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86" r:id="rId2"/>
    <p:sldId id="259" r:id="rId3"/>
    <p:sldId id="261" r:id="rId4"/>
    <p:sldId id="324" r:id="rId5"/>
    <p:sldId id="262" r:id="rId6"/>
    <p:sldId id="260" r:id="rId7"/>
    <p:sldId id="325" r:id="rId8"/>
    <p:sldId id="284" r:id="rId9"/>
    <p:sldId id="264" r:id="rId10"/>
    <p:sldId id="328" r:id="rId11"/>
    <p:sldId id="268" r:id="rId12"/>
    <p:sldId id="266" r:id="rId13"/>
    <p:sldId id="285" r:id="rId14"/>
    <p:sldId id="287" r:id="rId15"/>
    <p:sldId id="269" r:id="rId16"/>
    <p:sldId id="288" r:id="rId17"/>
    <p:sldId id="298" r:id="rId18"/>
    <p:sldId id="327" r:id="rId19"/>
    <p:sldId id="301" r:id="rId20"/>
    <p:sldId id="289" r:id="rId21"/>
    <p:sldId id="295" r:id="rId22"/>
    <p:sldId id="296" r:id="rId23"/>
    <p:sldId id="297" r:id="rId24"/>
    <p:sldId id="322" r:id="rId25"/>
    <p:sldId id="273" r:id="rId26"/>
    <p:sldId id="323" r:id="rId27"/>
    <p:sldId id="326" r:id="rId28"/>
    <p:sldId id="317" r:id="rId29"/>
    <p:sldId id="318" r:id="rId30"/>
    <p:sldId id="319" r:id="rId31"/>
    <p:sldId id="320" r:id="rId32"/>
    <p:sldId id="276" r:id="rId33"/>
    <p:sldId id="302" r:id="rId34"/>
    <p:sldId id="305" r:id="rId35"/>
    <p:sldId id="306" r:id="rId36"/>
    <p:sldId id="277" r:id="rId37"/>
    <p:sldId id="281" r:id="rId38"/>
    <p:sldId id="279" r:id="rId3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9933"/>
    <a:srgbClr val="006600"/>
    <a:srgbClr val="990033"/>
    <a:srgbClr val="660033"/>
    <a:srgbClr val="0066FF"/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tile chiaro 3 - Color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76" autoAdjust="0"/>
  </p:normalViewPr>
  <p:slideViewPr>
    <p:cSldViewPr>
      <p:cViewPr varScale="1">
        <p:scale>
          <a:sx n="97" d="100"/>
          <a:sy n="97" d="100"/>
        </p:scale>
        <p:origin x="-4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005446-9193-4D5E-A27F-357567171BD0}" type="datetimeFigureOut">
              <a:rPr lang="it-IT" smtClean="0"/>
              <a:t>04/10/2012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2D683-D664-48CF-9412-027DEBCCCE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8328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2D683-D664-48CF-9412-027DEBCCCE67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2450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910CC-1107-4A33-9834-5A0FEEB50C4B}" type="datetimeFigureOut">
              <a:rPr lang="it-IT" smtClean="0"/>
              <a:t>04/10/2012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1880-89ED-4381-803C-12DD4BD74D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5460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910CC-1107-4A33-9834-5A0FEEB50C4B}" type="datetimeFigureOut">
              <a:rPr lang="it-IT" smtClean="0"/>
              <a:t>04/10/2012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1880-89ED-4381-803C-12DD4BD74D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647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910CC-1107-4A33-9834-5A0FEEB50C4B}" type="datetimeFigureOut">
              <a:rPr lang="it-IT" smtClean="0"/>
              <a:t>04/10/2012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1880-89ED-4381-803C-12DD4BD74D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5308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910CC-1107-4A33-9834-5A0FEEB50C4B}" type="datetimeFigureOut">
              <a:rPr lang="it-IT" smtClean="0"/>
              <a:t>04/10/2012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1880-89ED-4381-803C-12DD4BD74D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0398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910CC-1107-4A33-9834-5A0FEEB50C4B}" type="datetimeFigureOut">
              <a:rPr lang="it-IT" smtClean="0"/>
              <a:t>04/10/2012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1880-89ED-4381-803C-12DD4BD74D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3459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910CC-1107-4A33-9834-5A0FEEB50C4B}" type="datetimeFigureOut">
              <a:rPr lang="it-IT" smtClean="0"/>
              <a:t>04/10/2012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1880-89ED-4381-803C-12DD4BD74D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5929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910CC-1107-4A33-9834-5A0FEEB50C4B}" type="datetimeFigureOut">
              <a:rPr lang="it-IT" smtClean="0"/>
              <a:t>04/10/2012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1880-89ED-4381-803C-12DD4BD74D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080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910CC-1107-4A33-9834-5A0FEEB50C4B}" type="datetimeFigureOut">
              <a:rPr lang="it-IT" smtClean="0"/>
              <a:t>04/10/2012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1880-89ED-4381-803C-12DD4BD74D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8493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910CC-1107-4A33-9834-5A0FEEB50C4B}" type="datetimeFigureOut">
              <a:rPr lang="it-IT" smtClean="0"/>
              <a:t>04/10/2012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1880-89ED-4381-803C-12DD4BD74D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5464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910CC-1107-4A33-9834-5A0FEEB50C4B}" type="datetimeFigureOut">
              <a:rPr lang="it-IT" smtClean="0"/>
              <a:t>04/10/2012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1880-89ED-4381-803C-12DD4BD74D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112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910CC-1107-4A33-9834-5A0FEEB50C4B}" type="datetimeFigureOut">
              <a:rPr lang="it-IT" smtClean="0"/>
              <a:t>04/10/2012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1880-89ED-4381-803C-12DD4BD74D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9723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910CC-1107-4A33-9834-5A0FEEB50C4B}" type="datetimeFigureOut">
              <a:rPr lang="it-IT" smtClean="0"/>
              <a:t>04/10/2012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E1880-89ED-4381-803C-12DD4BD74D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3960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59632" y="1844824"/>
            <a:ext cx="7772400" cy="1470025"/>
          </a:xfrm>
        </p:spPr>
        <p:txBody>
          <a:bodyPr>
            <a:normAutofit/>
          </a:bodyPr>
          <a:lstStyle/>
          <a:p>
            <a:r>
              <a:rPr lang="it-IT" sz="6000" b="1" dirty="0" smtClean="0">
                <a:latin typeface="Gill Sans MT" pitchFamily="34" charset="0"/>
              </a:rPr>
              <a:t>IMPRESA DIGITALE</a:t>
            </a:r>
            <a:endParaRPr lang="it-IT" sz="6000" b="1" dirty="0">
              <a:latin typeface="Gill Sans MT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356992"/>
            <a:ext cx="6400800" cy="1752600"/>
          </a:xfrm>
        </p:spPr>
        <p:txBody>
          <a:bodyPr/>
          <a:lstStyle/>
          <a:p>
            <a:r>
              <a:rPr lang="it-IT" dirty="0" smtClean="0"/>
              <a:t>Nuove Tecnologie Digitali per le Piccole e Medie Imprese</a:t>
            </a:r>
            <a:endParaRPr lang="it-IT" dirty="0"/>
          </a:p>
        </p:txBody>
      </p:sp>
      <p:pic>
        <p:nvPicPr>
          <p:cNvPr id="5" name="Immagine 4" descr="48_295_BannerAD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123007"/>
            <a:ext cx="1354455" cy="474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 descr="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6632"/>
            <a:ext cx="2109093" cy="10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 descr="marchio CM in 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6744"/>
            <a:ext cx="1601753" cy="10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877272"/>
            <a:ext cx="2520000" cy="751544"/>
          </a:xfrm>
          <a:prstGeom prst="rect">
            <a:avLst/>
          </a:prstGeom>
        </p:spPr>
      </p:pic>
      <p:pic>
        <p:nvPicPr>
          <p:cNvPr id="9" name="Immagine 8" descr="unioncamere Logo alta risoluzione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68" y="260648"/>
            <a:ext cx="1785768" cy="6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920857"/>
            <a:ext cx="1233938" cy="132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1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496" y="1061864"/>
            <a:ext cx="9108504" cy="926976"/>
          </a:xfrm>
        </p:spPr>
        <p:txBody>
          <a:bodyPr>
            <a:noAutofit/>
          </a:bodyPr>
          <a:lstStyle/>
          <a:p>
            <a:r>
              <a:rPr lang="it-IT" sz="5000" b="1" dirty="0" smtClean="0">
                <a:latin typeface="Gill Sans MT" pitchFamily="34" charset="0"/>
              </a:rPr>
              <a:t>Budget </a:t>
            </a:r>
            <a:r>
              <a:rPr lang="it-IT" sz="5000" b="1" dirty="0" smtClean="0">
                <a:latin typeface="Gill Sans MT" pitchFamily="34" charset="0"/>
              </a:rPr>
              <a:t>imprese </a:t>
            </a:r>
            <a:r>
              <a:rPr lang="it-IT" sz="7000" dirty="0" smtClean="0">
                <a:solidFill>
                  <a:srgbClr val="C00000"/>
                </a:solidFill>
                <a:latin typeface="Gill Sans MT" pitchFamily="34" charset="0"/>
              </a:rPr>
              <a:t>PROVINCIA DI </a:t>
            </a:r>
            <a:r>
              <a:rPr lang="it-IT" sz="7000" b="1" dirty="0" smtClean="0">
                <a:solidFill>
                  <a:srgbClr val="C00000"/>
                </a:solidFill>
                <a:latin typeface="Gill Sans MT" pitchFamily="34" charset="0"/>
              </a:rPr>
              <a:t>MILANO</a:t>
            </a:r>
            <a:r>
              <a:rPr lang="it-IT" sz="6000" b="1" dirty="0" smtClean="0">
                <a:latin typeface="Gill Sans MT" pitchFamily="34" charset="0"/>
              </a:rPr>
              <a:t>:</a:t>
            </a:r>
            <a:endParaRPr lang="it-IT" sz="6000" b="1" dirty="0">
              <a:latin typeface="Gill Sans MT" pitchFamily="34" charset="0"/>
            </a:endParaRPr>
          </a:p>
        </p:txBody>
      </p:sp>
      <p:sp>
        <p:nvSpPr>
          <p:cNvPr id="14" name="Segnaposto contenuto 2"/>
          <p:cNvSpPr>
            <a:spLocks noGrp="1"/>
          </p:cNvSpPr>
          <p:nvPr>
            <p:ph idx="1"/>
          </p:nvPr>
        </p:nvSpPr>
        <p:spPr>
          <a:xfrm>
            <a:off x="35496" y="3112368"/>
            <a:ext cx="9001000" cy="27649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7600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Gill Sans MT" pitchFamily="34" charset="0"/>
              </a:rPr>
              <a:t>3.060.000</a:t>
            </a:r>
            <a:endParaRPr lang="it-IT" sz="17600" dirty="0"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71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2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arrotondato 10"/>
          <p:cNvSpPr/>
          <p:nvPr/>
        </p:nvSpPr>
        <p:spPr>
          <a:xfrm>
            <a:off x="0" y="3284984"/>
            <a:ext cx="4067944" cy="1728192"/>
          </a:xfrm>
          <a:prstGeom prst="roundRect">
            <a:avLst/>
          </a:prstGeom>
          <a:gradFill rotWithShape="0">
            <a:gsLst>
              <a:gs pos="100000">
                <a:schemeClr val="tx1">
                  <a:alpha val="61000"/>
                  <a:lumMod val="0"/>
                </a:schemeClr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it-IT" sz="3000" dirty="0"/>
              <a:t>Sostenere la  domanda di servizi e prodotti delle tecnologie </a:t>
            </a:r>
            <a:r>
              <a:rPr lang="it-IT" sz="3000" dirty="0" smtClean="0"/>
              <a:t>digitali</a:t>
            </a:r>
            <a:endParaRPr lang="it-IT" sz="3000" dirty="0"/>
          </a:p>
        </p:txBody>
      </p:sp>
      <p:sp>
        <p:nvSpPr>
          <p:cNvPr id="13" name="Rettangolo arrotondato 12"/>
          <p:cNvSpPr/>
          <p:nvPr/>
        </p:nvSpPr>
        <p:spPr>
          <a:xfrm>
            <a:off x="4788024" y="4509120"/>
            <a:ext cx="4176464" cy="2088232"/>
          </a:xfrm>
          <a:prstGeom prst="roundRect">
            <a:avLst/>
          </a:prstGeom>
          <a:gradFill rotWithShape="0">
            <a:gsLst>
              <a:gs pos="100000">
                <a:schemeClr val="tx1">
                  <a:alpha val="61000"/>
                  <a:lumMod val="0"/>
                </a:schemeClr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it-IT" sz="3000" dirty="0" smtClean="0">
                <a:solidFill>
                  <a:schemeClr val="bg1"/>
                </a:solidFill>
              </a:rPr>
              <a:t>Sostenere </a:t>
            </a:r>
            <a:r>
              <a:rPr lang="it-IT" sz="3000" dirty="0">
                <a:solidFill>
                  <a:schemeClr val="bg1"/>
                </a:solidFill>
              </a:rPr>
              <a:t>l’offerta di prodotti/servizi ICT </a:t>
            </a:r>
            <a:r>
              <a:rPr lang="it-IT" sz="3000" dirty="0" smtClean="0">
                <a:solidFill>
                  <a:schemeClr val="bg1"/>
                </a:solidFill>
              </a:rPr>
              <a:t>basati sull’</a:t>
            </a:r>
            <a:r>
              <a:rPr lang="it-IT" sz="3000" b="1" dirty="0" smtClean="0">
                <a:solidFill>
                  <a:schemeClr val="bg1"/>
                </a:solidFill>
              </a:rPr>
              <a:t>Internet </a:t>
            </a:r>
            <a:r>
              <a:rPr lang="it-IT" sz="3000" b="1" dirty="0">
                <a:solidFill>
                  <a:schemeClr val="bg1"/>
                </a:solidFill>
              </a:rPr>
              <a:t>delle </a:t>
            </a:r>
            <a:r>
              <a:rPr lang="it-IT" sz="3000" b="1" dirty="0" smtClean="0">
                <a:solidFill>
                  <a:schemeClr val="bg1"/>
                </a:solidFill>
              </a:rPr>
              <a:t>Cose</a:t>
            </a:r>
            <a:endParaRPr lang="it-IT" sz="3000" b="1" dirty="0">
              <a:solidFill>
                <a:schemeClr val="bg1"/>
              </a:solidFill>
            </a:endParaRPr>
          </a:p>
        </p:txBody>
      </p:sp>
      <p:sp>
        <p:nvSpPr>
          <p:cNvPr id="14" name="Rettangolo arrotondato 13"/>
          <p:cNvSpPr/>
          <p:nvPr/>
        </p:nvSpPr>
        <p:spPr>
          <a:xfrm>
            <a:off x="1979712" y="44624"/>
            <a:ext cx="4176464" cy="1224136"/>
          </a:xfrm>
          <a:prstGeom prst="roundRect">
            <a:avLst/>
          </a:prstGeom>
          <a:gradFill rotWithShape="0">
            <a:gsLst>
              <a:gs pos="100000">
                <a:schemeClr val="tx1">
                  <a:alpha val="61000"/>
                  <a:lumMod val="0"/>
                </a:schemeClr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it-IT" sz="6000" b="1" dirty="0">
                <a:latin typeface="Gill Sans MT" pitchFamily="34" charset="0"/>
              </a:rPr>
              <a:t>Obiettivi</a:t>
            </a:r>
            <a:endParaRPr lang="it-IT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1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66" y="0"/>
            <a:ext cx="7517268" cy="6858000"/>
          </a:xfrm>
          <a:prstGeom prst="rect">
            <a:avLst/>
          </a:prstGeom>
          <a:ln>
            <a:noFill/>
          </a:ln>
        </p:spPr>
      </p:pic>
      <p:sp>
        <p:nvSpPr>
          <p:cNvPr id="5" name="Rettangolo arrotondato 4"/>
          <p:cNvSpPr/>
          <p:nvPr/>
        </p:nvSpPr>
        <p:spPr>
          <a:xfrm>
            <a:off x="4788024" y="44624"/>
            <a:ext cx="4320480" cy="1224136"/>
          </a:xfrm>
          <a:prstGeom prst="roundRect">
            <a:avLst/>
          </a:prstGeom>
          <a:gradFill rotWithShape="0">
            <a:gsLst>
              <a:gs pos="100000">
                <a:schemeClr val="tx1">
                  <a:alpha val="61000"/>
                  <a:lumMod val="0"/>
                </a:schemeClr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r>
              <a:rPr lang="it-IT" sz="6000" b="1" dirty="0"/>
              <a:t>Beneficiari</a:t>
            </a:r>
            <a:endParaRPr lang="it-IT" sz="4000" b="1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7" name="Rettangolo arrotondato 6"/>
          <p:cNvSpPr/>
          <p:nvPr/>
        </p:nvSpPr>
        <p:spPr>
          <a:xfrm>
            <a:off x="107504" y="3429000"/>
            <a:ext cx="8856984" cy="3096344"/>
          </a:xfrm>
          <a:prstGeom prst="roundRect">
            <a:avLst/>
          </a:prstGeom>
          <a:gradFill rotWithShape="0">
            <a:gsLst>
              <a:gs pos="100000">
                <a:schemeClr val="tx1">
                  <a:alpha val="61000"/>
                  <a:lumMod val="0"/>
                </a:schemeClr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marL="457200" indent="-457200">
              <a:buFont typeface="Arial" pitchFamily="34" charset="0"/>
              <a:buChar char="•"/>
            </a:pPr>
            <a:r>
              <a:rPr lang="it-IT" sz="2600" dirty="0">
                <a:solidFill>
                  <a:srgbClr val="C00000"/>
                </a:solidFill>
                <a:latin typeface="Gill Sans MT" pitchFamily="34" charset="0"/>
              </a:rPr>
              <a:t>PMI</a:t>
            </a:r>
            <a:r>
              <a:rPr lang="it-IT" sz="2600" dirty="0">
                <a:latin typeface="Gill Sans MT" pitchFamily="34" charset="0"/>
              </a:rPr>
              <a:t> con sede legale nelle province di: Cremona, Lecco, Lodi, Milano, Monza e Brianza, Pavia, Varese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it-IT" sz="2600" dirty="0">
                <a:latin typeface="Gill Sans MT" pitchFamily="34" charset="0"/>
              </a:rPr>
              <a:t>Iscritte al Registro delle Imprese e attive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it-IT" sz="2600" dirty="0">
                <a:latin typeface="Gill Sans MT" pitchFamily="34" charset="0"/>
              </a:rPr>
              <a:t>non «in difficoltà» (amministrazione controllata, fallimento, liquidazione, …)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it-IT" sz="2600" dirty="0">
                <a:latin typeface="Gill Sans MT" pitchFamily="34" charset="0"/>
              </a:rPr>
              <a:t>In regola con i contributi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it-IT" sz="2600" dirty="0">
                <a:latin typeface="Gill Sans MT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15888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  <a14:imgEffect>
                      <a14:saturation sat="120000"/>
                    </a14:imgEffect>
                  </a14:imgLayer>
                </a14:imgProps>
              </a:ext>
            </a:extLst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arrotondato 1"/>
          <p:cNvSpPr/>
          <p:nvPr/>
        </p:nvSpPr>
        <p:spPr>
          <a:xfrm>
            <a:off x="4211960" y="44624"/>
            <a:ext cx="4860032" cy="1728192"/>
          </a:xfrm>
          <a:prstGeom prst="roundRect">
            <a:avLst/>
          </a:prstGeom>
          <a:gradFill rotWithShape="0">
            <a:gsLst>
              <a:gs pos="100000">
                <a:schemeClr val="tx1">
                  <a:lumMod val="0"/>
                  <a:alpha val="77000"/>
                </a:schemeClr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r>
              <a:rPr lang="it-IT" sz="3500" b="1" dirty="0">
                <a:solidFill>
                  <a:schemeClr val="bg1"/>
                </a:solidFill>
                <a:latin typeface="Gill Sans MT" pitchFamily="34" charset="0"/>
              </a:rPr>
              <a:t>Beneficiari: Requisiti specifici </a:t>
            </a:r>
            <a:r>
              <a:rPr lang="it-IT" sz="4000" b="1" dirty="0">
                <a:solidFill>
                  <a:schemeClr val="bg1"/>
                </a:solidFill>
                <a:latin typeface="Gill Sans MT" pitchFamily="34" charset="0"/>
              </a:rPr>
              <a:t>Misura C</a:t>
            </a:r>
          </a:p>
        </p:txBody>
      </p:sp>
      <p:sp>
        <p:nvSpPr>
          <p:cNvPr id="3" name="Rettangolo arrotondato 2"/>
          <p:cNvSpPr/>
          <p:nvPr/>
        </p:nvSpPr>
        <p:spPr>
          <a:xfrm>
            <a:off x="152400" y="3789040"/>
            <a:ext cx="8308032" cy="2808312"/>
          </a:xfrm>
          <a:prstGeom prst="roundRect">
            <a:avLst/>
          </a:prstGeom>
          <a:gradFill rotWithShape="0">
            <a:gsLst>
              <a:gs pos="100000">
                <a:schemeClr val="tx1">
                  <a:lumMod val="0"/>
                  <a:alpha val="77000"/>
                </a:schemeClr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>
              <a:spcBef>
                <a:spcPts val="300"/>
              </a:spcBef>
              <a:defRPr/>
            </a:pPr>
            <a:r>
              <a:rPr lang="it-IT" sz="3000" dirty="0">
                <a:solidFill>
                  <a:schemeClr val="bg1"/>
                </a:solidFill>
                <a:latin typeface="Gill Sans MT" pitchFamily="34" charset="0"/>
              </a:rPr>
              <a:t>Operare nel </a:t>
            </a:r>
            <a:r>
              <a:rPr lang="it-IT" sz="3000" b="1" dirty="0">
                <a:solidFill>
                  <a:schemeClr val="bg1"/>
                </a:solidFill>
                <a:latin typeface="Gill Sans MT" pitchFamily="34" charset="0"/>
              </a:rPr>
              <a:t>settore delle tecnologie digitali</a:t>
            </a:r>
            <a:r>
              <a:rPr lang="it-IT" sz="3000" dirty="0">
                <a:solidFill>
                  <a:schemeClr val="bg1"/>
                </a:solidFill>
                <a:latin typeface="Gill Sans MT" pitchFamily="34" charset="0"/>
              </a:rPr>
              <a:t>:</a:t>
            </a:r>
          </a:p>
          <a:p>
            <a:pPr>
              <a:spcBef>
                <a:spcPts val="300"/>
              </a:spcBef>
              <a:defRPr/>
            </a:pPr>
            <a:r>
              <a:rPr lang="it-IT" sz="3000" dirty="0" smtClean="0">
                <a:solidFill>
                  <a:schemeClr val="bg1"/>
                </a:solidFill>
                <a:latin typeface="Gill Sans MT" pitchFamily="34" charset="0"/>
              </a:rPr>
              <a:t>codici </a:t>
            </a:r>
            <a:r>
              <a:rPr lang="it-IT" sz="3000" b="1" dirty="0" smtClean="0">
                <a:solidFill>
                  <a:schemeClr val="bg1"/>
                </a:solidFill>
                <a:latin typeface="Gill Sans MT" pitchFamily="34" charset="0"/>
              </a:rPr>
              <a:t>ATECO</a:t>
            </a:r>
            <a:r>
              <a:rPr lang="it-IT" sz="3000" dirty="0" smtClean="0">
                <a:solidFill>
                  <a:schemeClr val="bg1"/>
                </a:solidFill>
                <a:latin typeface="Gill Sans MT" pitchFamily="34" charset="0"/>
              </a:rPr>
              <a:t> </a:t>
            </a:r>
            <a:r>
              <a:rPr lang="it-IT" sz="3000" dirty="0">
                <a:solidFill>
                  <a:schemeClr val="bg1"/>
                </a:solidFill>
                <a:latin typeface="Gill Sans MT" pitchFamily="34" charset="0"/>
              </a:rPr>
              <a:t>2007: </a:t>
            </a:r>
            <a:r>
              <a:rPr lang="it-IT" sz="3000" dirty="0" smtClean="0">
                <a:solidFill>
                  <a:schemeClr val="bg1"/>
                </a:solidFill>
                <a:latin typeface="Gill Sans MT" pitchFamily="34" charset="0"/>
              </a:rPr>
              <a:t>26</a:t>
            </a:r>
            <a:r>
              <a:rPr lang="it-IT" sz="3000" dirty="0">
                <a:solidFill>
                  <a:schemeClr val="bg1"/>
                </a:solidFill>
                <a:latin typeface="Gill Sans MT" pitchFamily="34" charset="0"/>
              </a:rPr>
              <a:t>, 27, 58, 59, 60, 61, </a:t>
            </a:r>
            <a:r>
              <a:rPr lang="it-IT" sz="3000" dirty="0" smtClean="0">
                <a:solidFill>
                  <a:schemeClr val="bg1"/>
                </a:solidFill>
                <a:latin typeface="Gill Sans MT" pitchFamily="34" charset="0"/>
              </a:rPr>
              <a:t>62, </a:t>
            </a:r>
            <a:r>
              <a:rPr lang="it-IT" sz="3000" dirty="0">
                <a:solidFill>
                  <a:schemeClr val="bg1"/>
                </a:solidFill>
                <a:latin typeface="Gill Sans MT" pitchFamily="34" charset="0"/>
              </a:rPr>
              <a:t>63. </a:t>
            </a:r>
          </a:p>
          <a:p>
            <a:pPr>
              <a:spcBef>
                <a:spcPts val="300"/>
              </a:spcBef>
              <a:defRPr/>
            </a:pPr>
            <a:r>
              <a:rPr lang="it-IT" sz="3000" dirty="0" smtClean="0">
                <a:solidFill>
                  <a:schemeClr val="bg1"/>
                </a:solidFill>
                <a:latin typeface="Gill Sans MT" pitchFamily="34" charset="0"/>
              </a:rPr>
              <a:t>oppure</a:t>
            </a:r>
            <a:endParaRPr lang="it-IT" sz="3000" dirty="0">
              <a:solidFill>
                <a:schemeClr val="bg1"/>
              </a:solidFill>
              <a:latin typeface="Gill Sans MT" pitchFamily="34" charset="0"/>
            </a:endParaRPr>
          </a:p>
          <a:p>
            <a:pPr>
              <a:spcBef>
                <a:spcPts val="300"/>
              </a:spcBef>
              <a:defRPr/>
            </a:pPr>
            <a:r>
              <a:rPr lang="it-IT" sz="3000" dirty="0">
                <a:solidFill>
                  <a:schemeClr val="bg1"/>
                </a:solidFill>
                <a:latin typeface="Gill Sans MT" pitchFamily="34" charset="0"/>
              </a:rPr>
              <a:t>essere in grado di indicare i dati di almeno </a:t>
            </a:r>
            <a:r>
              <a:rPr lang="it-IT" sz="3000" b="1" dirty="0">
                <a:solidFill>
                  <a:schemeClr val="bg1"/>
                </a:solidFill>
                <a:latin typeface="Gill Sans MT" pitchFamily="34" charset="0"/>
              </a:rPr>
              <a:t>tre </a:t>
            </a:r>
            <a:r>
              <a:rPr lang="it-IT" sz="3000" b="1" dirty="0" smtClean="0">
                <a:solidFill>
                  <a:schemeClr val="bg1"/>
                </a:solidFill>
                <a:latin typeface="Gill Sans MT" pitchFamily="34" charset="0"/>
              </a:rPr>
              <a:t>clienti</a:t>
            </a:r>
            <a:endParaRPr lang="it-IT" sz="3000" b="1" dirty="0">
              <a:solidFill>
                <a:schemeClr val="bg1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95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  <a14:imgEffect>
                      <a14:saturation sat="120000"/>
                    </a14:imgEffect>
                  </a14:imgLayer>
                </a14:imgProps>
              </a:ext>
            </a:extLst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arrotondato 1"/>
          <p:cNvSpPr/>
          <p:nvPr/>
        </p:nvSpPr>
        <p:spPr>
          <a:xfrm>
            <a:off x="4211960" y="44624"/>
            <a:ext cx="4860032" cy="1728192"/>
          </a:xfrm>
          <a:prstGeom prst="roundRect">
            <a:avLst/>
          </a:prstGeom>
          <a:gradFill rotWithShape="0">
            <a:gsLst>
              <a:gs pos="100000">
                <a:schemeClr val="tx1">
                  <a:lumMod val="0"/>
                  <a:alpha val="77000"/>
                </a:schemeClr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r>
              <a:rPr lang="it-IT" sz="3500" b="1" dirty="0">
                <a:solidFill>
                  <a:schemeClr val="bg1"/>
                </a:solidFill>
                <a:latin typeface="Gill Sans MT" pitchFamily="34" charset="0"/>
              </a:rPr>
              <a:t>Beneficiari: Requisiti specifici </a:t>
            </a:r>
            <a:r>
              <a:rPr lang="it-IT" sz="4000" b="1" dirty="0">
                <a:solidFill>
                  <a:schemeClr val="bg1"/>
                </a:solidFill>
                <a:latin typeface="Gill Sans MT" pitchFamily="34" charset="0"/>
              </a:rPr>
              <a:t>Misura C</a:t>
            </a:r>
          </a:p>
        </p:txBody>
      </p:sp>
      <p:sp>
        <p:nvSpPr>
          <p:cNvPr id="3" name="Rettangolo arrotondato 2"/>
          <p:cNvSpPr/>
          <p:nvPr/>
        </p:nvSpPr>
        <p:spPr>
          <a:xfrm>
            <a:off x="224408" y="2492896"/>
            <a:ext cx="7587952" cy="2304256"/>
          </a:xfrm>
          <a:prstGeom prst="roundRect">
            <a:avLst/>
          </a:prstGeom>
          <a:gradFill rotWithShape="0">
            <a:gsLst>
              <a:gs pos="100000">
                <a:schemeClr val="tx1">
                  <a:lumMod val="0"/>
                  <a:alpha val="77000"/>
                </a:schemeClr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>
              <a:spcBef>
                <a:spcPts val="300"/>
              </a:spcBef>
              <a:defRPr/>
            </a:pPr>
            <a:r>
              <a:rPr lang="it-IT" sz="3200" b="1" dirty="0" smtClean="0">
                <a:solidFill>
                  <a:schemeClr val="bg1"/>
                </a:solidFill>
                <a:latin typeface="Gill Sans MT" pitchFamily="34" charset="0"/>
              </a:rPr>
              <a:t>tutte </a:t>
            </a:r>
            <a:r>
              <a:rPr lang="it-IT" sz="3200" b="1" dirty="0">
                <a:solidFill>
                  <a:schemeClr val="bg1"/>
                </a:solidFill>
                <a:latin typeface="Gill Sans MT" pitchFamily="34" charset="0"/>
              </a:rPr>
              <a:t>le imprese con forma societaria</a:t>
            </a:r>
            <a:r>
              <a:rPr lang="it-IT" sz="3200" dirty="0">
                <a:solidFill>
                  <a:schemeClr val="bg1"/>
                </a:solidFill>
                <a:latin typeface="Gill Sans MT" pitchFamily="34" charset="0"/>
              </a:rPr>
              <a:t> (società di persone e società di capitali); </a:t>
            </a:r>
            <a:endParaRPr lang="it-IT" sz="3200" dirty="0" smtClean="0">
              <a:solidFill>
                <a:schemeClr val="bg1"/>
              </a:solidFill>
              <a:latin typeface="Gill Sans MT" pitchFamily="34" charset="0"/>
            </a:endParaRPr>
          </a:p>
          <a:p>
            <a:pPr>
              <a:spcBef>
                <a:spcPts val="300"/>
              </a:spcBef>
              <a:defRPr/>
            </a:pPr>
            <a:r>
              <a:rPr lang="it-IT" sz="3200" b="1" dirty="0" smtClean="0">
                <a:solidFill>
                  <a:schemeClr val="bg1"/>
                </a:solidFill>
                <a:latin typeface="Gill Sans MT" pitchFamily="34" charset="0"/>
              </a:rPr>
              <a:t>imprese </a:t>
            </a:r>
            <a:r>
              <a:rPr lang="it-IT" sz="3200" b="1" dirty="0">
                <a:solidFill>
                  <a:schemeClr val="bg1"/>
                </a:solidFill>
                <a:latin typeface="Gill Sans MT" pitchFamily="34" charset="0"/>
              </a:rPr>
              <a:t>individuali</a:t>
            </a:r>
            <a:r>
              <a:rPr lang="it-IT" sz="3200" dirty="0">
                <a:solidFill>
                  <a:schemeClr val="bg1"/>
                </a:solidFill>
                <a:latin typeface="Gill Sans MT" pitchFamily="34" charset="0"/>
              </a:rPr>
              <a:t>, invece, </a:t>
            </a:r>
            <a:r>
              <a:rPr lang="it-IT" sz="3200" dirty="0" smtClean="0">
                <a:solidFill>
                  <a:schemeClr val="bg1"/>
                </a:solidFill>
                <a:latin typeface="Gill Sans MT" pitchFamily="34" charset="0"/>
              </a:rPr>
              <a:t>&gt; </a:t>
            </a:r>
            <a:r>
              <a:rPr lang="it-IT" sz="3200" b="1" dirty="0" smtClean="0">
                <a:solidFill>
                  <a:schemeClr val="bg1"/>
                </a:solidFill>
                <a:latin typeface="Gill Sans MT" pitchFamily="34" charset="0"/>
              </a:rPr>
              <a:t>di </a:t>
            </a:r>
            <a:r>
              <a:rPr lang="it-IT" sz="3200" b="1" dirty="0">
                <a:solidFill>
                  <a:schemeClr val="bg1"/>
                </a:solidFill>
                <a:latin typeface="Gill Sans MT" pitchFamily="34" charset="0"/>
              </a:rPr>
              <a:t>18 </a:t>
            </a:r>
            <a:r>
              <a:rPr lang="it-IT" sz="3200" b="1" dirty="0" smtClean="0">
                <a:solidFill>
                  <a:schemeClr val="bg1"/>
                </a:solidFill>
                <a:latin typeface="Gill Sans MT" pitchFamily="34" charset="0"/>
              </a:rPr>
              <a:t>mesi</a:t>
            </a:r>
            <a:endParaRPr lang="it-IT" sz="3200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4" name="Rettangolo arrotondato 3"/>
          <p:cNvSpPr/>
          <p:nvPr/>
        </p:nvSpPr>
        <p:spPr>
          <a:xfrm>
            <a:off x="1259632" y="5013176"/>
            <a:ext cx="6948264" cy="1728192"/>
          </a:xfrm>
          <a:prstGeom prst="roundRect">
            <a:avLst/>
          </a:prstGeom>
          <a:gradFill rotWithShape="0">
            <a:gsLst>
              <a:gs pos="100000">
                <a:schemeClr val="tx1">
                  <a:lumMod val="0"/>
                  <a:alpha val="77000"/>
                </a:schemeClr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r>
              <a:rPr lang="it-IT" sz="3400" dirty="0" smtClean="0">
                <a:solidFill>
                  <a:schemeClr val="bg1"/>
                </a:solidFill>
                <a:latin typeface="Gill Sans MT" pitchFamily="34" charset="0"/>
              </a:rPr>
              <a:t>No imprese attive </a:t>
            </a:r>
            <a:r>
              <a:rPr lang="it-IT" sz="3400" b="1" dirty="0" smtClean="0">
                <a:solidFill>
                  <a:schemeClr val="bg1"/>
                </a:solidFill>
                <a:latin typeface="Gill Sans MT" pitchFamily="34" charset="0"/>
              </a:rPr>
              <a:t>esclusivamente</a:t>
            </a:r>
            <a:r>
              <a:rPr lang="it-IT" sz="3400" dirty="0" smtClean="0">
                <a:solidFill>
                  <a:schemeClr val="bg1"/>
                </a:solidFill>
                <a:latin typeface="Gill Sans MT" pitchFamily="34" charset="0"/>
              </a:rPr>
              <a:t> nella distribuzione di prodotti digitali</a:t>
            </a:r>
            <a:endParaRPr lang="it-IT" sz="3400" dirty="0">
              <a:solidFill>
                <a:schemeClr val="bg1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24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100000">
              <a:schemeClr val="bg1">
                <a:lumMod val="100000"/>
              </a:schemeClr>
            </a:gs>
            <a:gs pos="100000">
              <a:srgbClr val="FFFFFF"/>
            </a:gs>
            <a:gs pos="50000">
              <a:schemeClr val="accent1">
                <a:lumMod val="20000"/>
                <a:lumOff val="8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/>
          </p:cNvSpPr>
          <p:nvPr>
            <p:ph type="body" idx="4294967295"/>
          </p:nvPr>
        </p:nvSpPr>
        <p:spPr>
          <a:xfrm>
            <a:off x="2339752" y="620688"/>
            <a:ext cx="6696744" cy="576064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it-IT" sz="4500" b="1" dirty="0" smtClean="0">
                <a:solidFill>
                  <a:srgbClr val="000099"/>
                </a:solidFill>
                <a:latin typeface="Gill Sans MT" pitchFamily="34" charset="0"/>
              </a:rPr>
              <a:t>Non</a:t>
            </a:r>
            <a:r>
              <a:rPr lang="it-IT" sz="4500" dirty="0" smtClean="0">
                <a:solidFill>
                  <a:srgbClr val="000099"/>
                </a:solidFill>
                <a:latin typeface="Gill Sans MT" pitchFamily="34" charset="0"/>
              </a:rPr>
              <a:t> </a:t>
            </a:r>
            <a:r>
              <a:rPr lang="it-IT" sz="4500" dirty="0">
                <a:latin typeface="Gill Sans MT" pitchFamily="34" charset="0"/>
              </a:rPr>
              <a:t>possono presentare domanda le imprese </a:t>
            </a:r>
            <a:r>
              <a:rPr lang="it-IT" sz="4500" b="1" dirty="0" smtClean="0">
                <a:latin typeface="Gill Sans MT" pitchFamily="34" charset="0"/>
              </a:rPr>
              <a:t>assegnatarie dei contributi </a:t>
            </a:r>
            <a:r>
              <a:rPr lang="it-IT" sz="4500" dirty="0" smtClean="0">
                <a:latin typeface="Gill Sans MT" pitchFamily="34" charset="0"/>
              </a:rPr>
              <a:t>del </a:t>
            </a:r>
            <a:r>
              <a:rPr lang="it-IT" sz="4500" dirty="0">
                <a:latin typeface="Gill Sans MT" pitchFamily="34" charset="0"/>
              </a:rPr>
              <a:t>bando </a:t>
            </a:r>
            <a:r>
              <a:rPr lang="it-IT" sz="4500" b="1" dirty="0" err="1" smtClean="0">
                <a:solidFill>
                  <a:srgbClr val="000099"/>
                </a:solidFill>
                <a:latin typeface="Gill Sans MT" pitchFamily="34" charset="0"/>
              </a:rPr>
              <a:t>DIGITAle</a:t>
            </a:r>
            <a:r>
              <a:rPr lang="it-IT" sz="4500" b="1" dirty="0" smtClean="0">
                <a:solidFill>
                  <a:srgbClr val="000099"/>
                </a:solidFill>
                <a:latin typeface="Gill Sans MT" pitchFamily="34" charset="0"/>
              </a:rPr>
              <a:t> IMPRESE </a:t>
            </a:r>
            <a:r>
              <a:rPr lang="it-IT" sz="4500" dirty="0" smtClean="0">
                <a:latin typeface="Gill Sans MT" pitchFamily="34" charset="0"/>
              </a:rPr>
              <a:t>(2011) che </a:t>
            </a:r>
            <a:r>
              <a:rPr lang="it-IT" sz="4500" dirty="0">
                <a:latin typeface="Gill Sans MT" pitchFamily="34" charset="0"/>
              </a:rPr>
              <a:t>non </a:t>
            </a:r>
            <a:r>
              <a:rPr lang="it-IT" sz="4500" dirty="0" smtClean="0">
                <a:latin typeface="Gill Sans MT" pitchFamily="34" charset="0"/>
              </a:rPr>
              <a:t>hanno concluso </a:t>
            </a:r>
            <a:r>
              <a:rPr lang="it-IT" sz="4500" dirty="0">
                <a:latin typeface="Gill Sans MT" pitchFamily="34" charset="0"/>
              </a:rPr>
              <a:t>la procedura di </a:t>
            </a:r>
            <a:r>
              <a:rPr lang="it-IT" sz="4500" b="1" dirty="0" smtClean="0">
                <a:solidFill>
                  <a:srgbClr val="000099"/>
                </a:solidFill>
                <a:latin typeface="Gill Sans MT" pitchFamily="34" charset="0"/>
              </a:rPr>
              <a:t>rendicontazione</a:t>
            </a:r>
            <a:endParaRPr lang="it-IT" sz="4500" b="1" dirty="0">
              <a:solidFill>
                <a:srgbClr val="000099"/>
              </a:solidFill>
              <a:latin typeface="Gill Sans MT" pitchFamily="34" charset="0"/>
            </a:endParaRPr>
          </a:p>
        </p:txBody>
      </p:sp>
      <p:sp>
        <p:nvSpPr>
          <p:cNvPr id="4" name="Rectangle 3"/>
          <p:cNvSpPr txBox="1">
            <a:spLocks/>
          </p:cNvSpPr>
          <p:nvPr/>
        </p:nvSpPr>
        <p:spPr>
          <a:xfrm>
            <a:off x="251520" y="-1107504"/>
            <a:ext cx="1872208" cy="57606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it-IT" sz="50000" b="1" dirty="0" smtClean="0">
                <a:solidFill>
                  <a:srgbClr val="000099"/>
                </a:solidFill>
                <a:latin typeface="Gill Sans MT" pitchFamily="34" charset="0"/>
              </a:rPr>
              <a:t>!</a:t>
            </a:r>
            <a:endParaRPr lang="it-IT" sz="50000" b="1" dirty="0">
              <a:solidFill>
                <a:srgbClr val="000099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81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arrotondato 3"/>
          <p:cNvSpPr/>
          <p:nvPr/>
        </p:nvSpPr>
        <p:spPr>
          <a:xfrm>
            <a:off x="3779912" y="44624"/>
            <a:ext cx="5328592" cy="2808312"/>
          </a:xfrm>
          <a:prstGeom prst="roundRect">
            <a:avLst/>
          </a:prstGeom>
          <a:gradFill rotWithShape="0">
            <a:gsLst>
              <a:gs pos="100000">
                <a:schemeClr val="tx1">
                  <a:alpha val="61000"/>
                  <a:lumMod val="0"/>
                </a:schemeClr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r>
              <a:rPr lang="it-IT" sz="6000" b="1" dirty="0">
                <a:solidFill>
                  <a:schemeClr val="bg1"/>
                </a:solidFill>
                <a:latin typeface="Gill Sans MT" pitchFamily="34" charset="0"/>
              </a:rPr>
              <a:t>Prerequisiti</a:t>
            </a:r>
            <a:r>
              <a:rPr lang="it-IT" sz="4000" dirty="0">
                <a:solidFill>
                  <a:schemeClr val="bg1"/>
                </a:solidFill>
                <a:latin typeface="Gill Sans MT" pitchFamily="34" charset="0"/>
              </a:rPr>
              <a:t/>
            </a:r>
            <a:br>
              <a:rPr lang="it-IT" sz="4000" dirty="0">
                <a:solidFill>
                  <a:schemeClr val="bg1"/>
                </a:solidFill>
                <a:latin typeface="Gill Sans MT" pitchFamily="34" charset="0"/>
              </a:rPr>
            </a:br>
            <a:r>
              <a:rPr lang="it-IT" sz="4000" dirty="0">
                <a:solidFill>
                  <a:schemeClr val="bg1"/>
                </a:solidFill>
                <a:latin typeface="Gill Sans MT" pitchFamily="34" charset="0"/>
              </a:rPr>
              <a:t>Cosa deve fare l’impresa prima di presentare la domanda</a:t>
            </a:r>
            <a:endParaRPr lang="it-IT" sz="4000" b="1" dirty="0">
              <a:solidFill>
                <a:schemeClr val="bg1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22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bg1">
                <a:lumMod val="100000"/>
              </a:schemeClr>
            </a:gs>
            <a:gs pos="50000">
              <a:schemeClr val="accent1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/>
          </p:cNvSpPr>
          <p:nvPr>
            <p:ph type="body" idx="4294967295"/>
          </p:nvPr>
        </p:nvSpPr>
        <p:spPr>
          <a:xfrm>
            <a:off x="1763688" y="908720"/>
            <a:ext cx="7704856" cy="4754563"/>
          </a:xfrm>
        </p:spPr>
        <p:txBody>
          <a:bodyPr>
            <a:noAutofit/>
          </a:bodyPr>
          <a:lstStyle/>
          <a:p>
            <a:pPr marL="228600" lvl="1" indent="0">
              <a:buNone/>
            </a:pPr>
            <a:r>
              <a:rPr lang="it-IT" sz="7200" dirty="0">
                <a:latin typeface="Gill Sans MT" pitchFamily="34" charset="0"/>
              </a:rPr>
              <a:t>Controllare di avere i requisiti formali (</a:t>
            </a:r>
            <a:r>
              <a:rPr lang="it-IT" sz="7200" b="1" dirty="0" smtClean="0">
                <a:solidFill>
                  <a:srgbClr val="000099"/>
                </a:solidFill>
                <a:latin typeface="Gill Sans MT" pitchFamily="34" charset="0"/>
              </a:rPr>
              <a:t>art.3</a:t>
            </a:r>
            <a:r>
              <a:rPr lang="it-IT" sz="7200" dirty="0" smtClean="0">
                <a:latin typeface="Gill Sans MT" pitchFamily="34" charset="0"/>
              </a:rPr>
              <a:t> </a:t>
            </a:r>
            <a:r>
              <a:rPr lang="it-IT" sz="7200" dirty="0">
                <a:latin typeface="Gill Sans MT" pitchFamily="34" charset="0"/>
              </a:rPr>
              <a:t>del bando)</a:t>
            </a:r>
          </a:p>
        </p:txBody>
      </p:sp>
      <p:sp>
        <p:nvSpPr>
          <p:cNvPr id="4" name="Rectangle 3"/>
          <p:cNvSpPr txBox="1">
            <a:spLocks/>
          </p:cNvSpPr>
          <p:nvPr/>
        </p:nvSpPr>
        <p:spPr>
          <a:xfrm>
            <a:off x="-396552" y="404664"/>
            <a:ext cx="2160240" cy="47545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0">
              <a:buFont typeface="Arial" pitchFamily="34" charset="0"/>
              <a:buNone/>
            </a:pPr>
            <a:r>
              <a:rPr lang="it-IT" sz="32000" b="1" dirty="0" smtClean="0">
                <a:solidFill>
                  <a:srgbClr val="000099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8937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bg1">
                <a:lumMod val="100000"/>
              </a:schemeClr>
            </a:gs>
            <a:gs pos="50000">
              <a:schemeClr val="accent1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/>
          </p:cNvSpPr>
          <p:nvPr>
            <p:ph type="body" idx="4294967295"/>
          </p:nvPr>
        </p:nvSpPr>
        <p:spPr>
          <a:xfrm>
            <a:off x="1619672" y="908720"/>
            <a:ext cx="7704856" cy="4754563"/>
          </a:xfrm>
        </p:spPr>
        <p:txBody>
          <a:bodyPr>
            <a:noAutofit/>
          </a:bodyPr>
          <a:lstStyle/>
          <a:p>
            <a:pPr marL="228600" lvl="1" indent="0">
              <a:buNone/>
            </a:pPr>
            <a:r>
              <a:rPr lang="it-IT" sz="7200" dirty="0">
                <a:latin typeface="Gill Sans MT" pitchFamily="34" charset="0"/>
              </a:rPr>
              <a:t>Controllare il corretto pagamento del diritto camerale </a:t>
            </a:r>
          </a:p>
        </p:txBody>
      </p:sp>
      <p:sp>
        <p:nvSpPr>
          <p:cNvPr id="4" name="Rectangle 3"/>
          <p:cNvSpPr txBox="1">
            <a:spLocks/>
          </p:cNvSpPr>
          <p:nvPr/>
        </p:nvSpPr>
        <p:spPr>
          <a:xfrm>
            <a:off x="-396552" y="618653"/>
            <a:ext cx="2160240" cy="4754563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0">
              <a:buFont typeface="Arial" pitchFamily="34" charset="0"/>
              <a:buNone/>
            </a:pPr>
            <a:r>
              <a:rPr lang="it-IT" sz="32000" b="1" dirty="0" smtClean="0">
                <a:solidFill>
                  <a:srgbClr val="000099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6331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bg1">
                <a:lumMod val="100000"/>
              </a:schemeClr>
            </a:gs>
            <a:gs pos="50000">
              <a:schemeClr val="accent1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/>
          </p:cNvSpPr>
          <p:nvPr>
            <p:ph type="body" idx="4294967295"/>
          </p:nvPr>
        </p:nvSpPr>
        <p:spPr>
          <a:xfrm>
            <a:off x="1547664" y="1484784"/>
            <a:ext cx="7560840" cy="3528392"/>
          </a:xfrm>
        </p:spPr>
        <p:txBody>
          <a:bodyPr>
            <a:noAutofit/>
          </a:bodyPr>
          <a:lstStyle/>
          <a:p>
            <a:pPr marL="228600" lvl="1" indent="0">
              <a:buNone/>
            </a:pPr>
            <a:r>
              <a:rPr lang="it-IT" sz="6600" dirty="0" smtClean="0">
                <a:solidFill>
                  <a:schemeClr val="tx1"/>
                </a:solidFill>
                <a:latin typeface="Gill Sans MT" pitchFamily="34" charset="0"/>
              </a:rPr>
              <a:t>Essere in possesso di un dispositivo di </a:t>
            </a:r>
            <a:r>
              <a:rPr lang="it-IT" sz="6600" b="1" dirty="0" smtClean="0">
                <a:solidFill>
                  <a:schemeClr val="tx1"/>
                </a:solidFill>
                <a:latin typeface="Gill Sans MT" pitchFamily="34" charset="0"/>
              </a:rPr>
              <a:t>firma digitale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-468560" y="620688"/>
            <a:ext cx="2160240" cy="47545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0">
              <a:buFont typeface="Arial" pitchFamily="34" charset="0"/>
              <a:buNone/>
            </a:pPr>
            <a:r>
              <a:rPr lang="it-IT" sz="32000" b="1" dirty="0" smtClean="0">
                <a:solidFill>
                  <a:srgbClr val="000099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3746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5616" y="485800"/>
            <a:ext cx="8229600" cy="1143000"/>
          </a:xfrm>
        </p:spPr>
        <p:txBody>
          <a:bodyPr>
            <a:noAutofit/>
          </a:bodyPr>
          <a:lstStyle/>
          <a:p>
            <a:r>
              <a:rPr lang="it-IT" sz="8500" b="1" dirty="0" smtClean="0">
                <a:solidFill>
                  <a:schemeClr val="accent1">
                    <a:lumMod val="75000"/>
                  </a:schemeClr>
                </a:solidFill>
                <a:latin typeface="Gill Sans MT" pitchFamily="34" charset="0"/>
              </a:rPr>
              <a:t>Connetti la tua impresa</a:t>
            </a:r>
            <a:endParaRPr lang="it-IT" sz="8500" b="1" dirty="0">
              <a:solidFill>
                <a:schemeClr val="accent1">
                  <a:lumMod val="7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251520" y="5454352"/>
            <a:ext cx="30243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8000" b="1" dirty="0" smtClean="0">
                <a:solidFill>
                  <a:schemeClr val="accent1">
                    <a:lumMod val="75000"/>
                  </a:schemeClr>
                </a:solidFill>
                <a:latin typeface="Gill Sans MT" pitchFamily="34" charset="0"/>
              </a:rPr>
              <a:t>2010</a:t>
            </a:r>
            <a:endParaRPr lang="it-IT" sz="8000" b="1" dirty="0">
              <a:solidFill>
                <a:schemeClr val="accent1">
                  <a:lumMod val="75000"/>
                </a:schemeClr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77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bg1">
                <a:lumMod val="100000"/>
              </a:schemeClr>
            </a:gs>
            <a:gs pos="50000">
              <a:schemeClr val="accent1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/>
          </p:cNvSpPr>
          <p:nvPr>
            <p:ph type="body" idx="4294967295"/>
          </p:nvPr>
        </p:nvSpPr>
        <p:spPr>
          <a:xfrm>
            <a:off x="1547664" y="980728"/>
            <a:ext cx="7560840" cy="4754563"/>
          </a:xfrm>
        </p:spPr>
        <p:txBody>
          <a:bodyPr>
            <a:noAutofit/>
          </a:bodyPr>
          <a:lstStyle/>
          <a:p>
            <a:pPr marL="228600" lvl="1" indent="0">
              <a:buNone/>
            </a:pPr>
            <a:r>
              <a:rPr lang="it-IT" sz="6600" dirty="0" smtClean="0">
                <a:solidFill>
                  <a:schemeClr val="tx1"/>
                </a:solidFill>
                <a:latin typeface="Gill Sans MT" pitchFamily="34" charset="0"/>
              </a:rPr>
              <a:t>Individuare il tipo di intervento da realizzare e la Misura a cui partecipare 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-468560" y="620688"/>
            <a:ext cx="2160240" cy="47545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0">
              <a:buFont typeface="Arial" pitchFamily="34" charset="0"/>
              <a:buNone/>
            </a:pPr>
            <a:r>
              <a:rPr lang="it-IT" sz="32000" b="1" dirty="0" smtClean="0">
                <a:solidFill>
                  <a:srgbClr val="000099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9022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bg1">
                <a:lumMod val="100000"/>
              </a:schemeClr>
            </a:gs>
            <a:gs pos="50000">
              <a:schemeClr val="accent1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/>
          </p:cNvSpPr>
          <p:nvPr>
            <p:ph type="body" idx="4294967295"/>
          </p:nvPr>
        </p:nvSpPr>
        <p:spPr>
          <a:xfrm>
            <a:off x="1763688" y="980728"/>
            <a:ext cx="7560840" cy="4754563"/>
          </a:xfrm>
        </p:spPr>
        <p:txBody>
          <a:bodyPr>
            <a:noAutofit/>
          </a:bodyPr>
          <a:lstStyle/>
          <a:p>
            <a:pPr marL="228600" lvl="1" indent="0">
              <a:buNone/>
            </a:pPr>
            <a:r>
              <a:rPr lang="it-IT" sz="7000" dirty="0">
                <a:latin typeface="Gill Sans MT" pitchFamily="34" charset="0"/>
              </a:rPr>
              <a:t>Richiedere preventivi per la realizzazione dell’intervento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-396552" y="620688"/>
            <a:ext cx="2160240" cy="47545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0">
              <a:buFont typeface="Arial" pitchFamily="34" charset="0"/>
              <a:buNone/>
            </a:pPr>
            <a:r>
              <a:rPr lang="it-IT" sz="32000" b="1" dirty="0" smtClean="0">
                <a:solidFill>
                  <a:srgbClr val="000099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60795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bg1">
                <a:lumMod val="100000"/>
              </a:schemeClr>
            </a:gs>
            <a:gs pos="50000">
              <a:schemeClr val="accent1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/>
          </p:cNvSpPr>
          <p:nvPr>
            <p:ph type="body" idx="4294967295"/>
          </p:nvPr>
        </p:nvSpPr>
        <p:spPr>
          <a:xfrm>
            <a:off x="1691680" y="1052736"/>
            <a:ext cx="7560840" cy="4754563"/>
          </a:xfrm>
        </p:spPr>
        <p:txBody>
          <a:bodyPr>
            <a:noAutofit/>
          </a:bodyPr>
          <a:lstStyle/>
          <a:p>
            <a:pPr marL="228600" lvl="1" indent="0">
              <a:buNone/>
            </a:pPr>
            <a:r>
              <a:rPr lang="it-IT" sz="7000" dirty="0">
                <a:latin typeface="Gill Sans MT" pitchFamily="34" charset="0"/>
              </a:rPr>
              <a:t>Scrivere il progetto facendo riferimento ai criteri di valutazione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-396552" y="620688"/>
            <a:ext cx="2160240" cy="4754563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0">
              <a:buFont typeface="Arial" pitchFamily="34" charset="0"/>
              <a:buNone/>
            </a:pPr>
            <a:r>
              <a:rPr lang="it-IT" sz="32000" b="1" dirty="0" smtClean="0">
                <a:solidFill>
                  <a:srgbClr val="000099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93671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bg1">
                <a:lumMod val="100000"/>
              </a:schemeClr>
            </a:gs>
            <a:gs pos="50000">
              <a:schemeClr val="accent1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/>
          </p:cNvSpPr>
          <p:nvPr>
            <p:ph type="body" idx="4294967295"/>
          </p:nvPr>
        </p:nvSpPr>
        <p:spPr>
          <a:xfrm>
            <a:off x="1619672" y="908720"/>
            <a:ext cx="7704856" cy="4754563"/>
          </a:xfrm>
        </p:spPr>
        <p:txBody>
          <a:bodyPr>
            <a:noAutofit/>
          </a:bodyPr>
          <a:lstStyle/>
          <a:p>
            <a:pPr marL="228600" lvl="1" indent="0">
              <a:buNone/>
            </a:pPr>
            <a:r>
              <a:rPr lang="it-IT" sz="7200" dirty="0">
                <a:latin typeface="Gill Sans MT" pitchFamily="34" charset="0"/>
              </a:rPr>
              <a:t>Definire il budget a preventivo in base alle spese </a:t>
            </a:r>
            <a:r>
              <a:rPr lang="it-IT" sz="7000" dirty="0">
                <a:latin typeface="Gill Sans MT" pitchFamily="34" charset="0"/>
              </a:rPr>
              <a:t>ammissibili indicate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-324544" y="404664"/>
            <a:ext cx="2160240" cy="47545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0">
              <a:buFont typeface="Arial" pitchFamily="34" charset="0"/>
              <a:buNone/>
            </a:pPr>
            <a:r>
              <a:rPr lang="it-IT" sz="32000" b="1" dirty="0" smtClean="0">
                <a:solidFill>
                  <a:srgbClr val="000099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75342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bg1">
                <a:lumMod val="100000"/>
              </a:schemeClr>
            </a:gs>
            <a:gs pos="50000">
              <a:schemeClr val="accent1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arrotondato 11"/>
          <p:cNvSpPr/>
          <p:nvPr/>
        </p:nvSpPr>
        <p:spPr>
          <a:xfrm>
            <a:off x="6156176" y="4221088"/>
            <a:ext cx="2880320" cy="936104"/>
          </a:xfrm>
          <a:prstGeom prst="roundRect">
            <a:avLst>
              <a:gd name="adj" fmla="val 10000"/>
            </a:avLst>
          </a:prstGeom>
          <a:solidFill>
            <a:schemeClr val="accent5">
              <a:lumMod val="50000"/>
              <a:alpha val="85000"/>
            </a:schemeClr>
          </a:solidFill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marL="0" lvl="1">
              <a:spcBef>
                <a:spcPts val="1000"/>
              </a:spcBef>
              <a:buClr>
                <a:schemeClr val="accent1"/>
              </a:buClr>
            </a:pPr>
            <a:r>
              <a:rPr lang="it-IT" sz="3000" dirty="0">
                <a:solidFill>
                  <a:schemeClr val="bg1"/>
                </a:solidFill>
                <a:latin typeface="Gill Sans MT" pitchFamily="34" charset="0"/>
              </a:rPr>
              <a:t>a fondo perduto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251520" y="3061409"/>
            <a:ext cx="8496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Clr>
                <a:srgbClr val="C00000"/>
              </a:buClr>
            </a:pPr>
            <a:r>
              <a:rPr lang="it-IT" sz="8000" b="1" dirty="0" smtClean="0">
                <a:solidFill>
                  <a:srgbClr val="000099"/>
                </a:solidFill>
                <a:latin typeface="Gill Sans MT" pitchFamily="34" charset="0"/>
              </a:rPr>
              <a:t>CONTRIBUTO</a:t>
            </a:r>
            <a:endParaRPr lang="it-IT" sz="8000" b="1" dirty="0">
              <a:solidFill>
                <a:srgbClr val="000099"/>
              </a:solidFill>
              <a:latin typeface="Gill Sans MT" pitchFamily="34" charset="0"/>
            </a:endParaRPr>
          </a:p>
        </p:txBody>
      </p:sp>
      <p:sp>
        <p:nvSpPr>
          <p:cNvPr id="9" name="Rettangolo arrotondato 8"/>
          <p:cNvSpPr/>
          <p:nvPr/>
        </p:nvSpPr>
        <p:spPr>
          <a:xfrm>
            <a:off x="323528" y="188640"/>
            <a:ext cx="3888432" cy="1440160"/>
          </a:xfrm>
          <a:prstGeom prst="roundRect">
            <a:avLst>
              <a:gd name="adj" fmla="val 10000"/>
            </a:avLst>
          </a:prstGeom>
          <a:solidFill>
            <a:schemeClr val="accent2">
              <a:lumMod val="75000"/>
              <a:alpha val="85000"/>
            </a:schemeClr>
          </a:solidFill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 anchorCtr="0"/>
          <a:lstStyle/>
          <a:p>
            <a:pPr marL="180000" lvl="1">
              <a:buClr>
                <a:schemeClr val="accent1"/>
              </a:buClr>
            </a:pPr>
            <a:r>
              <a:rPr lang="it-IT" sz="3000" dirty="0">
                <a:solidFill>
                  <a:schemeClr val="bg1"/>
                </a:solidFill>
                <a:latin typeface="Gill Sans MT" pitchFamily="34" charset="0"/>
              </a:rPr>
              <a:t>ogni impresa può presentare una sola </a:t>
            </a:r>
            <a:r>
              <a:rPr lang="it-IT" sz="3000" dirty="0" smtClean="0">
                <a:solidFill>
                  <a:schemeClr val="bg1"/>
                </a:solidFill>
                <a:latin typeface="Gill Sans MT" pitchFamily="34" charset="0"/>
              </a:rPr>
              <a:t>domanda</a:t>
            </a:r>
            <a:endParaRPr lang="it-IT" dirty="0"/>
          </a:p>
        </p:txBody>
      </p:sp>
      <p:sp>
        <p:nvSpPr>
          <p:cNvPr id="10" name="Rettangolo arrotondato 9"/>
          <p:cNvSpPr/>
          <p:nvPr/>
        </p:nvSpPr>
        <p:spPr>
          <a:xfrm>
            <a:off x="4427984" y="936104"/>
            <a:ext cx="4572000" cy="1772816"/>
          </a:xfrm>
          <a:prstGeom prst="roundRect">
            <a:avLst>
              <a:gd name="adj" fmla="val 10000"/>
            </a:avLst>
          </a:prstGeom>
          <a:solidFill>
            <a:schemeClr val="tx2">
              <a:lumMod val="75000"/>
              <a:alpha val="85000"/>
            </a:schemeClr>
          </a:solidFill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marL="0" lvl="1">
              <a:spcBef>
                <a:spcPts val="1000"/>
              </a:spcBef>
              <a:buClr>
                <a:schemeClr val="accent1"/>
              </a:buClr>
            </a:pPr>
            <a:r>
              <a:rPr lang="it-IT" sz="3000" dirty="0" smtClean="0">
                <a:solidFill>
                  <a:schemeClr val="bg1"/>
                </a:solidFill>
                <a:latin typeface="Gill Sans MT" pitchFamily="34" charset="0"/>
              </a:rPr>
              <a:t>assegnato </a:t>
            </a:r>
            <a:r>
              <a:rPr lang="it-IT" sz="3000" dirty="0">
                <a:solidFill>
                  <a:schemeClr val="bg1"/>
                </a:solidFill>
                <a:latin typeface="Gill Sans MT" pitchFamily="34" charset="0"/>
              </a:rPr>
              <a:t>direttamente all’impresa in un’unica </a:t>
            </a:r>
            <a:r>
              <a:rPr lang="it-IT" sz="3000" dirty="0" smtClean="0">
                <a:solidFill>
                  <a:schemeClr val="bg1"/>
                </a:solidFill>
                <a:latin typeface="Gill Sans MT" pitchFamily="34" charset="0"/>
              </a:rPr>
              <a:t>soluzione</a:t>
            </a:r>
            <a:endParaRPr lang="it-IT" dirty="0"/>
          </a:p>
        </p:txBody>
      </p:sp>
      <p:sp>
        <p:nvSpPr>
          <p:cNvPr id="14" name="Rettangolo arrotondato 13"/>
          <p:cNvSpPr/>
          <p:nvPr/>
        </p:nvSpPr>
        <p:spPr>
          <a:xfrm>
            <a:off x="35496" y="2132856"/>
            <a:ext cx="4067944" cy="936104"/>
          </a:xfrm>
          <a:prstGeom prst="roundRect">
            <a:avLst>
              <a:gd name="adj" fmla="val 10000"/>
            </a:avLst>
          </a:prstGeom>
          <a:solidFill>
            <a:schemeClr val="accent4">
              <a:lumMod val="75000"/>
              <a:alpha val="85000"/>
            </a:schemeClr>
          </a:solidFill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marL="0" lvl="1">
              <a:buClr>
                <a:schemeClr val="accent1"/>
              </a:buClr>
            </a:pPr>
            <a:r>
              <a:rPr lang="it-IT" sz="3000" dirty="0">
                <a:solidFill>
                  <a:schemeClr val="bg1"/>
                </a:solidFill>
                <a:latin typeface="Gill Sans MT" pitchFamily="34" charset="0"/>
              </a:rPr>
              <a:t>soggetto a “de </a:t>
            </a:r>
            <a:r>
              <a:rPr lang="it-IT" sz="3000" dirty="0" err="1">
                <a:solidFill>
                  <a:schemeClr val="bg1"/>
                </a:solidFill>
                <a:latin typeface="Gill Sans MT" pitchFamily="34" charset="0"/>
              </a:rPr>
              <a:t>minimis</a:t>
            </a:r>
            <a:r>
              <a:rPr lang="it-IT" sz="3000" dirty="0">
                <a:solidFill>
                  <a:schemeClr val="bg1"/>
                </a:solidFill>
                <a:latin typeface="Gill Sans MT" pitchFamily="34" charset="0"/>
              </a:rPr>
              <a:t>” </a:t>
            </a:r>
          </a:p>
        </p:txBody>
      </p:sp>
      <p:sp>
        <p:nvSpPr>
          <p:cNvPr id="15" name="Rettangolo arrotondato 14"/>
          <p:cNvSpPr/>
          <p:nvPr/>
        </p:nvSpPr>
        <p:spPr>
          <a:xfrm>
            <a:off x="720080" y="4437112"/>
            <a:ext cx="4067944" cy="1008112"/>
          </a:xfrm>
          <a:prstGeom prst="roundRect">
            <a:avLst>
              <a:gd name="adj" fmla="val 10000"/>
            </a:avLst>
          </a:prstGeom>
          <a:solidFill>
            <a:schemeClr val="accent3">
              <a:lumMod val="50000"/>
              <a:alpha val="85000"/>
            </a:schemeClr>
          </a:solidFill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marL="0" lvl="1">
              <a:spcBef>
                <a:spcPts val="1000"/>
              </a:spcBef>
              <a:buClr>
                <a:schemeClr val="accent1"/>
              </a:buClr>
            </a:pPr>
            <a:r>
              <a:rPr lang="it-IT" sz="3000" dirty="0">
                <a:solidFill>
                  <a:schemeClr val="bg1"/>
                </a:solidFill>
                <a:latin typeface="Gill Sans MT" pitchFamily="34" charset="0"/>
              </a:rPr>
              <a:t>versato dopo la rendicontazione</a:t>
            </a:r>
          </a:p>
        </p:txBody>
      </p:sp>
      <p:sp>
        <p:nvSpPr>
          <p:cNvPr id="17" name="Rettangolo arrotondato 16"/>
          <p:cNvSpPr/>
          <p:nvPr/>
        </p:nvSpPr>
        <p:spPr>
          <a:xfrm>
            <a:off x="2915816" y="5616624"/>
            <a:ext cx="4067944" cy="1196752"/>
          </a:xfrm>
          <a:prstGeom prst="roundRect">
            <a:avLst>
              <a:gd name="adj" fmla="val 10000"/>
            </a:avLst>
          </a:prstGeom>
          <a:solidFill>
            <a:schemeClr val="accent6">
              <a:lumMod val="50000"/>
              <a:alpha val="85000"/>
            </a:schemeClr>
          </a:solidFill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marL="0" lvl="1">
              <a:spcBef>
                <a:spcPts val="1000"/>
              </a:spcBef>
              <a:buClr>
                <a:schemeClr val="accent1"/>
              </a:buClr>
            </a:pPr>
            <a:r>
              <a:rPr lang="it-IT" sz="3000" dirty="0">
                <a:solidFill>
                  <a:schemeClr val="bg1"/>
                </a:solidFill>
                <a:latin typeface="Gill Sans MT" pitchFamily="34" charset="0"/>
              </a:rPr>
              <a:t>al lordo della ritenuta del 4%</a:t>
            </a:r>
          </a:p>
        </p:txBody>
      </p:sp>
    </p:spTree>
    <p:extLst>
      <p:ext uri="{BB962C8B-B14F-4D97-AF65-F5344CB8AC3E}">
        <p14:creationId xmlns:p14="http://schemas.microsoft.com/office/powerpoint/2010/main" val="284191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bg1">
                <a:lumMod val="100000"/>
              </a:schemeClr>
            </a:gs>
            <a:gs pos="50000">
              <a:schemeClr val="accent1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45716"/>
            <a:ext cx="8188325" cy="735012"/>
          </a:xfrm>
        </p:spPr>
        <p:txBody>
          <a:bodyPr>
            <a:noAutofit/>
          </a:bodyPr>
          <a:lstStyle/>
          <a:p>
            <a:r>
              <a:rPr lang="it-IT" sz="6500" b="1" dirty="0" smtClean="0">
                <a:solidFill>
                  <a:srgbClr val="000099"/>
                </a:solidFill>
                <a:latin typeface="Gill Sans MT" pitchFamily="34" charset="0"/>
              </a:rPr>
              <a:t>Importo contributo</a:t>
            </a: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728254"/>
              </p:ext>
            </p:extLst>
          </p:nvPr>
        </p:nvGraphicFramePr>
        <p:xfrm>
          <a:off x="899592" y="1412776"/>
          <a:ext cx="7056783" cy="22037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6222"/>
                <a:gridCol w="1546875"/>
                <a:gridCol w="1767271"/>
                <a:gridCol w="1446415"/>
              </a:tblGrid>
              <a:tr h="402203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3000" dirty="0" smtClean="0">
                          <a:effectLst/>
                          <a:latin typeface="Gill Sans MT" pitchFamily="34" charset="0"/>
                        </a:rPr>
                        <a:t>Adozione</a:t>
                      </a:r>
                      <a:r>
                        <a:rPr lang="it-IT" sz="3000" baseline="0" dirty="0" smtClean="0">
                          <a:effectLst/>
                          <a:latin typeface="Gill Sans MT" pitchFamily="34" charset="0"/>
                        </a:rPr>
                        <a:t> di ICT</a:t>
                      </a:r>
                      <a:endParaRPr lang="it-IT" sz="3000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6" marR="68586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5379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Verdana" pitchFamily="34" charset="0"/>
                        </a:rPr>
                        <a:t> </a:t>
                      </a:r>
                      <a:endParaRPr lang="it-IT" sz="1400" dirty="0">
                        <a:effectLst/>
                        <a:latin typeface="Verdana" pitchFamily="34" charset="0"/>
                        <a:ea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200" dirty="0">
                          <a:effectLst/>
                          <a:latin typeface="Gill Sans MT" pitchFamily="34" charset="0"/>
                        </a:rPr>
                        <a:t>Contributo Concedibile</a:t>
                      </a:r>
                      <a:endParaRPr lang="it-IT" sz="2200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200" dirty="0">
                          <a:effectLst/>
                          <a:latin typeface="Gill Sans MT" pitchFamily="34" charset="0"/>
                        </a:rPr>
                        <a:t>Minimo Investimento</a:t>
                      </a:r>
                      <a:endParaRPr lang="it-IT" sz="2200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200">
                          <a:effectLst/>
                          <a:latin typeface="Gill Sans MT" pitchFamily="34" charset="0"/>
                        </a:rPr>
                        <a:t>Massimo Contributo</a:t>
                      </a:r>
                      <a:endParaRPr lang="it-IT" sz="220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6" marR="68586" marT="0" marB="0" anchor="ctr"/>
                </a:tc>
              </a:tr>
              <a:tr h="5379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3000" dirty="0" smtClean="0">
                          <a:effectLst/>
                          <a:latin typeface="Verdana" pitchFamily="34" charset="0"/>
                        </a:rPr>
                        <a:t>Misura A</a:t>
                      </a:r>
                      <a:endParaRPr lang="it-IT" sz="3000" dirty="0">
                        <a:effectLst/>
                        <a:latin typeface="Verdana" pitchFamily="34" charset="0"/>
                        <a:ea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200" dirty="0">
                          <a:effectLst/>
                          <a:latin typeface="Gill Sans MT" pitchFamily="34" charset="0"/>
                        </a:rPr>
                        <a:t>50%</a:t>
                      </a:r>
                      <a:endParaRPr lang="it-IT" sz="2200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200" dirty="0">
                          <a:effectLst/>
                          <a:latin typeface="Gill Sans MT" pitchFamily="34" charset="0"/>
                        </a:rPr>
                        <a:t>€ 12.000</a:t>
                      </a:r>
                      <a:endParaRPr lang="it-IT" sz="2200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200" dirty="0">
                          <a:effectLst/>
                          <a:latin typeface="Gill Sans MT" pitchFamily="34" charset="0"/>
                        </a:rPr>
                        <a:t>€ </a:t>
                      </a:r>
                      <a:r>
                        <a:rPr lang="it-IT" sz="2200" dirty="0" smtClean="0">
                          <a:effectLst/>
                          <a:latin typeface="Gill Sans MT" pitchFamily="34" charset="0"/>
                        </a:rPr>
                        <a:t>15.000</a:t>
                      </a:r>
                      <a:endParaRPr lang="it-IT" sz="2200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6" marR="68586" marT="0" marB="0" anchor="ctr"/>
                </a:tc>
              </a:tr>
              <a:tr h="5379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3000" dirty="0" smtClean="0">
                          <a:effectLst/>
                          <a:latin typeface="Verdana" pitchFamily="34" charset="0"/>
                        </a:rPr>
                        <a:t>Misura B</a:t>
                      </a:r>
                      <a:endParaRPr lang="it-IT" sz="3000" dirty="0">
                        <a:effectLst/>
                        <a:latin typeface="Verdana" pitchFamily="34" charset="0"/>
                        <a:ea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200" dirty="0">
                          <a:effectLst/>
                          <a:latin typeface="Gill Sans MT" pitchFamily="34" charset="0"/>
                        </a:rPr>
                        <a:t>50%</a:t>
                      </a:r>
                      <a:endParaRPr lang="it-IT" sz="2200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200" dirty="0">
                          <a:effectLst/>
                          <a:latin typeface="Gill Sans MT" pitchFamily="34" charset="0"/>
                        </a:rPr>
                        <a:t>€ 25.000</a:t>
                      </a:r>
                      <a:endParaRPr lang="it-IT" sz="2200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200" dirty="0">
                          <a:effectLst/>
                          <a:latin typeface="Gill Sans MT" pitchFamily="34" charset="0"/>
                        </a:rPr>
                        <a:t>€ 25.000</a:t>
                      </a:r>
                      <a:endParaRPr lang="it-IT" sz="2200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6" marR="68586" marT="0" marB="0" anchor="ctr"/>
                </a:tc>
              </a:tr>
            </a:tbl>
          </a:graphicData>
        </a:graphic>
      </p:graphicFrame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676794"/>
              </p:ext>
            </p:extLst>
          </p:nvPr>
        </p:nvGraphicFramePr>
        <p:xfrm>
          <a:off x="899594" y="4085995"/>
          <a:ext cx="7128789" cy="21513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6263"/>
                <a:gridCol w="2376263"/>
                <a:gridCol w="2376263"/>
              </a:tblGrid>
              <a:tr h="529147"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3000" b="1" kern="1200" dirty="0">
                          <a:solidFill>
                            <a:schemeClr val="lt1"/>
                          </a:solidFill>
                          <a:effectLst/>
                          <a:latin typeface="Gill Sans MT" pitchFamily="34" charset="0"/>
                          <a:ea typeface="+mn-ea"/>
                          <a:cs typeface="+mn-cs"/>
                        </a:rPr>
                        <a:t>MISURA </a:t>
                      </a:r>
                      <a:r>
                        <a:rPr lang="it-IT" sz="3000" b="1" kern="1200" dirty="0" smtClean="0">
                          <a:solidFill>
                            <a:schemeClr val="lt1"/>
                          </a:solidFill>
                          <a:effectLst/>
                          <a:latin typeface="Gill Sans MT" pitchFamily="34" charset="0"/>
                          <a:ea typeface="+mn-ea"/>
                          <a:cs typeface="+mn-cs"/>
                        </a:rPr>
                        <a:t>C</a:t>
                      </a:r>
                      <a:endParaRPr lang="it-IT" sz="3000" b="1" kern="1200" dirty="0">
                        <a:solidFill>
                          <a:schemeClr val="lt1"/>
                        </a:solidFill>
                        <a:effectLst/>
                        <a:latin typeface="Gill Sans MT" pitchFamily="34" charset="0"/>
                        <a:ea typeface="+mn-ea"/>
                        <a:cs typeface="+mn-cs"/>
                      </a:endParaRPr>
                    </a:p>
                  </a:txBody>
                  <a:tcPr marL="68586" marR="68586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70777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3000" b="1" kern="1200" dirty="0">
                          <a:solidFill>
                            <a:schemeClr val="lt1"/>
                          </a:solidFill>
                          <a:effectLst/>
                          <a:latin typeface="Gill Sans MT" pitchFamily="34" charset="0"/>
                          <a:ea typeface="+mn-ea"/>
                          <a:cs typeface="+mn-cs"/>
                        </a:rPr>
                        <a:t>Contributo Concedibile</a:t>
                      </a: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Gill Sans MT" pitchFamily="34" charset="0"/>
                        </a:rPr>
                        <a:t>Minimo Investimento</a:t>
                      </a:r>
                      <a:endParaRPr lang="it-IT" sz="2000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Gill Sans MT" pitchFamily="34" charset="0"/>
                        </a:rPr>
                        <a:t>Massimo Contributo</a:t>
                      </a:r>
                      <a:endParaRPr lang="it-IT" sz="2000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6" marR="68586" marT="0" marB="0" anchor="ctr"/>
                </a:tc>
              </a:tr>
              <a:tr h="70777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3000" b="1" kern="1200" dirty="0">
                          <a:solidFill>
                            <a:schemeClr val="lt1"/>
                          </a:solidFill>
                          <a:effectLst/>
                          <a:latin typeface="Gill Sans MT" pitchFamily="34" charset="0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Gill Sans MT" pitchFamily="34" charset="0"/>
                        </a:rPr>
                        <a:t>€ </a:t>
                      </a:r>
                      <a:r>
                        <a:rPr lang="it-IT" sz="2000" dirty="0" smtClean="0">
                          <a:effectLst/>
                          <a:latin typeface="Gill Sans MT" pitchFamily="34" charset="0"/>
                        </a:rPr>
                        <a:t>30.000</a:t>
                      </a:r>
                      <a:endParaRPr lang="it-IT" sz="2000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Gill Sans MT" pitchFamily="34" charset="0"/>
                        </a:rPr>
                        <a:t>€ 30.000</a:t>
                      </a:r>
                      <a:endParaRPr lang="it-IT" sz="2000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6" marR="68586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428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>
          <a:xfrm>
            <a:off x="395536" y="44624"/>
            <a:ext cx="8352928" cy="1152128"/>
          </a:xfrm>
          <a:prstGeom prst="roundRect">
            <a:avLst/>
          </a:prstGeom>
          <a:gradFill rotWithShape="0">
            <a:gsLst>
              <a:gs pos="100000">
                <a:schemeClr val="tx1">
                  <a:alpha val="61000"/>
                  <a:lumMod val="0"/>
                </a:schemeClr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it-IT" sz="7000" dirty="0" smtClean="0">
                <a:solidFill>
                  <a:schemeClr val="bg1"/>
                </a:solidFill>
                <a:latin typeface="Gill Sans MT" pitchFamily="34" charset="0"/>
              </a:rPr>
              <a:t>Anticipo contributo</a:t>
            </a:r>
            <a:endParaRPr lang="it-IT" sz="7000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9" name="Rettangolo arrotondato 8"/>
          <p:cNvSpPr/>
          <p:nvPr/>
        </p:nvSpPr>
        <p:spPr>
          <a:xfrm>
            <a:off x="323528" y="4437112"/>
            <a:ext cx="8352928" cy="1656184"/>
          </a:xfrm>
          <a:prstGeom prst="roundRect">
            <a:avLst/>
          </a:prstGeom>
          <a:gradFill rotWithShape="0">
            <a:gsLst>
              <a:gs pos="100000">
                <a:schemeClr val="tx1">
                  <a:alpha val="61000"/>
                  <a:lumMod val="0"/>
                </a:schemeClr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r>
              <a:rPr lang="it-IT" sz="4000" dirty="0" smtClean="0">
                <a:solidFill>
                  <a:schemeClr val="bg1"/>
                </a:solidFill>
                <a:latin typeface="Gill Sans MT" pitchFamily="34" charset="0"/>
              </a:rPr>
              <a:t>Convenzione con istituti di credito per finanziamenti a tasso agevolato</a:t>
            </a:r>
            <a:endParaRPr lang="it-IT" sz="4000" dirty="0">
              <a:solidFill>
                <a:schemeClr val="bg1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00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bg1">
                <a:lumMod val="100000"/>
              </a:schemeClr>
            </a:gs>
            <a:gs pos="50000">
              <a:schemeClr val="accent1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arrotondato 5"/>
          <p:cNvSpPr/>
          <p:nvPr/>
        </p:nvSpPr>
        <p:spPr>
          <a:xfrm>
            <a:off x="251520" y="908720"/>
            <a:ext cx="8856984" cy="1224136"/>
          </a:xfrm>
          <a:prstGeom prst="roundRect">
            <a:avLst/>
          </a:prstGeom>
          <a:gradFill rotWithShape="0">
            <a:gsLst>
              <a:gs pos="100000">
                <a:schemeClr val="tx1">
                  <a:alpha val="61000"/>
                  <a:lumMod val="0"/>
                </a:schemeClr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r>
              <a:rPr lang="it-IT" sz="5500" dirty="0">
                <a:solidFill>
                  <a:schemeClr val="bg1"/>
                </a:solidFill>
                <a:latin typeface="Gill Sans MT" pitchFamily="34" charset="0"/>
              </a:rPr>
              <a:t>Presentazione della domanda: </a:t>
            </a:r>
          </a:p>
        </p:txBody>
      </p:sp>
      <p:sp>
        <p:nvSpPr>
          <p:cNvPr id="7" name="Rettangolo arrotondato 6"/>
          <p:cNvSpPr/>
          <p:nvPr/>
        </p:nvSpPr>
        <p:spPr>
          <a:xfrm>
            <a:off x="403920" y="2636912"/>
            <a:ext cx="4024064" cy="1224136"/>
          </a:xfrm>
          <a:prstGeom prst="roundRect">
            <a:avLst/>
          </a:prstGeom>
          <a:gradFill rotWithShape="0">
            <a:gsLst>
              <a:gs pos="100000">
                <a:schemeClr val="tx1">
                  <a:alpha val="61000"/>
                  <a:lumMod val="0"/>
                </a:schemeClr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marL="342900" indent="-342900">
              <a:buFont typeface="Arial" charset="0"/>
              <a:buAutoNum type="arabicPeriod"/>
            </a:pPr>
            <a:r>
              <a:rPr lang="it-IT" sz="3500" b="1" dirty="0">
                <a:solidFill>
                  <a:schemeClr val="bg1"/>
                </a:solidFill>
                <a:latin typeface="Gill Sans MT" pitchFamily="34" charset="0"/>
              </a:rPr>
              <a:t>Parole chiave del progetto</a:t>
            </a:r>
            <a:endParaRPr lang="it-IT" sz="3500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8" name="Rettangolo arrotondato 7"/>
          <p:cNvSpPr/>
          <p:nvPr/>
        </p:nvSpPr>
        <p:spPr>
          <a:xfrm>
            <a:off x="4644008" y="4437112"/>
            <a:ext cx="4176464" cy="1224136"/>
          </a:xfrm>
          <a:prstGeom prst="roundRect">
            <a:avLst/>
          </a:prstGeom>
          <a:gradFill rotWithShape="0">
            <a:gsLst>
              <a:gs pos="100000">
                <a:schemeClr val="tx1">
                  <a:alpha val="61000"/>
                  <a:lumMod val="0"/>
                </a:schemeClr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r>
              <a:rPr lang="it-IT" sz="3500" b="1" dirty="0" smtClean="0">
                <a:solidFill>
                  <a:schemeClr val="bg1"/>
                </a:solidFill>
                <a:latin typeface="Gill Sans MT" pitchFamily="34" charset="0"/>
              </a:rPr>
              <a:t>2.Riassunto </a:t>
            </a:r>
            <a:r>
              <a:rPr lang="it-IT" sz="3500" b="1" dirty="0">
                <a:solidFill>
                  <a:schemeClr val="bg1"/>
                </a:solidFill>
                <a:latin typeface="Gill Sans MT" pitchFamily="34" charset="0"/>
              </a:rPr>
              <a:t>del progetto</a:t>
            </a:r>
            <a:endParaRPr lang="it-IT" sz="3500" dirty="0">
              <a:solidFill>
                <a:schemeClr val="bg1"/>
              </a:solidFill>
              <a:latin typeface="Gill Sans MT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24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bg1">
                <a:lumMod val="100000"/>
              </a:schemeClr>
            </a:gs>
            <a:gs pos="50000">
              <a:schemeClr val="accent1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arrotondato 11"/>
          <p:cNvSpPr/>
          <p:nvPr/>
        </p:nvSpPr>
        <p:spPr>
          <a:xfrm>
            <a:off x="0" y="1"/>
            <a:ext cx="4067944" cy="1772816"/>
          </a:xfrm>
          <a:prstGeom prst="roundRect">
            <a:avLst>
              <a:gd name="adj" fmla="val 10000"/>
            </a:avLst>
          </a:prstGeom>
          <a:solidFill>
            <a:schemeClr val="tx2">
              <a:lumMod val="75000"/>
              <a:alpha val="69000"/>
            </a:schemeClr>
          </a:solidFill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lvl="0" algn="ctr"/>
            <a:r>
              <a:rPr lang="it-IT" sz="3200" dirty="0" smtClean="0">
                <a:solidFill>
                  <a:schemeClr val="bg1"/>
                </a:solidFill>
              </a:rPr>
              <a:t>Descrizione dettagliata del progetto</a:t>
            </a:r>
            <a:endParaRPr lang="it-IT" sz="3200" dirty="0">
              <a:solidFill>
                <a:schemeClr val="bg1"/>
              </a:solidFill>
            </a:endParaRPr>
          </a:p>
          <a:p>
            <a:endParaRPr lang="it-IT" dirty="0"/>
          </a:p>
        </p:txBody>
      </p:sp>
      <p:sp>
        <p:nvSpPr>
          <p:cNvPr id="10" name="Rettangolo arrotondato 9"/>
          <p:cNvSpPr/>
          <p:nvPr/>
        </p:nvSpPr>
        <p:spPr>
          <a:xfrm>
            <a:off x="323528" y="2204864"/>
            <a:ext cx="8352928" cy="4104456"/>
          </a:xfrm>
          <a:prstGeom prst="roundRect">
            <a:avLst/>
          </a:prstGeom>
          <a:gradFill rotWithShape="0">
            <a:gsLst>
              <a:gs pos="100000">
                <a:schemeClr val="tx1">
                  <a:alpha val="61000"/>
                  <a:lumMod val="0"/>
                </a:schemeClr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lvl="1">
              <a:buClr>
                <a:srgbClr val="C00000"/>
              </a:buClr>
            </a:pPr>
            <a:r>
              <a:rPr lang="it-IT" sz="5800" dirty="0">
                <a:solidFill>
                  <a:schemeClr val="bg1"/>
                </a:solidFill>
                <a:latin typeface="Gill Sans MT" pitchFamily="34" charset="0"/>
              </a:rPr>
              <a:t>IN COSA CONSISTE IL MIO PROGETTO?</a:t>
            </a:r>
          </a:p>
          <a:p>
            <a:pPr lvl="1">
              <a:buClr>
                <a:srgbClr val="C00000"/>
              </a:buClr>
            </a:pPr>
            <a:r>
              <a:rPr lang="it-IT" sz="3500" dirty="0">
                <a:solidFill>
                  <a:schemeClr val="bg1"/>
                </a:solidFill>
                <a:latin typeface="Gill Sans MT" pitchFamily="34" charset="0"/>
              </a:rPr>
              <a:t>Descrivere i contenuti del progetto con riferimento agli obiettivi del bando e alle singole linee di intervento</a:t>
            </a:r>
          </a:p>
        </p:txBody>
      </p:sp>
    </p:spTree>
    <p:extLst>
      <p:ext uri="{BB962C8B-B14F-4D97-AF65-F5344CB8AC3E}">
        <p14:creationId xmlns:p14="http://schemas.microsoft.com/office/powerpoint/2010/main" val="49999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bg1">
                <a:lumMod val="100000"/>
              </a:schemeClr>
            </a:gs>
            <a:gs pos="50000">
              <a:schemeClr val="accent1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arrotondato 11"/>
          <p:cNvSpPr/>
          <p:nvPr/>
        </p:nvSpPr>
        <p:spPr>
          <a:xfrm>
            <a:off x="0" y="1"/>
            <a:ext cx="4067944" cy="1772816"/>
          </a:xfrm>
          <a:prstGeom prst="roundRect">
            <a:avLst>
              <a:gd name="adj" fmla="val 10000"/>
            </a:avLst>
          </a:prstGeom>
          <a:solidFill>
            <a:schemeClr val="tx2">
              <a:lumMod val="75000"/>
              <a:alpha val="69000"/>
            </a:schemeClr>
          </a:solidFill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lvl="0" algn="ctr"/>
            <a:r>
              <a:rPr lang="it-IT" sz="3200" dirty="0" smtClean="0">
                <a:solidFill>
                  <a:schemeClr val="bg1"/>
                </a:solidFill>
              </a:rPr>
              <a:t>Descrizione dettagliata del progetto</a:t>
            </a:r>
            <a:endParaRPr lang="it-IT" sz="3200" dirty="0">
              <a:solidFill>
                <a:schemeClr val="bg1"/>
              </a:solidFill>
            </a:endParaRPr>
          </a:p>
          <a:p>
            <a:endParaRPr lang="it-IT" dirty="0"/>
          </a:p>
        </p:txBody>
      </p:sp>
      <p:sp>
        <p:nvSpPr>
          <p:cNvPr id="9" name="Rettangolo arrotondato 8"/>
          <p:cNvSpPr/>
          <p:nvPr/>
        </p:nvSpPr>
        <p:spPr>
          <a:xfrm>
            <a:off x="323528" y="2492896"/>
            <a:ext cx="8352928" cy="3600400"/>
          </a:xfrm>
          <a:prstGeom prst="roundRect">
            <a:avLst/>
          </a:prstGeom>
          <a:gradFill rotWithShape="0">
            <a:gsLst>
              <a:gs pos="100000">
                <a:schemeClr val="tx1">
                  <a:alpha val="61000"/>
                  <a:lumMod val="0"/>
                </a:schemeClr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marL="0" lvl="1">
              <a:buClr>
                <a:srgbClr val="C00000"/>
              </a:buClr>
            </a:pPr>
            <a:r>
              <a:rPr lang="it-IT" sz="5800" dirty="0">
                <a:solidFill>
                  <a:schemeClr val="bg1"/>
                </a:solidFill>
                <a:latin typeface="Gill Sans MT" pitchFamily="34" charset="0"/>
              </a:rPr>
              <a:t>COME LO FINANZIO?</a:t>
            </a:r>
          </a:p>
          <a:p>
            <a:pPr marL="0" lvl="1">
              <a:buClr>
                <a:srgbClr val="C00000"/>
              </a:buClr>
            </a:pPr>
            <a:r>
              <a:rPr lang="it-IT" sz="3200" dirty="0">
                <a:solidFill>
                  <a:schemeClr val="bg1"/>
                </a:solidFill>
                <a:latin typeface="Gill Sans MT" pitchFamily="34" charset="0"/>
              </a:rPr>
              <a:t>Indicare il fatturato degli ultimi 3 anni e le risorse finanziarie messe a disposizione per il progetto e le relative fonti di finanziamento </a:t>
            </a:r>
          </a:p>
        </p:txBody>
      </p:sp>
    </p:spTree>
    <p:extLst>
      <p:ext uri="{BB962C8B-B14F-4D97-AF65-F5344CB8AC3E}">
        <p14:creationId xmlns:p14="http://schemas.microsoft.com/office/powerpoint/2010/main" val="49999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707904" y="341784"/>
            <a:ext cx="5400600" cy="1143000"/>
          </a:xfrm>
        </p:spPr>
        <p:txBody>
          <a:bodyPr>
            <a:noAutofit/>
          </a:bodyPr>
          <a:lstStyle/>
          <a:p>
            <a:pPr algn="l"/>
            <a:r>
              <a:rPr lang="it-IT" sz="6000" b="1" dirty="0" smtClean="0">
                <a:solidFill>
                  <a:schemeClr val="accent1">
                    <a:lumMod val="75000"/>
                  </a:schemeClr>
                </a:solidFill>
                <a:latin typeface="Gill Sans MT" pitchFamily="34" charset="0"/>
              </a:rPr>
              <a:t>Connetti la tua impresa</a:t>
            </a:r>
            <a:endParaRPr lang="it-IT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647453"/>
            <a:ext cx="8229600" cy="3733875"/>
          </a:xfrm>
        </p:spPr>
        <p:txBody>
          <a:bodyPr>
            <a:normAutofit/>
          </a:bodyPr>
          <a:lstStyle/>
          <a:p>
            <a:r>
              <a:rPr lang="it-IT" sz="4800" b="1" dirty="0" smtClean="0">
                <a:solidFill>
                  <a:schemeClr val="accent1">
                    <a:lumMod val="75000"/>
                  </a:schemeClr>
                </a:solidFill>
                <a:latin typeface="Gill Sans MT" pitchFamily="34" charset="0"/>
              </a:rPr>
              <a:t>Budget: € 2.500.000</a:t>
            </a:r>
          </a:p>
          <a:p>
            <a:r>
              <a:rPr lang="it-IT" sz="4800" b="1" dirty="0" smtClean="0">
                <a:solidFill>
                  <a:schemeClr val="accent1">
                    <a:lumMod val="75000"/>
                  </a:schemeClr>
                </a:solidFill>
                <a:latin typeface="Gill Sans MT" pitchFamily="34" charset="0"/>
              </a:rPr>
              <a:t>Domande ricevute: 685</a:t>
            </a:r>
          </a:p>
          <a:p>
            <a:r>
              <a:rPr lang="it-IT" sz="4800" b="1" dirty="0" smtClean="0">
                <a:solidFill>
                  <a:schemeClr val="accent1">
                    <a:lumMod val="75000"/>
                  </a:schemeClr>
                </a:solidFill>
                <a:latin typeface="Gill Sans MT" pitchFamily="34" charset="0"/>
              </a:rPr>
              <a:t>Progetti finanziati: 150</a:t>
            </a:r>
          </a:p>
          <a:p>
            <a:r>
              <a:rPr lang="it-IT" sz="4800" b="1" dirty="0" smtClean="0">
                <a:solidFill>
                  <a:schemeClr val="accent1">
                    <a:lumMod val="75000"/>
                  </a:schemeClr>
                </a:solidFill>
                <a:latin typeface="Gill Sans MT" pitchFamily="34" charset="0"/>
              </a:rPr>
              <a:t>Media contributo: € 17.000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8" y="44624"/>
            <a:ext cx="3599688" cy="259689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40562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bg1">
                <a:lumMod val="100000"/>
              </a:schemeClr>
            </a:gs>
            <a:gs pos="50000">
              <a:schemeClr val="accent1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arrotondato 11"/>
          <p:cNvSpPr/>
          <p:nvPr/>
        </p:nvSpPr>
        <p:spPr>
          <a:xfrm>
            <a:off x="0" y="1"/>
            <a:ext cx="4067944" cy="1772816"/>
          </a:xfrm>
          <a:prstGeom prst="roundRect">
            <a:avLst>
              <a:gd name="adj" fmla="val 10000"/>
            </a:avLst>
          </a:prstGeom>
          <a:solidFill>
            <a:schemeClr val="tx2">
              <a:lumMod val="75000"/>
              <a:alpha val="69000"/>
            </a:schemeClr>
          </a:solidFill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lvl="0" algn="ctr"/>
            <a:r>
              <a:rPr lang="it-IT" sz="3200" dirty="0" smtClean="0">
                <a:solidFill>
                  <a:schemeClr val="bg1"/>
                </a:solidFill>
              </a:rPr>
              <a:t>Descrizione dettagliata del progetto</a:t>
            </a:r>
            <a:endParaRPr lang="it-IT" sz="3200" dirty="0">
              <a:solidFill>
                <a:schemeClr val="bg1"/>
              </a:solidFill>
            </a:endParaRPr>
          </a:p>
          <a:p>
            <a:endParaRPr lang="it-IT" dirty="0"/>
          </a:p>
        </p:txBody>
      </p:sp>
      <p:sp>
        <p:nvSpPr>
          <p:cNvPr id="9" name="Rettangolo arrotondato 8"/>
          <p:cNvSpPr/>
          <p:nvPr/>
        </p:nvSpPr>
        <p:spPr>
          <a:xfrm>
            <a:off x="323528" y="2348880"/>
            <a:ext cx="8352928" cy="3600400"/>
          </a:xfrm>
          <a:prstGeom prst="roundRect">
            <a:avLst/>
          </a:prstGeom>
          <a:gradFill rotWithShape="0">
            <a:gsLst>
              <a:gs pos="100000">
                <a:schemeClr val="tx1">
                  <a:alpha val="61000"/>
                  <a:lumMod val="0"/>
                </a:schemeClr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marL="0" lvl="1">
              <a:buClr>
                <a:srgbClr val="C00000"/>
              </a:buClr>
            </a:pPr>
            <a:r>
              <a:rPr lang="it-IT" sz="6000" dirty="0">
                <a:solidFill>
                  <a:schemeClr val="bg1"/>
                </a:solidFill>
                <a:latin typeface="Gill Sans MT" pitchFamily="34" charset="0"/>
              </a:rPr>
              <a:t>PERCHÉ É INNOVATIVO?</a:t>
            </a:r>
          </a:p>
          <a:p>
            <a:pPr marL="0" lvl="1">
              <a:buClr>
                <a:srgbClr val="C00000"/>
              </a:buClr>
            </a:pPr>
            <a:r>
              <a:rPr lang="it-IT" sz="3200" dirty="0" smtClean="0">
                <a:solidFill>
                  <a:schemeClr val="bg1"/>
                </a:solidFill>
                <a:latin typeface="Gill Sans MT" pitchFamily="34" charset="0"/>
              </a:rPr>
              <a:t>Indicare </a:t>
            </a:r>
            <a:r>
              <a:rPr lang="it-IT" sz="3200" dirty="0">
                <a:solidFill>
                  <a:schemeClr val="bg1"/>
                </a:solidFill>
                <a:latin typeface="Gill Sans MT" pitchFamily="34" charset="0"/>
              </a:rPr>
              <a:t>gli elementi innovativi del progetto e delle tecnologie adottate, in relazione allo stato dell’arte </a:t>
            </a:r>
          </a:p>
        </p:txBody>
      </p:sp>
    </p:spTree>
    <p:extLst>
      <p:ext uri="{BB962C8B-B14F-4D97-AF65-F5344CB8AC3E}">
        <p14:creationId xmlns:p14="http://schemas.microsoft.com/office/powerpoint/2010/main" val="49999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bg1">
                <a:lumMod val="100000"/>
              </a:schemeClr>
            </a:gs>
            <a:gs pos="50000">
              <a:schemeClr val="accent1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arrotondato 11"/>
          <p:cNvSpPr/>
          <p:nvPr/>
        </p:nvSpPr>
        <p:spPr>
          <a:xfrm>
            <a:off x="0" y="1"/>
            <a:ext cx="4067944" cy="1772816"/>
          </a:xfrm>
          <a:prstGeom prst="roundRect">
            <a:avLst>
              <a:gd name="adj" fmla="val 10000"/>
            </a:avLst>
          </a:prstGeom>
          <a:solidFill>
            <a:schemeClr val="tx2">
              <a:lumMod val="75000"/>
              <a:alpha val="69000"/>
            </a:schemeClr>
          </a:solidFill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lvl="0" algn="ctr"/>
            <a:r>
              <a:rPr lang="it-IT" sz="3200" dirty="0" smtClean="0">
                <a:solidFill>
                  <a:schemeClr val="bg1"/>
                </a:solidFill>
              </a:rPr>
              <a:t>Descrizione dettagliata del progetto</a:t>
            </a:r>
            <a:endParaRPr lang="it-IT" sz="3200" dirty="0">
              <a:solidFill>
                <a:schemeClr val="bg1"/>
              </a:solidFill>
            </a:endParaRPr>
          </a:p>
          <a:p>
            <a:endParaRPr lang="it-IT" dirty="0"/>
          </a:p>
        </p:txBody>
      </p:sp>
      <p:sp>
        <p:nvSpPr>
          <p:cNvPr id="9" name="Rettangolo arrotondato 8"/>
          <p:cNvSpPr/>
          <p:nvPr/>
        </p:nvSpPr>
        <p:spPr>
          <a:xfrm>
            <a:off x="323528" y="1988840"/>
            <a:ext cx="8352928" cy="4464496"/>
          </a:xfrm>
          <a:prstGeom prst="roundRect">
            <a:avLst/>
          </a:prstGeom>
          <a:gradFill rotWithShape="0">
            <a:gsLst>
              <a:gs pos="100000">
                <a:schemeClr val="tx1">
                  <a:alpha val="61000"/>
                  <a:lumMod val="0"/>
                </a:schemeClr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marL="0" lvl="1">
              <a:buClr>
                <a:srgbClr val="C00000"/>
              </a:buClr>
            </a:pPr>
            <a:r>
              <a:rPr lang="it-IT" sz="3800" dirty="0">
                <a:solidFill>
                  <a:schemeClr val="bg1"/>
                </a:solidFill>
                <a:latin typeface="Gill Sans MT" pitchFamily="34" charset="0"/>
              </a:rPr>
              <a:t>QUALI SARANNO I SUOI EFFETTI SULLA </a:t>
            </a:r>
            <a:r>
              <a:rPr lang="it-IT" sz="3800" b="1" dirty="0">
                <a:solidFill>
                  <a:schemeClr val="bg1"/>
                </a:solidFill>
                <a:latin typeface="Gill Sans MT" pitchFamily="34" charset="0"/>
              </a:rPr>
              <a:t>COMPETITIVITA’</a:t>
            </a:r>
            <a:r>
              <a:rPr lang="it-IT" sz="3800" dirty="0">
                <a:solidFill>
                  <a:schemeClr val="bg1"/>
                </a:solidFill>
                <a:latin typeface="Gill Sans MT" pitchFamily="34" charset="0"/>
              </a:rPr>
              <a:t> </a:t>
            </a:r>
            <a:r>
              <a:rPr lang="it-IT" sz="3800" dirty="0" smtClean="0">
                <a:solidFill>
                  <a:schemeClr val="bg1"/>
                </a:solidFill>
                <a:latin typeface="Gill Sans MT" pitchFamily="34" charset="0"/>
              </a:rPr>
              <a:t>E </a:t>
            </a:r>
            <a:r>
              <a:rPr lang="it-IT" sz="3800" dirty="0">
                <a:solidFill>
                  <a:schemeClr val="bg1"/>
                </a:solidFill>
                <a:latin typeface="Gill Sans MT" pitchFamily="34" charset="0"/>
              </a:rPr>
              <a:t>SULLO </a:t>
            </a:r>
            <a:r>
              <a:rPr lang="it-IT" sz="3800" b="1" dirty="0">
                <a:solidFill>
                  <a:schemeClr val="bg1"/>
                </a:solidFill>
                <a:latin typeface="Gill Sans MT" pitchFamily="34" charset="0"/>
              </a:rPr>
              <a:t>SVILUPPO</a:t>
            </a:r>
            <a:r>
              <a:rPr lang="it-IT" sz="3800" dirty="0">
                <a:solidFill>
                  <a:schemeClr val="bg1"/>
                </a:solidFill>
                <a:latin typeface="Gill Sans MT" pitchFamily="34" charset="0"/>
              </a:rPr>
              <a:t> DELLA MIA IMPRESA</a:t>
            </a:r>
            <a:r>
              <a:rPr lang="it-IT" sz="3800" dirty="0" smtClean="0">
                <a:solidFill>
                  <a:schemeClr val="bg1"/>
                </a:solidFill>
                <a:latin typeface="Gill Sans MT" pitchFamily="34" charset="0"/>
              </a:rPr>
              <a:t>? </a:t>
            </a:r>
          </a:p>
          <a:p>
            <a:pPr marL="0" lvl="1">
              <a:buClr>
                <a:srgbClr val="C00000"/>
              </a:buClr>
            </a:pPr>
            <a:r>
              <a:rPr lang="it-IT" sz="3200" dirty="0" smtClean="0">
                <a:solidFill>
                  <a:schemeClr val="bg1"/>
                </a:solidFill>
                <a:latin typeface="Gill Sans MT" pitchFamily="34" charset="0"/>
              </a:rPr>
              <a:t>Indicare </a:t>
            </a:r>
            <a:r>
              <a:rPr lang="it-IT" sz="3200" dirty="0">
                <a:solidFill>
                  <a:schemeClr val="bg1"/>
                </a:solidFill>
                <a:latin typeface="Gill Sans MT" pitchFamily="34" charset="0"/>
              </a:rPr>
              <a:t>le ricadute e gli effetti specifici del progetto, evidenziando in particolare il vantaggio competitivo ottenuto rispetto ai concorrenti</a:t>
            </a:r>
          </a:p>
        </p:txBody>
      </p:sp>
    </p:spTree>
    <p:extLst>
      <p:ext uri="{BB962C8B-B14F-4D97-AF65-F5344CB8AC3E}">
        <p14:creationId xmlns:p14="http://schemas.microsoft.com/office/powerpoint/2010/main" val="49999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arrotondato 5"/>
          <p:cNvSpPr/>
          <p:nvPr/>
        </p:nvSpPr>
        <p:spPr>
          <a:xfrm>
            <a:off x="3779912" y="3717032"/>
            <a:ext cx="5328592" cy="2808312"/>
          </a:xfrm>
          <a:prstGeom prst="roundRect">
            <a:avLst/>
          </a:prstGeom>
          <a:gradFill rotWithShape="0">
            <a:gsLst>
              <a:gs pos="100000">
                <a:schemeClr val="tx1">
                  <a:alpha val="61000"/>
                  <a:lumMod val="0"/>
                </a:schemeClr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r>
              <a:rPr lang="it-IT" sz="6000" b="1" dirty="0" err="1">
                <a:solidFill>
                  <a:schemeClr val="bg1"/>
                </a:solidFill>
                <a:latin typeface="Gill Sans MT" pitchFamily="34" charset="0"/>
              </a:rPr>
              <a:t>Step</a:t>
            </a:r>
            <a:r>
              <a:rPr lang="it-IT" sz="6000" b="1" dirty="0">
                <a:solidFill>
                  <a:schemeClr val="bg1"/>
                </a:solidFill>
                <a:latin typeface="Gill Sans MT" pitchFamily="34" charset="0"/>
              </a:rPr>
              <a:t> valutazione domande</a:t>
            </a:r>
            <a:endParaRPr lang="it-IT" sz="4000" b="1" dirty="0">
              <a:solidFill>
                <a:schemeClr val="bg1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23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arrotondato 5"/>
          <p:cNvSpPr/>
          <p:nvPr/>
        </p:nvSpPr>
        <p:spPr>
          <a:xfrm>
            <a:off x="179512" y="3573016"/>
            <a:ext cx="8928992" cy="3096344"/>
          </a:xfrm>
          <a:prstGeom prst="roundRect">
            <a:avLst/>
          </a:prstGeom>
          <a:gradFill rotWithShape="0">
            <a:gsLst>
              <a:gs pos="100000">
                <a:schemeClr val="tx1">
                  <a:alpha val="61000"/>
                  <a:lumMod val="0"/>
                </a:schemeClr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marL="381000" indent="-381000">
              <a:spcBef>
                <a:spcPts val="1000"/>
              </a:spcBef>
              <a:buFont typeface="Wingdings" pitchFamily="2" charset="2"/>
              <a:buAutoNum type="arabicPeriod"/>
            </a:pPr>
            <a:r>
              <a:rPr lang="it-IT" sz="4000" b="1" dirty="0">
                <a:solidFill>
                  <a:schemeClr val="bg1"/>
                </a:solidFill>
                <a:latin typeface="Gill Sans MT" pitchFamily="34" charset="0"/>
                <a:cs typeface="Arial" charset="0"/>
              </a:rPr>
              <a:t>istruttoria formale della domanda</a:t>
            </a:r>
            <a:r>
              <a:rPr lang="it-IT" sz="4000" dirty="0">
                <a:solidFill>
                  <a:schemeClr val="bg1"/>
                </a:solidFill>
                <a:latin typeface="Gill Sans MT" pitchFamily="34" charset="0"/>
                <a:cs typeface="Arial" charset="0"/>
              </a:rPr>
              <a:t>, </a:t>
            </a:r>
            <a:r>
              <a:rPr lang="it-IT" sz="3500" dirty="0">
                <a:solidFill>
                  <a:schemeClr val="bg1"/>
                </a:solidFill>
                <a:latin typeface="Gill Sans MT" pitchFamily="34" charset="0"/>
                <a:cs typeface="Arial" charset="0"/>
              </a:rPr>
              <a:t>durante la quale vengono verificati i requisiti </a:t>
            </a:r>
            <a:r>
              <a:rPr lang="it-IT" sz="3500" dirty="0" smtClean="0">
                <a:solidFill>
                  <a:schemeClr val="bg1"/>
                </a:solidFill>
                <a:latin typeface="Gill Sans MT" pitchFamily="34" charset="0"/>
                <a:cs typeface="Arial" charset="0"/>
              </a:rPr>
              <a:t>(</a:t>
            </a:r>
            <a:r>
              <a:rPr lang="it-IT" sz="3500" dirty="0">
                <a:solidFill>
                  <a:schemeClr val="bg1"/>
                </a:solidFill>
                <a:latin typeface="Gill Sans MT" pitchFamily="34" charset="0"/>
                <a:cs typeface="Arial" charset="0"/>
              </a:rPr>
              <a:t>completezza della domanda, pagamento del diritto annuale, ecc.).</a:t>
            </a:r>
          </a:p>
        </p:txBody>
      </p:sp>
    </p:spTree>
    <p:extLst>
      <p:ext uri="{BB962C8B-B14F-4D97-AF65-F5344CB8AC3E}">
        <p14:creationId xmlns:p14="http://schemas.microsoft.com/office/powerpoint/2010/main" val="331340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arrotondato 5"/>
          <p:cNvSpPr/>
          <p:nvPr/>
        </p:nvSpPr>
        <p:spPr>
          <a:xfrm>
            <a:off x="179512" y="3861048"/>
            <a:ext cx="8928992" cy="2808312"/>
          </a:xfrm>
          <a:prstGeom prst="roundRect">
            <a:avLst/>
          </a:prstGeom>
          <a:gradFill rotWithShape="0">
            <a:gsLst>
              <a:gs pos="100000">
                <a:schemeClr val="tx1">
                  <a:alpha val="61000"/>
                  <a:lumMod val="0"/>
                </a:schemeClr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>
              <a:spcBef>
                <a:spcPts val="1000"/>
              </a:spcBef>
            </a:pPr>
            <a:r>
              <a:rPr lang="it-IT" sz="4000" b="1" dirty="0" smtClean="0">
                <a:solidFill>
                  <a:schemeClr val="bg1"/>
                </a:solidFill>
                <a:latin typeface="Gill Sans MT" pitchFamily="34" charset="0"/>
                <a:cs typeface="Arial" charset="0"/>
              </a:rPr>
              <a:t>2.valutazione </a:t>
            </a:r>
            <a:r>
              <a:rPr lang="it-IT" sz="4000" b="1" dirty="0">
                <a:solidFill>
                  <a:schemeClr val="bg1"/>
                </a:solidFill>
                <a:latin typeface="Gill Sans MT" pitchFamily="34" charset="0"/>
                <a:cs typeface="Arial" charset="0"/>
              </a:rPr>
              <a:t>della domanda</a:t>
            </a:r>
            <a:r>
              <a:rPr lang="it-IT" sz="4000" dirty="0">
                <a:solidFill>
                  <a:schemeClr val="bg1"/>
                </a:solidFill>
                <a:latin typeface="Gill Sans MT" pitchFamily="34" charset="0"/>
                <a:cs typeface="Arial" charset="0"/>
              </a:rPr>
              <a:t>: </a:t>
            </a:r>
            <a:r>
              <a:rPr lang="it-IT" sz="3500" dirty="0">
                <a:solidFill>
                  <a:schemeClr val="bg1"/>
                </a:solidFill>
                <a:latin typeface="Gill Sans MT" pitchFamily="34" charset="0"/>
                <a:cs typeface="Arial" charset="0"/>
              </a:rPr>
              <a:t>eseguita dal Nucleo di Valutazione </a:t>
            </a:r>
            <a:r>
              <a:rPr lang="it-IT" sz="3500" dirty="0" smtClean="0">
                <a:solidFill>
                  <a:schemeClr val="bg1"/>
                </a:solidFill>
                <a:latin typeface="Gill Sans MT" pitchFamily="34" charset="0"/>
                <a:cs typeface="Arial" charset="0"/>
              </a:rPr>
              <a:t>Tecnica, </a:t>
            </a:r>
            <a:r>
              <a:rPr lang="it-IT" sz="3500" dirty="0">
                <a:solidFill>
                  <a:schemeClr val="bg1"/>
                </a:solidFill>
                <a:latin typeface="Gill Sans MT" pitchFamily="34" charset="0"/>
                <a:cs typeface="Arial" charset="0"/>
              </a:rPr>
              <a:t>sulla base della descrizione del progetto e delle spese preventivate. </a:t>
            </a:r>
          </a:p>
        </p:txBody>
      </p:sp>
    </p:spTree>
    <p:extLst>
      <p:ext uri="{BB962C8B-B14F-4D97-AF65-F5344CB8AC3E}">
        <p14:creationId xmlns:p14="http://schemas.microsoft.com/office/powerpoint/2010/main" val="254363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arrotondato 5"/>
          <p:cNvSpPr/>
          <p:nvPr/>
        </p:nvSpPr>
        <p:spPr>
          <a:xfrm>
            <a:off x="179512" y="4149080"/>
            <a:ext cx="8928992" cy="2232248"/>
          </a:xfrm>
          <a:prstGeom prst="roundRect">
            <a:avLst/>
          </a:prstGeom>
          <a:gradFill rotWithShape="0">
            <a:gsLst>
              <a:gs pos="100000">
                <a:schemeClr val="tx1">
                  <a:alpha val="61000"/>
                  <a:lumMod val="0"/>
                </a:schemeClr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algn="just">
              <a:spcBef>
                <a:spcPts val="1000"/>
              </a:spcBef>
            </a:pPr>
            <a:r>
              <a:rPr lang="it-IT" sz="4000" b="1" dirty="0" smtClean="0">
                <a:solidFill>
                  <a:schemeClr val="bg1"/>
                </a:solidFill>
                <a:latin typeface="Gill Sans MT" pitchFamily="34" charset="0"/>
                <a:cs typeface="Arial" charset="0"/>
              </a:rPr>
              <a:t>3.Pubblicazione </a:t>
            </a:r>
            <a:r>
              <a:rPr lang="it-IT" sz="4000" b="1" dirty="0">
                <a:solidFill>
                  <a:schemeClr val="bg1"/>
                </a:solidFill>
                <a:latin typeface="Gill Sans MT" pitchFamily="34" charset="0"/>
                <a:cs typeface="Arial" charset="0"/>
              </a:rPr>
              <a:t>della graduatoria </a:t>
            </a:r>
            <a:r>
              <a:rPr lang="it-IT" sz="4000" dirty="0">
                <a:solidFill>
                  <a:schemeClr val="bg1"/>
                </a:solidFill>
                <a:latin typeface="Gill Sans MT" pitchFamily="34" charset="0"/>
                <a:cs typeface="Arial" charset="0"/>
              </a:rPr>
              <a:t>degli ammessi. </a:t>
            </a:r>
            <a:endParaRPr lang="it-IT" sz="4000" dirty="0">
              <a:solidFill>
                <a:schemeClr val="bg1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63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100000">
              <a:schemeClr val="bg1">
                <a:lumMod val="100000"/>
              </a:schemeClr>
            </a:gs>
            <a:gs pos="100000">
              <a:srgbClr val="FFFFFF"/>
            </a:gs>
            <a:gs pos="50000">
              <a:schemeClr val="bg1">
                <a:lumMod val="10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 idx="4294967295"/>
          </p:nvPr>
        </p:nvSpPr>
        <p:spPr>
          <a:xfrm>
            <a:off x="251520" y="549275"/>
            <a:ext cx="8784976" cy="735013"/>
          </a:xfrm>
        </p:spPr>
        <p:txBody>
          <a:bodyPr>
            <a:noAutofit/>
          </a:bodyPr>
          <a:lstStyle/>
          <a:p>
            <a:r>
              <a:rPr lang="it-IT" sz="5900" b="1" dirty="0">
                <a:latin typeface="Gill Sans MT" pitchFamily="34" charset="0"/>
              </a:rPr>
              <a:t>P</a:t>
            </a:r>
            <a:r>
              <a:rPr lang="it-IT" sz="5900" b="1" dirty="0" smtClean="0">
                <a:solidFill>
                  <a:schemeClr val="tx1"/>
                </a:solidFill>
                <a:latin typeface="Gill Sans MT" pitchFamily="34" charset="0"/>
              </a:rPr>
              <a:t>resentazione domande</a:t>
            </a:r>
          </a:p>
        </p:txBody>
      </p:sp>
      <p:sp>
        <p:nvSpPr>
          <p:cNvPr id="13315" name="Rectangle 3"/>
          <p:cNvSpPr>
            <a:spLocks noGrp="1"/>
          </p:cNvSpPr>
          <p:nvPr>
            <p:ph type="body" idx="4294967295"/>
          </p:nvPr>
        </p:nvSpPr>
        <p:spPr>
          <a:xfrm>
            <a:off x="381000" y="1916113"/>
            <a:ext cx="8458200" cy="41052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4000" dirty="0" smtClean="0">
                <a:solidFill>
                  <a:schemeClr val="tx1"/>
                </a:solidFill>
                <a:latin typeface="Gill Sans MT" pitchFamily="34" charset="0"/>
              </a:rPr>
              <a:t>Dalle </a:t>
            </a:r>
            <a:r>
              <a:rPr lang="it-IT" sz="4000" smtClean="0">
                <a:solidFill>
                  <a:schemeClr val="tx1"/>
                </a:solidFill>
                <a:latin typeface="Gill Sans MT" pitchFamily="34" charset="0"/>
              </a:rPr>
              <a:t>ore 12.00 </a:t>
            </a:r>
            <a:r>
              <a:rPr lang="it-IT" sz="4000" dirty="0" smtClean="0">
                <a:solidFill>
                  <a:schemeClr val="tx1"/>
                </a:solidFill>
                <a:latin typeface="Gill Sans MT" pitchFamily="34" charset="0"/>
              </a:rPr>
              <a:t>del </a:t>
            </a:r>
            <a:r>
              <a:rPr lang="it-IT" sz="4000" b="1" dirty="0" smtClean="0">
                <a:solidFill>
                  <a:srgbClr val="000099"/>
                </a:solidFill>
                <a:latin typeface="Gill Sans MT" pitchFamily="34" charset="0"/>
              </a:rPr>
              <a:t>02/10/2012</a:t>
            </a:r>
            <a:r>
              <a:rPr lang="it-IT" sz="4000" dirty="0" smtClean="0">
                <a:solidFill>
                  <a:schemeClr val="tx1"/>
                </a:solidFill>
                <a:latin typeface="Gill Sans MT" pitchFamily="34" charset="0"/>
              </a:rPr>
              <a:t> </a:t>
            </a:r>
          </a:p>
          <a:p>
            <a:pPr marL="0" indent="0">
              <a:buNone/>
            </a:pPr>
            <a:r>
              <a:rPr lang="it-IT" sz="4000" dirty="0" smtClean="0">
                <a:solidFill>
                  <a:schemeClr val="tx1"/>
                </a:solidFill>
                <a:latin typeface="Gill Sans MT" pitchFamily="34" charset="0"/>
              </a:rPr>
              <a:t>alle ore 12.00 del </a:t>
            </a:r>
            <a:r>
              <a:rPr lang="it-IT" sz="4000" b="1" dirty="0" smtClean="0">
                <a:solidFill>
                  <a:srgbClr val="000099"/>
                </a:solidFill>
                <a:latin typeface="Gill Sans MT" pitchFamily="34" charset="0"/>
              </a:rPr>
              <a:t>31/10/2012</a:t>
            </a:r>
          </a:p>
          <a:p>
            <a:pPr marL="0" indent="0">
              <a:buNone/>
            </a:pPr>
            <a:r>
              <a:rPr lang="it-IT" sz="4000" dirty="0" smtClean="0">
                <a:solidFill>
                  <a:schemeClr val="tx1"/>
                </a:solidFill>
                <a:latin typeface="Gill Sans MT" pitchFamily="34" charset="0"/>
              </a:rPr>
              <a:t>Le domande devono essere presentate </a:t>
            </a:r>
            <a:r>
              <a:rPr lang="it-IT" sz="4000" b="1" dirty="0" smtClean="0">
                <a:solidFill>
                  <a:schemeClr val="tx1"/>
                </a:solidFill>
                <a:latin typeface="Gill Sans MT" pitchFamily="34" charset="0"/>
              </a:rPr>
              <a:t>esclusivamente on line </a:t>
            </a:r>
            <a:r>
              <a:rPr lang="it-IT" sz="4000" dirty="0" smtClean="0">
                <a:solidFill>
                  <a:schemeClr val="tx1"/>
                </a:solidFill>
                <a:latin typeface="Gill Sans MT" pitchFamily="34" charset="0"/>
              </a:rPr>
              <a:t>su </a:t>
            </a:r>
            <a:r>
              <a:rPr lang="it-IT" sz="4500" b="1" u="sng" dirty="0" smtClean="0">
                <a:solidFill>
                  <a:schemeClr val="tx1"/>
                </a:solidFill>
                <a:latin typeface="Gill Sans MT" pitchFamily="34" charset="0"/>
              </a:rPr>
              <a:t>servizionline.mi.camcom.it</a:t>
            </a:r>
            <a:r>
              <a:rPr lang="it-IT" sz="4000" dirty="0" smtClean="0">
                <a:solidFill>
                  <a:schemeClr val="tx1"/>
                </a:solidFill>
                <a:latin typeface="Gill Sans MT" pitchFamily="34" charset="0"/>
              </a:rPr>
              <a:t> </a:t>
            </a:r>
            <a:r>
              <a:rPr lang="it-IT" sz="4000" dirty="0" smtClean="0">
                <a:latin typeface="Gill Sans MT" pitchFamily="34" charset="0"/>
              </a:rPr>
              <a:t>con </a:t>
            </a:r>
            <a:r>
              <a:rPr lang="it-IT" sz="4000" b="1" dirty="0" smtClean="0">
                <a:solidFill>
                  <a:srgbClr val="000099"/>
                </a:solidFill>
                <a:latin typeface="Gill Sans MT" pitchFamily="34" charset="0"/>
              </a:rPr>
              <a:t>firma digitale</a:t>
            </a:r>
          </a:p>
        </p:txBody>
      </p:sp>
    </p:spTree>
    <p:extLst>
      <p:ext uri="{BB962C8B-B14F-4D97-AF65-F5344CB8AC3E}">
        <p14:creationId xmlns:p14="http://schemas.microsoft.com/office/powerpoint/2010/main" val="195222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100000">
              <a:schemeClr val="bg1">
                <a:lumMod val="100000"/>
              </a:schemeClr>
            </a:gs>
            <a:gs pos="100000">
              <a:srgbClr val="FFFFFF"/>
            </a:gs>
            <a:gs pos="50000">
              <a:schemeClr val="bg1">
                <a:lumMod val="10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926976"/>
          </a:xfrm>
        </p:spPr>
        <p:txBody>
          <a:bodyPr>
            <a:noAutofit/>
          </a:bodyPr>
          <a:lstStyle/>
          <a:p>
            <a:r>
              <a:rPr lang="it-IT" sz="6000" b="1" dirty="0" smtClean="0">
                <a:solidFill>
                  <a:srgbClr val="000099"/>
                </a:solidFill>
                <a:latin typeface="Gill Sans MT" pitchFamily="34" charset="0"/>
              </a:rPr>
              <a:t>TIME</a:t>
            </a:r>
            <a:r>
              <a:rPr lang="it-IT" sz="6000" b="1" dirty="0" smtClean="0">
                <a:latin typeface="Gill Sans MT" pitchFamily="34" charset="0"/>
              </a:rPr>
              <a:t>LINE</a:t>
            </a:r>
            <a:endParaRPr lang="it-IT" sz="6000" b="1" dirty="0">
              <a:latin typeface="Gill Sans MT" pitchFamily="34" charset="0"/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2605067"/>
              </p:ext>
            </p:extLst>
          </p:nvPr>
        </p:nvGraphicFramePr>
        <p:xfrm>
          <a:off x="251520" y="980731"/>
          <a:ext cx="8784976" cy="554461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816424"/>
                <a:gridCol w="4968552"/>
              </a:tblGrid>
              <a:tr h="9342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2 ottobre 2012, ore 12.00</a:t>
                      </a:r>
                      <a:endParaRPr lang="it-IT" sz="2000" dirty="0">
                        <a:effectLst/>
                        <a:latin typeface="Gill Sans MT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Apertura presentazione delle domande sul sito </a:t>
                      </a:r>
                      <a:r>
                        <a:rPr lang="it-IT" sz="2000" u="sng" dirty="0" smtClean="0">
                          <a:effectLst/>
                        </a:rPr>
                        <a:t>servizionline.mi.camcom.it</a:t>
                      </a:r>
                      <a:r>
                        <a:rPr lang="it-IT" sz="2000" dirty="0">
                          <a:effectLst/>
                        </a:rPr>
                        <a:t> </a:t>
                      </a:r>
                      <a:endParaRPr lang="it-IT" sz="2000" dirty="0">
                        <a:effectLst/>
                        <a:latin typeface="Gill Sans MT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292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31 ottobre 2012, ore 12</a:t>
                      </a:r>
                      <a:endParaRPr lang="it-IT" sz="2000" dirty="0">
                        <a:effectLst/>
                        <a:latin typeface="Gill Sans MT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Chiusura presentazione delle domande sul sito </a:t>
                      </a:r>
                      <a:r>
                        <a:rPr lang="it-IT" sz="2000" u="sng" dirty="0" smtClean="0">
                          <a:effectLst/>
                        </a:rPr>
                        <a:t>servizionline.mi.camcom.it</a:t>
                      </a:r>
                      <a:r>
                        <a:rPr lang="it-IT" sz="2000" dirty="0">
                          <a:effectLst/>
                        </a:rPr>
                        <a:t> </a:t>
                      </a:r>
                      <a:endParaRPr lang="it-IT" sz="2000" dirty="0">
                        <a:effectLst/>
                        <a:latin typeface="Gill Sans MT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522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</a:rPr>
                        <a:t>Entro il 31 dicembre 2012</a:t>
                      </a:r>
                      <a:endParaRPr lang="it-IT" sz="2000">
                        <a:effectLst/>
                        <a:latin typeface="Gill Sans MT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Approvazione </a:t>
                      </a:r>
                      <a:r>
                        <a:rPr lang="it-IT" sz="2000">
                          <a:effectLst/>
                        </a:rPr>
                        <a:t>delle </a:t>
                      </a:r>
                      <a:r>
                        <a:rPr lang="it-IT" sz="2000" smtClean="0">
                          <a:effectLst/>
                        </a:rPr>
                        <a:t>graduatorie</a:t>
                      </a:r>
                      <a:r>
                        <a:rPr lang="it-IT" sz="2000" dirty="0">
                          <a:effectLst/>
                        </a:rPr>
                        <a:t> </a:t>
                      </a:r>
                      <a:endParaRPr lang="it-IT" sz="2000" dirty="0">
                        <a:effectLst/>
                        <a:latin typeface="Gill Sans MT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096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Entro 60 giorni dall’assegnazione del contributo</a:t>
                      </a:r>
                      <a:endParaRPr lang="it-IT" sz="2000" dirty="0">
                        <a:effectLst/>
                        <a:latin typeface="Gill Sans MT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Avvio del progetto</a:t>
                      </a:r>
                      <a:endParaRPr lang="it-IT" sz="2000" dirty="0">
                        <a:effectLst/>
                        <a:latin typeface="Gill Sans MT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096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</a:rPr>
                        <a:t>Entro 12 mesi dall’assegnazione del contributo</a:t>
                      </a:r>
                      <a:endParaRPr lang="it-IT" sz="2000">
                        <a:effectLst/>
                        <a:latin typeface="Gill Sans MT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Conclusione del progetto</a:t>
                      </a:r>
                      <a:endParaRPr lang="it-IT" sz="2000" dirty="0">
                        <a:effectLst/>
                        <a:latin typeface="Gill Sans MT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096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</a:rPr>
                        <a:t>Entro 60 giorni dalla data di fine progetto</a:t>
                      </a:r>
                      <a:endParaRPr lang="it-IT" sz="2000">
                        <a:effectLst/>
                        <a:latin typeface="Gill Sans MT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Presentazione della rendicontazione</a:t>
                      </a:r>
                      <a:endParaRPr lang="it-IT" sz="2000" dirty="0">
                        <a:effectLst/>
                        <a:latin typeface="Gill Sans MT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776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6000" b="1" dirty="0" smtClean="0">
                <a:solidFill>
                  <a:schemeClr val="tx1"/>
                </a:solidFill>
              </a:rPr>
              <a:t>Informazioni</a:t>
            </a: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07504" y="4797152"/>
            <a:ext cx="8928992" cy="1080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4600" dirty="0" smtClean="0">
                <a:latin typeface="Gill Sans MT" pitchFamily="34" charset="0"/>
              </a:rPr>
              <a:t>contributialleimprese@mi.camcom.it</a:t>
            </a:r>
            <a:endParaRPr lang="it-IT" sz="4600" dirty="0">
              <a:latin typeface="Gill Sans MT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326" y="2602990"/>
            <a:ext cx="6117348" cy="1652019"/>
          </a:xfrm>
          <a:prstGeom prst="rect">
            <a:avLst/>
          </a:prstGeom>
        </p:spPr>
      </p:pic>
      <p:sp>
        <p:nvSpPr>
          <p:cNvPr id="5" name="Segnaposto contenuto 1"/>
          <p:cNvSpPr txBox="1">
            <a:spLocks/>
          </p:cNvSpPr>
          <p:nvPr/>
        </p:nvSpPr>
        <p:spPr>
          <a:xfrm>
            <a:off x="259904" y="1484784"/>
            <a:ext cx="8928992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sz="4600" dirty="0" smtClean="0">
                <a:latin typeface="Gill Sans MT" pitchFamily="34" charset="0"/>
              </a:rPr>
              <a:t>mi.camcom.it/</a:t>
            </a:r>
            <a:r>
              <a:rPr lang="it-IT" sz="4600" dirty="0" smtClean="0">
                <a:solidFill>
                  <a:srgbClr val="C00000"/>
                </a:solidFill>
                <a:latin typeface="Gill Sans MT" pitchFamily="34" charset="0"/>
              </a:rPr>
              <a:t>bando-impresa-digitale</a:t>
            </a:r>
          </a:p>
          <a:p>
            <a:pPr marL="0" indent="0">
              <a:buFont typeface="Arial" pitchFamily="34" charset="0"/>
              <a:buNone/>
            </a:pPr>
            <a:endParaRPr lang="it-IT" sz="4600" dirty="0" smtClean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34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arrotondato 7"/>
          <p:cNvSpPr/>
          <p:nvPr/>
        </p:nvSpPr>
        <p:spPr>
          <a:xfrm>
            <a:off x="144016" y="2204864"/>
            <a:ext cx="4067944" cy="1728192"/>
          </a:xfrm>
          <a:prstGeom prst="roundRect">
            <a:avLst/>
          </a:prstGeom>
          <a:gradFill rotWithShape="0">
            <a:gsLst>
              <a:gs pos="100000">
                <a:schemeClr val="tx1">
                  <a:alpha val="61000"/>
                  <a:lumMod val="0"/>
                </a:schemeClr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it-IT" sz="3000" b="1" dirty="0" smtClean="0"/>
              <a:t>2010</a:t>
            </a:r>
          </a:p>
          <a:p>
            <a:pPr algn="ctr"/>
            <a:r>
              <a:rPr lang="it-IT" sz="3000" b="1" dirty="0" smtClean="0"/>
              <a:t>Contributo CCIAA </a:t>
            </a:r>
          </a:p>
          <a:p>
            <a:pPr algn="ctr"/>
            <a:r>
              <a:rPr lang="it-IT" sz="3000" b="1" dirty="0" smtClean="0"/>
              <a:t>€ 25.000</a:t>
            </a:r>
            <a:endParaRPr lang="it-IT" sz="3000" b="1" dirty="0"/>
          </a:p>
        </p:txBody>
      </p:sp>
      <p:sp>
        <p:nvSpPr>
          <p:cNvPr id="9" name="Rettangolo arrotondato 8"/>
          <p:cNvSpPr/>
          <p:nvPr/>
        </p:nvSpPr>
        <p:spPr>
          <a:xfrm>
            <a:off x="4824536" y="4725144"/>
            <a:ext cx="4067944" cy="1728192"/>
          </a:xfrm>
          <a:prstGeom prst="roundRect">
            <a:avLst/>
          </a:prstGeom>
          <a:gradFill rotWithShape="0">
            <a:gsLst>
              <a:gs pos="100000">
                <a:schemeClr val="tx1">
                  <a:alpha val="61000"/>
                  <a:lumMod val="0"/>
                </a:schemeClr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it-IT" sz="3000" b="1" dirty="0" smtClean="0"/>
              <a:t>2011</a:t>
            </a:r>
          </a:p>
          <a:p>
            <a:pPr algn="ctr"/>
            <a:r>
              <a:rPr lang="it-IT" sz="3000" b="1" dirty="0" smtClean="0"/>
              <a:t>Venture Capital</a:t>
            </a:r>
          </a:p>
          <a:p>
            <a:pPr algn="ctr"/>
            <a:r>
              <a:rPr lang="it-IT" sz="3000" b="1" dirty="0" smtClean="0"/>
              <a:t>€ 300.000</a:t>
            </a:r>
            <a:endParaRPr lang="it-IT" sz="3000" b="1" dirty="0"/>
          </a:p>
        </p:txBody>
      </p:sp>
      <p:sp>
        <p:nvSpPr>
          <p:cNvPr id="10" name="Rettangolo arrotondato 9"/>
          <p:cNvSpPr/>
          <p:nvPr/>
        </p:nvSpPr>
        <p:spPr>
          <a:xfrm>
            <a:off x="4752528" y="116632"/>
            <a:ext cx="4067944" cy="1728192"/>
          </a:xfrm>
          <a:prstGeom prst="roundRect">
            <a:avLst/>
          </a:prstGeom>
          <a:gradFill rotWithShape="0">
            <a:gsLst>
              <a:gs pos="100000">
                <a:schemeClr val="tx1">
                  <a:alpha val="61000"/>
                  <a:lumMod val="0"/>
                </a:schemeClr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it-IT" sz="3000" b="1" dirty="0" err="1" smtClean="0"/>
              <a:t>Fubles</a:t>
            </a:r>
            <a:r>
              <a:rPr lang="it-IT" sz="3000" b="1" dirty="0" smtClean="0"/>
              <a:t>: football social network</a:t>
            </a:r>
            <a:endParaRPr lang="it-IT" sz="3000" b="1" dirty="0"/>
          </a:p>
        </p:txBody>
      </p:sp>
    </p:spTree>
    <p:extLst>
      <p:ext uri="{BB962C8B-B14F-4D97-AF65-F5344CB8AC3E}">
        <p14:creationId xmlns:p14="http://schemas.microsoft.com/office/powerpoint/2010/main" val="43769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53938"/>
            <a:ext cx="7894320" cy="5467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it-IT" sz="6000" b="1" dirty="0" err="1" smtClean="0">
                <a:latin typeface="Gill Sans MT" pitchFamily="34" charset="0"/>
              </a:rPr>
              <a:t>DIGITA</a:t>
            </a:r>
            <a:r>
              <a:rPr lang="it-IT" sz="6000" b="1" dirty="0" err="1" smtClean="0">
                <a:solidFill>
                  <a:srgbClr val="C00000"/>
                </a:solidFill>
                <a:latin typeface="Gill Sans MT" pitchFamily="34" charset="0"/>
              </a:rPr>
              <a:t>le</a:t>
            </a:r>
            <a:r>
              <a:rPr lang="it-IT" sz="6000" b="1" dirty="0" smtClean="0">
                <a:latin typeface="Gill Sans MT" pitchFamily="34" charset="0"/>
              </a:rPr>
              <a:t> IMPRESE</a:t>
            </a:r>
            <a:endParaRPr lang="it-IT" sz="6000" b="1" dirty="0">
              <a:latin typeface="Gill Sans MT" pitchFamily="34" charset="0"/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251520" y="5670376"/>
            <a:ext cx="30243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8000" b="1" dirty="0" smtClean="0">
                <a:latin typeface="Gill Sans MT" pitchFamily="34" charset="0"/>
              </a:rPr>
              <a:t>2011</a:t>
            </a:r>
            <a:endParaRPr lang="it-IT" sz="8000" b="1" dirty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56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16016" y="274638"/>
            <a:ext cx="446449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it-IT" sz="6000" b="1" dirty="0" err="1" smtClean="0">
                <a:latin typeface="Gill Sans MT" pitchFamily="34" charset="0"/>
              </a:rPr>
              <a:t>DIGITA</a:t>
            </a:r>
            <a:r>
              <a:rPr lang="it-IT" sz="6000" b="1" dirty="0" err="1" smtClean="0">
                <a:solidFill>
                  <a:srgbClr val="C00000"/>
                </a:solidFill>
                <a:latin typeface="Gill Sans MT" pitchFamily="34" charset="0"/>
              </a:rPr>
              <a:t>le</a:t>
            </a:r>
            <a:r>
              <a:rPr lang="it-IT" sz="6000" b="1" dirty="0" smtClean="0">
                <a:latin typeface="Gill Sans MT" pitchFamily="34" charset="0"/>
              </a:rPr>
              <a:t> </a:t>
            </a:r>
            <a:br>
              <a:rPr lang="it-IT" sz="6000" b="1" dirty="0" smtClean="0">
                <a:latin typeface="Gill Sans MT" pitchFamily="34" charset="0"/>
              </a:rPr>
            </a:br>
            <a:r>
              <a:rPr lang="it-IT" sz="6000" b="1" dirty="0" smtClean="0">
                <a:latin typeface="Gill Sans MT" pitchFamily="34" charset="0"/>
              </a:rPr>
              <a:t>IMPRESE</a:t>
            </a:r>
            <a:endParaRPr lang="it-IT" sz="6000" b="1" dirty="0">
              <a:latin typeface="Gill Sans MT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007493"/>
            <a:ext cx="8229600" cy="3661867"/>
          </a:xfrm>
        </p:spPr>
        <p:txBody>
          <a:bodyPr>
            <a:normAutofit/>
          </a:bodyPr>
          <a:lstStyle/>
          <a:p>
            <a:r>
              <a:rPr lang="it-IT" sz="4800" b="1" dirty="0" smtClean="0">
                <a:latin typeface="Gill Sans MT" pitchFamily="34" charset="0"/>
              </a:rPr>
              <a:t>Budget: € 2.500.000</a:t>
            </a:r>
          </a:p>
          <a:p>
            <a:r>
              <a:rPr lang="it-IT" sz="4800" b="1" dirty="0" smtClean="0">
                <a:latin typeface="Gill Sans MT" pitchFamily="34" charset="0"/>
              </a:rPr>
              <a:t>Domande ricevute: 579</a:t>
            </a:r>
          </a:p>
          <a:p>
            <a:r>
              <a:rPr lang="it-IT" sz="4800" b="1" dirty="0" smtClean="0">
                <a:latin typeface="Gill Sans MT" pitchFamily="34" charset="0"/>
              </a:rPr>
              <a:t>Progetti finanziati: 152</a:t>
            </a:r>
          </a:p>
          <a:p>
            <a:r>
              <a:rPr lang="it-IT" sz="4800" b="1" dirty="0" smtClean="0">
                <a:latin typeface="Gill Sans MT" pitchFamily="34" charset="0"/>
              </a:rPr>
              <a:t>Media contributo: 20.000</a:t>
            </a:r>
            <a:endParaRPr lang="it-IT" sz="4800" b="1" dirty="0">
              <a:latin typeface="Gill Sans MT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84" y="68014"/>
            <a:ext cx="4229100" cy="2928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343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arrotondato 3"/>
          <p:cNvSpPr/>
          <p:nvPr/>
        </p:nvSpPr>
        <p:spPr>
          <a:xfrm>
            <a:off x="144016" y="2420888"/>
            <a:ext cx="4067944" cy="1728192"/>
          </a:xfrm>
          <a:prstGeom prst="roundRect">
            <a:avLst/>
          </a:prstGeom>
          <a:gradFill rotWithShape="0">
            <a:gsLst>
              <a:gs pos="100000">
                <a:schemeClr val="tx1">
                  <a:alpha val="61000"/>
                  <a:lumMod val="0"/>
                </a:schemeClr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it-IT" sz="3000" b="1" dirty="0" smtClean="0"/>
              <a:t>2011</a:t>
            </a:r>
          </a:p>
          <a:p>
            <a:pPr algn="ctr"/>
            <a:r>
              <a:rPr lang="it-IT" sz="3000" b="1" dirty="0" smtClean="0"/>
              <a:t>Contributo CCIAA </a:t>
            </a:r>
          </a:p>
          <a:p>
            <a:pPr algn="ctr"/>
            <a:r>
              <a:rPr lang="it-IT" sz="3000" b="1" dirty="0" smtClean="0"/>
              <a:t>€ 25.000</a:t>
            </a:r>
            <a:endParaRPr lang="it-IT" sz="3000" b="1" dirty="0"/>
          </a:p>
        </p:txBody>
      </p:sp>
      <p:sp>
        <p:nvSpPr>
          <p:cNvPr id="5" name="Rettangolo arrotondato 4"/>
          <p:cNvSpPr/>
          <p:nvPr/>
        </p:nvSpPr>
        <p:spPr>
          <a:xfrm>
            <a:off x="4824536" y="4725144"/>
            <a:ext cx="4067944" cy="1728192"/>
          </a:xfrm>
          <a:prstGeom prst="roundRect">
            <a:avLst/>
          </a:prstGeom>
          <a:gradFill rotWithShape="0">
            <a:gsLst>
              <a:gs pos="100000">
                <a:schemeClr val="tx1">
                  <a:alpha val="61000"/>
                  <a:lumMod val="0"/>
                </a:schemeClr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it-IT" sz="3000" b="1" dirty="0" smtClean="0"/>
              <a:t>2011</a:t>
            </a:r>
          </a:p>
          <a:p>
            <a:pPr algn="ctr"/>
            <a:r>
              <a:rPr lang="it-IT" sz="3000" b="1" dirty="0" smtClean="0"/>
              <a:t>Venture Capital</a:t>
            </a:r>
          </a:p>
          <a:p>
            <a:pPr algn="ctr"/>
            <a:r>
              <a:rPr lang="it-IT" sz="3000" b="1" dirty="0" smtClean="0"/>
              <a:t>€ 100.000</a:t>
            </a:r>
            <a:endParaRPr lang="it-IT" sz="3000" b="1" dirty="0"/>
          </a:p>
        </p:txBody>
      </p:sp>
      <p:sp>
        <p:nvSpPr>
          <p:cNvPr id="6" name="Rettangolo arrotondato 5"/>
          <p:cNvSpPr/>
          <p:nvPr/>
        </p:nvSpPr>
        <p:spPr>
          <a:xfrm>
            <a:off x="4752528" y="116632"/>
            <a:ext cx="4067944" cy="1728192"/>
          </a:xfrm>
          <a:prstGeom prst="roundRect">
            <a:avLst/>
          </a:prstGeom>
          <a:gradFill rotWithShape="0">
            <a:gsLst>
              <a:gs pos="100000">
                <a:schemeClr val="tx1">
                  <a:alpha val="61000"/>
                  <a:lumMod val="0"/>
                </a:schemeClr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it-IT" sz="3500" b="1" dirty="0" err="1" smtClean="0">
                <a:latin typeface="Gill Sans MT" pitchFamily="34" charset="0"/>
              </a:rPr>
              <a:t>Iubenda</a:t>
            </a:r>
            <a:r>
              <a:rPr lang="it-IT" sz="3500" b="1" dirty="0" smtClean="0">
                <a:latin typeface="Gill Sans MT" pitchFamily="34" charset="0"/>
              </a:rPr>
              <a:t>: privacy policy generator</a:t>
            </a:r>
            <a:endParaRPr lang="it-IT" sz="3500" b="1" dirty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08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845840"/>
            <a:ext cx="8229600" cy="1143000"/>
          </a:xfrm>
        </p:spPr>
        <p:txBody>
          <a:bodyPr>
            <a:normAutofit/>
          </a:bodyPr>
          <a:lstStyle/>
          <a:p>
            <a:r>
              <a:rPr lang="it-IT" sz="6000" b="1" dirty="0" smtClean="0">
                <a:latin typeface="Gill Sans MT" pitchFamily="34" charset="0"/>
              </a:rPr>
              <a:t>IMPRESA </a:t>
            </a:r>
            <a:r>
              <a:rPr lang="it-IT" sz="6000" b="1" dirty="0" smtClean="0">
                <a:solidFill>
                  <a:srgbClr val="C00000"/>
                </a:solidFill>
                <a:latin typeface="Gill Sans MT" pitchFamily="34" charset="0"/>
              </a:rPr>
              <a:t>DIGITALE</a:t>
            </a:r>
            <a:endParaRPr lang="it-IT" sz="6000" b="1" dirty="0">
              <a:solidFill>
                <a:srgbClr val="C00000"/>
              </a:solidFill>
              <a:latin typeface="Gill Sans MT" pitchFamily="34" charset="0"/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251520" y="5454352"/>
            <a:ext cx="30243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8000" b="1" dirty="0" smtClean="0">
                <a:latin typeface="Gill Sans MT" pitchFamily="34" charset="0"/>
              </a:rPr>
              <a:t>2012</a:t>
            </a:r>
            <a:endParaRPr lang="it-IT" sz="8000" b="1" dirty="0">
              <a:latin typeface="Gill Sans MT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93" y="2420888"/>
            <a:ext cx="8564287" cy="231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26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926976"/>
          </a:xfrm>
        </p:spPr>
        <p:txBody>
          <a:bodyPr>
            <a:noAutofit/>
          </a:bodyPr>
          <a:lstStyle/>
          <a:p>
            <a:r>
              <a:rPr lang="it-IT" sz="6000" b="1" dirty="0" smtClean="0">
                <a:latin typeface="Gill Sans MT" pitchFamily="34" charset="0"/>
              </a:rPr>
              <a:t>Budget totale:</a:t>
            </a:r>
            <a:endParaRPr lang="it-IT" sz="6000" b="1" dirty="0">
              <a:latin typeface="Gill Sans MT" pitchFamily="34" charset="0"/>
            </a:endParaRPr>
          </a:p>
        </p:txBody>
      </p:sp>
      <p:sp>
        <p:nvSpPr>
          <p:cNvPr id="5" name="Ovale 4"/>
          <p:cNvSpPr/>
          <p:nvPr/>
        </p:nvSpPr>
        <p:spPr>
          <a:xfrm>
            <a:off x="683568" y="5085184"/>
            <a:ext cx="1656184" cy="1152128"/>
          </a:xfrm>
          <a:prstGeom prst="ellipse">
            <a:avLst/>
          </a:prstGeom>
          <a:solidFill>
            <a:srgbClr val="660033"/>
          </a:solidFill>
          <a:ln>
            <a:solidFill>
              <a:srgbClr val="99003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</a:rPr>
              <a:t>CCIAA</a:t>
            </a:r>
          </a:p>
          <a:p>
            <a:pPr algn="ctr"/>
            <a:r>
              <a:rPr lang="it-IT" sz="2000" b="1" dirty="0" smtClean="0">
                <a:solidFill>
                  <a:schemeClr val="bg1"/>
                </a:solidFill>
              </a:rPr>
              <a:t>Pavia</a:t>
            </a:r>
            <a:endParaRPr lang="it-IT" sz="2000" b="1" dirty="0">
              <a:solidFill>
                <a:schemeClr val="bg1"/>
              </a:solidFill>
            </a:endParaRPr>
          </a:p>
        </p:txBody>
      </p:sp>
      <p:sp>
        <p:nvSpPr>
          <p:cNvPr id="6" name="Ovale 5"/>
          <p:cNvSpPr/>
          <p:nvPr/>
        </p:nvSpPr>
        <p:spPr>
          <a:xfrm>
            <a:off x="6732240" y="5013176"/>
            <a:ext cx="1656184" cy="115212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</a:rPr>
              <a:t>CCIAA</a:t>
            </a:r>
          </a:p>
          <a:p>
            <a:pPr algn="ctr"/>
            <a:r>
              <a:rPr lang="it-IT" sz="2000" b="1" dirty="0" smtClean="0">
                <a:solidFill>
                  <a:schemeClr val="bg1"/>
                </a:solidFill>
              </a:rPr>
              <a:t>Cremona</a:t>
            </a:r>
            <a:endParaRPr lang="it-IT" sz="2000" b="1" dirty="0">
              <a:solidFill>
                <a:schemeClr val="bg1"/>
              </a:solidFill>
            </a:endParaRPr>
          </a:p>
        </p:txBody>
      </p:sp>
      <p:sp>
        <p:nvSpPr>
          <p:cNvPr id="8" name="Ovale 7"/>
          <p:cNvSpPr/>
          <p:nvPr/>
        </p:nvSpPr>
        <p:spPr>
          <a:xfrm>
            <a:off x="35496" y="1916832"/>
            <a:ext cx="1656184" cy="1152128"/>
          </a:xfrm>
          <a:prstGeom prst="ellipse">
            <a:avLst/>
          </a:prstGeom>
          <a:solidFill>
            <a:srgbClr val="0066FF"/>
          </a:solid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</a:rPr>
              <a:t>Monza e Brianza</a:t>
            </a:r>
            <a:endParaRPr lang="it-IT" sz="2000" b="1" dirty="0">
              <a:solidFill>
                <a:schemeClr val="bg1"/>
              </a:solidFill>
            </a:endParaRPr>
          </a:p>
        </p:txBody>
      </p:sp>
      <p:sp>
        <p:nvSpPr>
          <p:cNvPr id="9" name="Ovale 8"/>
          <p:cNvSpPr/>
          <p:nvPr/>
        </p:nvSpPr>
        <p:spPr>
          <a:xfrm>
            <a:off x="2627784" y="5517232"/>
            <a:ext cx="1656184" cy="115212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 smtClean="0"/>
              <a:t>CCIAA</a:t>
            </a:r>
          </a:p>
          <a:p>
            <a:pPr algn="ctr"/>
            <a:r>
              <a:rPr lang="it-IT" sz="2000" b="1" dirty="0" smtClean="0"/>
              <a:t>Lecco</a:t>
            </a:r>
            <a:endParaRPr lang="it-IT" sz="2000" b="1" dirty="0"/>
          </a:p>
        </p:txBody>
      </p:sp>
      <p:sp>
        <p:nvSpPr>
          <p:cNvPr id="10" name="Ovale 9"/>
          <p:cNvSpPr/>
          <p:nvPr/>
        </p:nvSpPr>
        <p:spPr>
          <a:xfrm>
            <a:off x="4788024" y="5445224"/>
            <a:ext cx="1656184" cy="1152128"/>
          </a:xfrm>
          <a:prstGeom prst="ellipse">
            <a:avLst/>
          </a:prstGeom>
          <a:ln>
            <a:solidFill>
              <a:srgbClr val="00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 smtClean="0"/>
              <a:t>CCIAA</a:t>
            </a:r>
          </a:p>
          <a:p>
            <a:pPr algn="ctr"/>
            <a:r>
              <a:rPr lang="it-IT" sz="2000" b="1" dirty="0" smtClean="0"/>
              <a:t>Lodi</a:t>
            </a:r>
            <a:endParaRPr lang="it-IT" sz="2000" b="1" dirty="0"/>
          </a:p>
        </p:txBody>
      </p:sp>
      <p:sp>
        <p:nvSpPr>
          <p:cNvPr id="11" name="Ovale 10"/>
          <p:cNvSpPr/>
          <p:nvPr/>
        </p:nvSpPr>
        <p:spPr>
          <a:xfrm>
            <a:off x="7308304" y="1916832"/>
            <a:ext cx="1656184" cy="115212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</a:rPr>
              <a:t>CCIAA</a:t>
            </a:r>
          </a:p>
          <a:p>
            <a:pPr algn="ctr"/>
            <a:r>
              <a:rPr lang="it-IT" sz="2000" b="1" dirty="0" smtClean="0">
                <a:solidFill>
                  <a:schemeClr val="bg1"/>
                </a:solidFill>
              </a:rPr>
              <a:t>Varese</a:t>
            </a:r>
            <a:endParaRPr lang="it-IT" sz="2000" b="1" dirty="0">
              <a:solidFill>
                <a:schemeClr val="bg1"/>
              </a:solidFill>
            </a:endParaRPr>
          </a:p>
        </p:txBody>
      </p:sp>
      <p:sp>
        <p:nvSpPr>
          <p:cNvPr id="12" name="Ovale 11"/>
          <p:cNvSpPr/>
          <p:nvPr/>
        </p:nvSpPr>
        <p:spPr>
          <a:xfrm>
            <a:off x="1511660" y="1124744"/>
            <a:ext cx="1836204" cy="115212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</a:rPr>
              <a:t>Comune di Milano</a:t>
            </a:r>
            <a:endParaRPr lang="it-IT" sz="2000" b="1" dirty="0">
              <a:solidFill>
                <a:schemeClr val="tx1"/>
              </a:solidFill>
            </a:endParaRPr>
          </a:p>
        </p:txBody>
      </p:sp>
      <p:sp>
        <p:nvSpPr>
          <p:cNvPr id="13" name="Ovale 12"/>
          <p:cNvSpPr/>
          <p:nvPr/>
        </p:nvSpPr>
        <p:spPr>
          <a:xfrm>
            <a:off x="3455876" y="908720"/>
            <a:ext cx="1908212" cy="1152128"/>
          </a:xfrm>
          <a:prstGeom prst="ellipse">
            <a:avLst/>
          </a:prstGeom>
          <a:solidFill>
            <a:srgbClr val="008000"/>
          </a:solidFill>
          <a:ln>
            <a:solidFill>
              <a:srgbClr val="00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</a:rPr>
              <a:t>Regione Lombardia</a:t>
            </a:r>
            <a:endParaRPr lang="it-IT" sz="2000" b="1" dirty="0">
              <a:solidFill>
                <a:schemeClr val="bg1"/>
              </a:solidFill>
            </a:endParaRPr>
          </a:p>
        </p:txBody>
      </p:sp>
      <p:sp>
        <p:nvSpPr>
          <p:cNvPr id="14" name="Segnaposto contenuto 2"/>
          <p:cNvSpPr>
            <a:spLocks noGrp="1"/>
          </p:cNvSpPr>
          <p:nvPr>
            <p:ph idx="1"/>
          </p:nvPr>
        </p:nvSpPr>
        <p:spPr>
          <a:xfrm>
            <a:off x="35496" y="2536304"/>
            <a:ext cx="9001000" cy="27649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7600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Gill Sans MT" pitchFamily="34" charset="0"/>
              </a:rPr>
              <a:t>4.220.000</a:t>
            </a:r>
            <a:endParaRPr lang="it-IT" sz="17600" dirty="0"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latin typeface="Gill Sans MT" pitchFamily="34" charset="0"/>
            </a:endParaRPr>
          </a:p>
        </p:txBody>
      </p:sp>
      <p:sp>
        <p:nvSpPr>
          <p:cNvPr id="15" name="Ovale 14"/>
          <p:cNvSpPr/>
          <p:nvPr/>
        </p:nvSpPr>
        <p:spPr>
          <a:xfrm>
            <a:off x="5508104" y="1052736"/>
            <a:ext cx="1836204" cy="1152128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</a:rPr>
              <a:t>CCIAA</a:t>
            </a:r>
          </a:p>
          <a:p>
            <a:pPr algn="ctr"/>
            <a:r>
              <a:rPr lang="it-IT" sz="2000" b="1" dirty="0" smtClean="0">
                <a:solidFill>
                  <a:schemeClr val="bg1"/>
                </a:solidFill>
              </a:rPr>
              <a:t>Milano</a:t>
            </a:r>
            <a:endParaRPr lang="it-IT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06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743</Words>
  <Application>Microsoft Office PowerPoint</Application>
  <PresentationFormat>Presentazione su schermo (4:3)</PresentationFormat>
  <Paragraphs>156</Paragraphs>
  <Slides>38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38</vt:i4>
      </vt:variant>
    </vt:vector>
  </HeadingPairs>
  <TitlesOfParts>
    <vt:vector size="39" baseType="lpstr">
      <vt:lpstr>Tema di Office</vt:lpstr>
      <vt:lpstr>IMPRESA DIGITALE</vt:lpstr>
      <vt:lpstr>Connetti la tua impresa</vt:lpstr>
      <vt:lpstr>Connetti la tua impresa</vt:lpstr>
      <vt:lpstr>Presentazione standard di PowerPoint</vt:lpstr>
      <vt:lpstr>DIGITAle IMPRESE</vt:lpstr>
      <vt:lpstr>DIGITAle  IMPRESE</vt:lpstr>
      <vt:lpstr>Presentazione standard di PowerPoint</vt:lpstr>
      <vt:lpstr>IMPRESA DIGITALE</vt:lpstr>
      <vt:lpstr>Budget totale:</vt:lpstr>
      <vt:lpstr>Budget imprese PROVINCIA DI MILANO: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Importo contributo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domande</vt:lpstr>
      <vt:lpstr>TIMELINE</vt:lpstr>
      <vt:lpstr>Informazioni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IMPRESA DIGITALE</dc:title>
  <dc:creator>Simone Veronelli</dc:creator>
  <cp:lastModifiedBy>Simone Veronelli</cp:lastModifiedBy>
  <cp:revision>67</cp:revision>
  <dcterms:created xsi:type="dcterms:W3CDTF">2012-09-10T13:01:00Z</dcterms:created>
  <dcterms:modified xsi:type="dcterms:W3CDTF">2012-10-04T10:24:28Z</dcterms:modified>
</cp:coreProperties>
</file>