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 userDrawn="1">
          <p15:clr>
            <a:srgbClr val="A4A3A4"/>
          </p15:clr>
        </p15:guide>
        <p15:guide id="2" pos="52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howGuides="1">
      <p:cViewPr varScale="1">
        <p:scale>
          <a:sx n="75" d="100"/>
          <a:sy n="75" d="100"/>
        </p:scale>
        <p:origin x="1594" y="43"/>
      </p:cViewPr>
      <p:guideLst>
        <p:guide orient="horz" pos="4065"/>
        <p:guide pos="52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D0CFB-5E38-4E87-AD87-992E6AD69968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DBFE0-9428-41E1-B666-EF728AD6A1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079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8BE68-657D-4D07-8A27-8061F013ED90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4680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43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10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50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24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91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8769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09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485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75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947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493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7029F-8EF2-4C95-802F-3BC0E24062C3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00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12"/>
          <p:cNvSpPr/>
          <p:nvPr/>
        </p:nvSpPr>
        <p:spPr>
          <a:xfrm>
            <a:off x="884540" y="5579948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(</a:t>
            </a:r>
            <a:r>
              <a:rPr lang="it-IT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Contacts</a:t>
            </a:r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)</a:t>
            </a:r>
          </a:p>
        </p:txBody>
      </p:sp>
      <p:pic>
        <p:nvPicPr>
          <p:cNvPr id="21" name="Immagine 20">
            <a:extLst>
              <a:ext uri="{FF2B5EF4-FFF2-40B4-BE49-F238E27FC236}">
                <a16:creationId xmlns:a16="http://schemas.microsoft.com/office/drawing/2014/main" id="{C514E392-9188-4F9D-8080-C80AAD50A7A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884308" y="141427"/>
            <a:ext cx="1421949" cy="79248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D47C789D-F4E0-4319-8308-B9F25D600A98}"/>
              </a:ext>
            </a:extLst>
          </p:cNvPr>
          <p:cNvSpPr txBox="1"/>
          <p:nvPr/>
        </p:nvSpPr>
        <p:spPr>
          <a:xfrm>
            <a:off x="6410986" y="1011138"/>
            <a:ext cx="23762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Filiera Attrattività</a:t>
            </a:r>
          </a:p>
        </p:txBody>
      </p:sp>
      <p:pic>
        <p:nvPicPr>
          <p:cNvPr id="23" name="Immagine 22">
            <a:extLst>
              <a:ext uri="{FF2B5EF4-FFF2-40B4-BE49-F238E27FC236}">
                <a16:creationId xmlns:a16="http://schemas.microsoft.com/office/drawing/2014/main" id="{DCFEDEA9-1E68-4ADF-A5BA-BAE292CBFA7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606" y="0"/>
            <a:ext cx="784711" cy="6858000"/>
          </a:xfrm>
          <a:prstGeom prst="rect">
            <a:avLst/>
          </a:prstGeom>
        </p:spPr>
      </p:pic>
      <p:sp>
        <p:nvSpPr>
          <p:cNvPr id="3" name="CasellaDiTesto 22">
            <a:extLst>
              <a:ext uri="{FF2B5EF4-FFF2-40B4-BE49-F238E27FC236}">
                <a16:creationId xmlns:a16="http://schemas.microsoft.com/office/drawing/2014/main" id="{2DF11DE3-9A6E-690B-438E-D4278F7973C9}"/>
              </a:ext>
            </a:extLst>
          </p:cNvPr>
          <p:cNvSpPr txBox="1"/>
          <p:nvPr/>
        </p:nvSpPr>
        <p:spPr>
          <a:xfrm>
            <a:off x="1799692" y="476672"/>
            <a:ext cx="55446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FLOWBE</a:t>
            </a:r>
          </a:p>
          <a:p>
            <a:pPr algn="ctr"/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(</a:t>
            </a:r>
            <a:r>
              <a:rPr lang="it-IT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Bridging</a:t>
            </a:r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 the </a:t>
            </a:r>
            <a:r>
              <a:rPr lang="it-IT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distance</a:t>
            </a:r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AA013C3-1530-2E3B-E74C-A57E35BF70EE}"/>
              </a:ext>
            </a:extLst>
          </p:cNvPr>
          <p:cNvSpPr txBox="1"/>
          <p:nvPr/>
        </p:nvSpPr>
        <p:spPr>
          <a:xfrm>
            <a:off x="5796136" y="619738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dirty="0" err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www.flowbe.it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0A1A7DD6-DCAB-D17B-DA0F-027FCFE58E75}"/>
              </a:ext>
            </a:extLst>
          </p:cNvPr>
          <p:cNvSpPr/>
          <p:nvPr/>
        </p:nvSpPr>
        <p:spPr>
          <a:xfrm>
            <a:off x="884540" y="5939988"/>
            <a:ext cx="2018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Tel.: 347.7777223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C83120E6-FAC5-09CC-4F72-39CDE9CB79C2}"/>
              </a:ext>
            </a:extLst>
          </p:cNvPr>
          <p:cNvSpPr txBox="1"/>
          <p:nvPr/>
        </p:nvSpPr>
        <p:spPr>
          <a:xfrm>
            <a:off x="611560" y="6197380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dirty="0" err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gianluca.bortignon@flowbe.it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639890F5-7862-7071-347F-AE91FC5D6974}"/>
              </a:ext>
            </a:extLst>
          </p:cNvPr>
          <p:cNvSpPr txBox="1"/>
          <p:nvPr/>
        </p:nvSpPr>
        <p:spPr>
          <a:xfrm>
            <a:off x="862582" y="1352957"/>
            <a:ext cx="26293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Who we are</a:t>
            </a:r>
          </a:p>
          <a:p>
            <a:endParaRPr lang="en-US" sz="1400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Flowbe aims to </a:t>
            </a:r>
            <a:r>
              <a:rPr lang="en-US" sz="1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reduce the time and space distances </a:t>
            </a:r>
            <a:r>
              <a:rPr lang="en-US" sz="1400" i="0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 arise between market operators when they have to interact with each other, guaranteeing and certifying the exchange of information following a </a:t>
            </a:r>
            <a:r>
              <a:rPr lang="en-US" sz="1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process-oriented approach to support business ecosystems.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pPr algn="just"/>
            <a:r>
              <a:rPr lang="en-US" sz="1400" i="0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initiative was born from the </a:t>
            </a:r>
            <a:r>
              <a:rPr lang="en-US" sz="1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experience of the founders </a:t>
            </a:r>
            <a:r>
              <a:rPr lang="en-US" sz="1400" i="0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gained both within a Trust Service Provider and in the banking context with particular reference to compliance in support of </a:t>
            </a:r>
            <a:r>
              <a:rPr lang="en-US" sz="1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digital transformation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b="1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0C8EC6C2-B0AA-200E-4249-069765B65449}"/>
              </a:ext>
            </a:extLst>
          </p:cNvPr>
          <p:cNvSpPr txBox="1"/>
          <p:nvPr/>
        </p:nvSpPr>
        <p:spPr>
          <a:xfrm>
            <a:off x="5868144" y="1340768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Product description</a:t>
            </a:r>
          </a:p>
        </p:txBody>
      </p:sp>
      <p:sp>
        <p:nvSpPr>
          <p:cNvPr id="16" name="CasellaDiTesto 23">
            <a:extLst>
              <a:ext uri="{FF2B5EF4-FFF2-40B4-BE49-F238E27FC236}">
                <a16:creationId xmlns:a16="http://schemas.microsoft.com/office/drawing/2014/main" id="{5E1DA862-1C6A-3230-C5C8-F2C3092E89FE}"/>
              </a:ext>
            </a:extLst>
          </p:cNvPr>
          <p:cNvSpPr txBox="1"/>
          <p:nvPr/>
        </p:nvSpPr>
        <p:spPr>
          <a:xfrm>
            <a:off x="5670376" y="1853529"/>
            <a:ext cx="33478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400" dirty="0">
                <a:solidFill>
                  <a:schemeClr val="dk1"/>
                </a:solidFill>
                <a:latin typeface="Calibri"/>
                <a:cs typeface="Calibri"/>
              </a:rPr>
              <a:t>Flowbe has developed TENet (Trusted Exchange Network), a blockchain-based interoperability platform capable of orchestrating processes and enabling data sharing between different operators, with a guarantee of origin and authenticity. Flowbe's goal is to support interoperability within business ecosystems in a simple and scalable way and to </a:t>
            </a:r>
            <a:r>
              <a:rPr lang="en-US" sz="1400" dirty="0" err="1">
                <a:solidFill>
                  <a:schemeClr val="dk1"/>
                </a:solidFill>
                <a:latin typeface="Calibri"/>
                <a:cs typeface="Calibri"/>
              </a:rPr>
              <a:t>certifiedly</a:t>
            </a:r>
            <a:r>
              <a:rPr lang="en-US" sz="1400" dirty="0">
                <a:solidFill>
                  <a:schemeClr val="dk1"/>
                </a:solidFill>
                <a:latin typeface="Calibri"/>
                <a:cs typeface="Calibri"/>
              </a:rPr>
              <a:t> monitor the events and data that characterize a process.</a:t>
            </a:r>
          </a:p>
          <a:p>
            <a:pPr algn="just"/>
            <a:endParaRPr lang="en-US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CasellaDiTesto 23">
            <a:extLst>
              <a:ext uri="{FF2B5EF4-FFF2-40B4-BE49-F238E27FC236}">
                <a16:creationId xmlns:a16="http://schemas.microsoft.com/office/drawing/2014/main" id="{602DB188-095E-610B-E507-705BA7096294}"/>
              </a:ext>
            </a:extLst>
          </p:cNvPr>
          <p:cNvSpPr txBox="1"/>
          <p:nvPr/>
        </p:nvSpPr>
        <p:spPr>
          <a:xfrm>
            <a:off x="5670376" y="4420269"/>
            <a:ext cx="33296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400" dirty="0">
                <a:solidFill>
                  <a:schemeClr val="dk1"/>
                </a:solidFill>
                <a:latin typeface="Calibri"/>
                <a:cs typeface="Calibri"/>
              </a:rPr>
              <a:t>The platform supports a high degree of scalability, with the possibility of hosting multiple certified interoperability processes by leveraging the same infrastructure, even when using different blockchain/DLT technologies.</a:t>
            </a:r>
          </a:p>
        </p:txBody>
      </p:sp>
      <p:pic>
        <p:nvPicPr>
          <p:cNvPr id="18" name="Immagine 17" descr="Immagine che contiene Carattere, Elementi grafici, logo, tipografia&#10;&#10;Descrizione generata automaticamente">
            <a:extLst>
              <a:ext uri="{FF2B5EF4-FFF2-40B4-BE49-F238E27FC236}">
                <a16:creationId xmlns:a16="http://schemas.microsoft.com/office/drawing/2014/main" id="{9079B11F-64F0-2DEA-57C1-5FE03827040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443" y="3356992"/>
            <a:ext cx="1645108" cy="647496"/>
          </a:xfrm>
          <a:prstGeom prst="rect">
            <a:avLst/>
          </a:prstGeom>
        </p:spPr>
      </p:pic>
      <p:pic>
        <p:nvPicPr>
          <p:cNvPr id="20" name="Immagine 19">
            <a:extLst>
              <a:ext uri="{FF2B5EF4-FFF2-40B4-BE49-F238E27FC236}">
                <a16:creationId xmlns:a16="http://schemas.microsoft.com/office/drawing/2014/main" id="{4D0A8FDE-813A-FC49-FBE8-3EF9905CFE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70953" y="1460348"/>
            <a:ext cx="2555526" cy="1656184"/>
          </a:xfrm>
          <a:prstGeom prst="rect">
            <a:avLst/>
          </a:prstGeom>
        </p:spPr>
      </p:pic>
      <p:pic>
        <p:nvPicPr>
          <p:cNvPr id="29" name="Immagine 28">
            <a:extLst>
              <a:ext uri="{FF2B5EF4-FFF2-40B4-BE49-F238E27FC236}">
                <a16:creationId xmlns:a16="http://schemas.microsoft.com/office/drawing/2014/main" id="{7DB06786-9F2C-F008-74DC-1C0D4B81ACB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20191" y="4358968"/>
            <a:ext cx="2066855" cy="1477985"/>
          </a:xfrm>
          <a:prstGeom prst="rect">
            <a:avLst/>
          </a:prstGeom>
        </p:spPr>
      </p:pic>
      <p:pic>
        <p:nvPicPr>
          <p:cNvPr id="30" name="Immagine 29" descr="Immagine che contiene Elementi grafici, Carattere, schermata, grafica&#10;&#10;Descrizione generata automaticamente">
            <a:extLst>
              <a:ext uri="{FF2B5EF4-FFF2-40B4-BE49-F238E27FC236}">
                <a16:creationId xmlns:a16="http://schemas.microsoft.com/office/drawing/2014/main" id="{B3B9A10A-36FF-2E30-CD1C-422CC31E3BC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582" y="333599"/>
            <a:ext cx="2113958" cy="575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8916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197</Words>
  <Application>Microsoft Office PowerPoint</Application>
  <PresentationFormat>Presentazione su schermo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Presentazione standard di PowerPoint</vt:lpstr>
    </vt:vector>
  </TitlesOfParts>
  <Company>Assolombarda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M_Achermann</dc:creator>
  <cp:lastModifiedBy>Barbara Cenerini Farinella</cp:lastModifiedBy>
  <cp:revision>29</cp:revision>
  <dcterms:created xsi:type="dcterms:W3CDTF">2014-04-04T08:28:38Z</dcterms:created>
  <dcterms:modified xsi:type="dcterms:W3CDTF">2024-01-24T08:12:29Z</dcterms:modified>
</cp:coreProperties>
</file>