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74" r:id="rId2"/>
  </p:sldMasterIdLst>
  <p:notesMasterIdLst>
    <p:notesMasterId r:id="rId20"/>
  </p:notesMasterIdLst>
  <p:handoutMasterIdLst>
    <p:handoutMasterId r:id="rId21"/>
  </p:handoutMasterIdLst>
  <p:sldIdLst>
    <p:sldId id="256"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57" r:id="rId19"/>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6">
          <p15:clr>
            <a:srgbClr val="A4A3A4"/>
          </p15:clr>
        </p15:guide>
        <p15:guide id="2" pos="249"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124D"/>
    <a:srgbClr val="130B3C"/>
    <a:srgbClr val="140F00"/>
    <a:srgbClr val="130C2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201" autoAdjust="0"/>
    <p:restoredTop sz="94647" autoAdjust="0"/>
  </p:normalViewPr>
  <p:slideViewPr>
    <p:cSldViewPr snapToGrid="0" snapToObjects="1">
      <p:cViewPr varScale="1">
        <p:scale>
          <a:sx n="82" d="100"/>
          <a:sy n="82" d="100"/>
        </p:scale>
        <p:origin x="1728" y="78"/>
      </p:cViewPr>
      <p:guideLst>
        <p:guide orient="horz" pos="256"/>
        <p:guide pos="24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napToObjects="1" showGuides="1">
      <p:cViewPr varScale="1">
        <p:scale>
          <a:sx n="66" d="100"/>
          <a:sy n="66" d="100"/>
        </p:scale>
        <p:origin x="2772"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handoutMaster" Target="handoutMasters/handout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0482BDD-DAA7-CF40-8613-7DBBD127DC3F}" type="datetimeFigureOut">
              <a:rPr lang="it-IT" smtClean="0"/>
              <a:t>19/10/2017</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4745637-B35E-7247-BE03-115B3F3FB234}" type="slidenum">
              <a:rPr lang="it-IT" smtClean="0"/>
              <a:t>‹N›</a:t>
            </a:fld>
            <a:endParaRPr lang="it-IT"/>
          </a:p>
        </p:txBody>
      </p:sp>
    </p:spTree>
    <p:extLst>
      <p:ext uri="{BB962C8B-B14F-4D97-AF65-F5344CB8AC3E}">
        <p14:creationId xmlns:p14="http://schemas.microsoft.com/office/powerpoint/2010/main" val="5489369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A4BA793-4849-D147-BB2C-CFB3726689DF}" type="datetimeFigureOut">
              <a:rPr lang="it-IT" smtClean="0"/>
              <a:t>19/10/2017</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C6207F-44CA-A145-9523-BE12DCB18BFE}" type="slidenum">
              <a:rPr lang="it-IT" smtClean="0"/>
              <a:t>‹N›</a:t>
            </a:fld>
            <a:endParaRPr lang="it-IT"/>
          </a:p>
        </p:txBody>
      </p:sp>
    </p:spTree>
    <p:extLst>
      <p:ext uri="{BB962C8B-B14F-4D97-AF65-F5344CB8AC3E}">
        <p14:creationId xmlns:p14="http://schemas.microsoft.com/office/powerpoint/2010/main" val="28374437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AL_Copertina">
    <p:spTree>
      <p:nvGrpSpPr>
        <p:cNvPr id="1" name=""/>
        <p:cNvGrpSpPr/>
        <p:nvPr/>
      </p:nvGrpSpPr>
      <p:grpSpPr>
        <a:xfrm>
          <a:off x="0" y="0"/>
          <a:ext cx="0" cy="0"/>
          <a:chOff x="0" y="0"/>
          <a:chExt cx="0" cy="0"/>
        </a:xfrm>
      </p:grpSpPr>
      <p:sp>
        <p:nvSpPr>
          <p:cNvPr id="2" name="Titolo 1"/>
          <p:cNvSpPr>
            <a:spLocks noGrp="1"/>
          </p:cNvSpPr>
          <p:nvPr>
            <p:ph type="ctrTitle"/>
          </p:nvPr>
        </p:nvSpPr>
        <p:spPr>
          <a:xfrm>
            <a:off x="398369" y="1596515"/>
            <a:ext cx="8280000" cy="917456"/>
          </a:xfrm>
        </p:spPr>
        <p:txBody>
          <a:bodyPr anchor="b">
            <a:normAutofit/>
          </a:bodyPr>
          <a:lstStyle>
            <a:lvl1pPr>
              <a:lnSpc>
                <a:spcPts val="4200"/>
              </a:lnSpc>
              <a:defRPr sz="4500" b="0" i="0">
                <a:solidFill>
                  <a:schemeClr val="accent1"/>
                </a:solidFill>
                <a:latin typeface="Arial"/>
                <a:cs typeface="Arial"/>
              </a:defRPr>
            </a:lvl1pPr>
          </a:lstStyle>
          <a:p>
            <a:r>
              <a:rPr lang="it-IT" dirty="0"/>
              <a:t>Fare clic per modificare stile</a:t>
            </a:r>
          </a:p>
        </p:txBody>
      </p:sp>
      <p:sp>
        <p:nvSpPr>
          <p:cNvPr id="3" name="Sottotitolo 2"/>
          <p:cNvSpPr>
            <a:spLocks noGrp="1"/>
          </p:cNvSpPr>
          <p:nvPr>
            <p:ph type="subTitle" idx="1"/>
          </p:nvPr>
        </p:nvSpPr>
        <p:spPr>
          <a:xfrm>
            <a:off x="398370" y="2513972"/>
            <a:ext cx="8280000" cy="1016000"/>
          </a:xfrm>
        </p:spPr>
        <p:txBody>
          <a:bodyPr>
            <a:normAutofit/>
          </a:bodyPr>
          <a:lstStyle>
            <a:lvl1pPr marL="0" indent="0" algn="l">
              <a:lnSpc>
                <a:spcPts val="2100"/>
              </a:lnSpc>
              <a:spcBef>
                <a:spcPts val="0"/>
              </a:spcBef>
              <a:buNone/>
              <a:defRPr sz="1600" b="0" i="0">
                <a:solidFill>
                  <a:schemeClr val="tx2"/>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dirty="0"/>
              <a:t>Fare clic per modificare lo stile del sottotitolo dello schema</a:t>
            </a:r>
          </a:p>
        </p:txBody>
      </p:sp>
      <p:sp>
        <p:nvSpPr>
          <p:cNvPr id="12" name="Rettangolo 11"/>
          <p:cNvSpPr/>
          <p:nvPr userDrawn="1"/>
        </p:nvSpPr>
        <p:spPr>
          <a:xfrm>
            <a:off x="442147" y="4698417"/>
            <a:ext cx="8280000" cy="1085438"/>
          </a:xfrm>
          <a:prstGeom prst="rect">
            <a:avLst/>
          </a:prstGeom>
          <a:gradFill flip="none" rotWithShape="1">
            <a:gsLst>
              <a:gs pos="0">
                <a:schemeClr val="tx2"/>
              </a:gs>
              <a:gs pos="90000">
                <a:srgbClr val="1A124D"/>
              </a:gs>
            </a:gsLst>
            <a:lin ang="0" scaled="0"/>
            <a:tileRect/>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ln>
                <a:noFill/>
              </a:ln>
              <a:solidFill>
                <a:srgbClr val="4B92DB"/>
              </a:solidFill>
              <a:effectLst/>
            </a:endParaRPr>
          </a:p>
        </p:txBody>
      </p:sp>
      <p:sp>
        <p:nvSpPr>
          <p:cNvPr id="17" name="Segnaposto contenuto 19"/>
          <p:cNvSpPr>
            <a:spLocks noGrp="1"/>
          </p:cNvSpPr>
          <p:nvPr>
            <p:ph sz="quarter" idx="10" hasCustomPrompt="1"/>
          </p:nvPr>
        </p:nvSpPr>
        <p:spPr>
          <a:xfrm>
            <a:off x="507325" y="4997143"/>
            <a:ext cx="4615519" cy="386965"/>
          </a:xfrm>
        </p:spPr>
        <p:txBody>
          <a:bodyPr>
            <a:noAutofit/>
          </a:bodyPr>
          <a:lstStyle>
            <a:lvl1pPr marL="0" indent="0" algn="l">
              <a:lnSpc>
                <a:spcPts val="2400"/>
              </a:lnSpc>
              <a:spcBef>
                <a:spcPts val="0"/>
              </a:spcBef>
              <a:buNone/>
              <a:defRPr sz="2200" b="0" i="0">
                <a:solidFill>
                  <a:schemeClr val="bg1"/>
                </a:solidFill>
                <a:latin typeface="Arial"/>
                <a:cs typeface="Arial"/>
              </a:defRPr>
            </a:lvl1pPr>
          </a:lstStyle>
          <a:p>
            <a:pPr lvl="0"/>
            <a:r>
              <a:rPr lang="it-IT" dirty="0"/>
              <a:t>Fare clic per modificare testo</a:t>
            </a:r>
          </a:p>
        </p:txBody>
      </p:sp>
      <p:sp>
        <p:nvSpPr>
          <p:cNvPr id="18" name="Segnaposto contenuto 19"/>
          <p:cNvSpPr>
            <a:spLocks noGrp="1"/>
          </p:cNvSpPr>
          <p:nvPr>
            <p:ph sz="quarter" idx="11" hasCustomPrompt="1"/>
          </p:nvPr>
        </p:nvSpPr>
        <p:spPr>
          <a:xfrm>
            <a:off x="5087669" y="4997143"/>
            <a:ext cx="3426257" cy="386965"/>
          </a:xfrm>
        </p:spPr>
        <p:txBody>
          <a:bodyPr>
            <a:noAutofit/>
          </a:bodyPr>
          <a:lstStyle>
            <a:lvl1pPr marL="0" indent="0" algn="r">
              <a:lnSpc>
                <a:spcPts val="2400"/>
              </a:lnSpc>
              <a:spcBef>
                <a:spcPts val="0"/>
              </a:spcBef>
              <a:buNone/>
              <a:defRPr sz="2200" b="0" i="0" baseline="0">
                <a:solidFill>
                  <a:schemeClr val="bg1"/>
                </a:solidFill>
                <a:latin typeface="Arial"/>
                <a:cs typeface="Arial"/>
              </a:defRPr>
            </a:lvl1pPr>
          </a:lstStyle>
          <a:p>
            <a:pPr lvl="0"/>
            <a:r>
              <a:rPr lang="it-IT" dirty="0" err="1"/>
              <a:t>gg.mm.aaa</a:t>
            </a:r>
            <a:endParaRPr lang="it-IT" dirty="0"/>
          </a:p>
        </p:txBody>
      </p:sp>
      <p:pic>
        <p:nvPicPr>
          <p:cNvPr id="10" name="Immagin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99283" y="422760"/>
            <a:ext cx="3144540" cy="726891"/>
          </a:xfrm>
          <a:prstGeom prst="rect">
            <a:avLst/>
          </a:prstGeom>
        </p:spPr>
      </p:pic>
    </p:spTree>
    <p:extLst>
      <p:ext uri="{BB962C8B-B14F-4D97-AF65-F5344CB8AC3E}">
        <p14:creationId xmlns:p14="http://schemas.microsoft.com/office/powerpoint/2010/main" val="3286851008"/>
      </p:ext>
    </p:extLst>
  </p:cSld>
  <p:clrMapOvr>
    <a:masterClrMapping/>
  </p:clrMapOvr>
  <p:extLst mod="1">
    <p:ext uri="{DCECCB84-F9BA-43D5-87BE-67443E8EF086}">
      <p15:sldGuideLst xmlns:p15="http://schemas.microsoft.com/office/powerpoint/2012/main">
        <p15:guide id="1" orient="horz" pos="709" userDrawn="1">
          <p15:clr>
            <a:srgbClr val="FBAE40"/>
          </p15:clr>
        </p15:guide>
        <p15:guide id="2" pos="272"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L_testo 3">
    <p:spTree>
      <p:nvGrpSpPr>
        <p:cNvPr id="1" name=""/>
        <p:cNvGrpSpPr/>
        <p:nvPr/>
      </p:nvGrpSpPr>
      <p:grpSpPr>
        <a:xfrm>
          <a:off x="0" y="0"/>
          <a:ext cx="0" cy="0"/>
          <a:chOff x="0" y="0"/>
          <a:chExt cx="0" cy="0"/>
        </a:xfrm>
      </p:grpSpPr>
      <p:sp>
        <p:nvSpPr>
          <p:cNvPr id="3" name="Segnaposto contenuto 2"/>
          <p:cNvSpPr>
            <a:spLocks noGrp="1"/>
          </p:cNvSpPr>
          <p:nvPr>
            <p:ph idx="1"/>
          </p:nvPr>
        </p:nvSpPr>
        <p:spPr>
          <a:xfrm>
            <a:off x="406400" y="273050"/>
            <a:ext cx="8417746" cy="5853113"/>
          </a:xfrm>
        </p:spPr>
        <p:txBody>
          <a:bodyPr anchor="ctr">
            <a:normAutofit/>
          </a:bodyPr>
          <a:lstStyle>
            <a:lvl1pPr>
              <a:lnSpc>
                <a:spcPts val="6800"/>
              </a:lnSpc>
              <a:spcBef>
                <a:spcPts val="0"/>
              </a:spcBef>
              <a:defRPr sz="6000" b="0" i="0" u="sng">
                <a:solidFill>
                  <a:schemeClr val="accent1"/>
                </a:solidFill>
                <a:uFill>
                  <a:solidFill>
                    <a:schemeClr val="accent1"/>
                  </a:solidFill>
                </a:uFill>
                <a:latin typeface="Arial"/>
                <a:cs typeface="Arial"/>
              </a:defRPr>
            </a:lvl1pPr>
            <a:lvl2pPr>
              <a:defRPr sz="6000">
                <a:solidFill>
                  <a:schemeClr val="accent1"/>
                </a:solidFill>
                <a:latin typeface="Source Sans Pro Light"/>
                <a:cs typeface="Source Sans Pro Light"/>
              </a:defRPr>
            </a:lvl2pPr>
            <a:lvl3pPr>
              <a:defRPr sz="6000">
                <a:solidFill>
                  <a:schemeClr val="accent1"/>
                </a:solidFill>
                <a:latin typeface="Source Sans Pro Light"/>
                <a:cs typeface="Source Sans Pro Light"/>
              </a:defRPr>
            </a:lvl3pPr>
            <a:lvl4pPr>
              <a:defRPr sz="6000">
                <a:solidFill>
                  <a:schemeClr val="accent1"/>
                </a:solidFill>
                <a:latin typeface="Source Sans Pro Light"/>
                <a:cs typeface="Source Sans Pro Light"/>
              </a:defRPr>
            </a:lvl4pPr>
            <a:lvl5pPr>
              <a:defRPr sz="6000">
                <a:solidFill>
                  <a:schemeClr val="accent1"/>
                </a:solidFill>
                <a:latin typeface="Source Sans Pro Light"/>
                <a:cs typeface="Source Sans Pro Light"/>
              </a:defRPr>
            </a:lvl5pPr>
            <a:lvl6pPr>
              <a:defRPr sz="2000"/>
            </a:lvl6pPr>
            <a:lvl7pPr>
              <a:defRPr sz="2000"/>
            </a:lvl7pPr>
            <a:lvl8pPr>
              <a:defRPr sz="2000"/>
            </a:lvl8pPr>
            <a:lvl9pPr>
              <a:defRPr sz="2000"/>
            </a:lvl9pPr>
          </a:lstStyle>
          <a:p>
            <a:pPr lvl="0"/>
            <a:r>
              <a:rPr lang="it-IT" dirty="0"/>
              <a:t>Fare clic per modificare gli stili del testo dello schema</a:t>
            </a:r>
          </a:p>
        </p:txBody>
      </p:sp>
      <p:sp>
        <p:nvSpPr>
          <p:cNvPr id="8" name="Segnaposto data 3"/>
          <p:cNvSpPr>
            <a:spLocks noGrp="1"/>
          </p:cNvSpPr>
          <p:nvPr>
            <p:ph type="dt" sz="half" idx="2"/>
          </p:nvPr>
        </p:nvSpPr>
        <p:spPr>
          <a:xfrm>
            <a:off x="3206046" y="6219081"/>
            <a:ext cx="2133600" cy="257050"/>
          </a:xfrm>
          <a:prstGeom prst="rect">
            <a:avLst/>
          </a:prstGeom>
        </p:spPr>
        <p:txBody>
          <a:bodyPr vert="horz" lIns="0" tIns="0" rIns="0" bIns="0" rtlCol="0" anchor="b"/>
          <a:lstStyle>
            <a:lvl1pPr algn="l">
              <a:lnSpc>
                <a:spcPts val="1400"/>
              </a:lnSpc>
              <a:defRPr sz="1300" b="0" i="0">
                <a:solidFill>
                  <a:schemeClr val="accent1"/>
                </a:solidFill>
                <a:latin typeface="Arial"/>
                <a:cs typeface="Arial"/>
              </a:defRPr>
            </a:lvl1pPr>
          </a:lstStyle>
          <a:p>
            <a:endParaRPr lang="it-IT" dirty="0"/>
          </a:p>
        </p:txBody>
      </p:sp>
      <p:sp>
        <p:nvSpPr>
          <p:cNvPr id="9" name="Segnaposto piè di pagina 4"/>
          <p:cNvSpPr>
            <a:spLocks noGrp="1"/>
          </p:cNvSpPr>
          <p:nvPr>
            <p:ph type="ftr" sz="quarter" idx="3"/>
          </p:nvPr>
        </p:nvSpPr>
        <p:spPr>
          <a:xfrm>
            <a:off x="406400" y="6219080"/>
            <a:ext cx="2799646" cy="257050"/>
          </a:xfrm>
          <a:prstGeom prst="rect">
            <a:avLst/>
          </a:prstGeom>
        </p:spPr>
        <p:txBody>
          <a:bodyPr vert="horz" lIns="0" tIns="0" rIns="0" bIns="0" rtlCol="0" anchor="b"/>
          <a:lstStyle>
            <a:lvl1pPr algn="l">
              <a:lnSpc>
                <a:spcPts val="1400"/>
              </a:lnSpc>
              <a:defRPr sz="1300" b="0" i="0">
                <a:solidFill>
                  <a:srgbClr val="4B92DB"/>
                </a:solidFill>
                <a:latin typeface="Arial"/>
                <a:cs typeface="Arial"/>
              </a:defRPr>
            </a:lvl1pPr>
          </a:lstStyle>
          <a:p>
            <a:endParaRPr lang="it-IT" dirty="0"/>
          </a:p>
        </p:txBody>
      </p:sp>
      <p:sp>
        <p:nvSpPr>
          <p:cNvPr id="10" name="Segnaposto numero diapositiva 5"/>
          <p:cNvSpPr>
            <a:spLocks noGrp="1"/>
          </p:cNvSpPr>
          <p:nvPr>
            <p:ph type="sldNum" sz="quarter" idx="4"/>
          </p:nvPr>
        </p:nvSpPr>
        <p:spPr>
          <a:xfrm>
            <a:off x="6604320" y="6210441"/>
            <a:ext cx="2133600" cy="257050"/>
          </a:xfrm>
          <a:prstGeom prst="rect">
            <a:avLst/>
          </a:prstGeom>
        </p:spPr>
        <p:txBody>
          <a:bodyPr vert="horz" lIns="0" tIns="0" rIns="0" bIns="0" rtlCol="0" anchor="b"/>
          <a:lstStyle>
            <a:lvl1pPr algn="r">
              <a:defRPr sz="1200" b="0" i="0">
                <a:solidFill>
                  <a:schemeClr val="accent1"/>
                </a:solidFill>
                <a:latin typeface="Arial"/>
                <a:cs typeface="Arial"/>
              </a:defRPr>
            </a:lvl1pPr>
          </a:lstStyle>
          <a:p>
            <a:fld id="{42B54E62-ECD5-CB45-BEBE-32883D2B1464}" type="slidenum">
              <a:rPr lang="it-IT" smtClean="0"/>
              <a:pPr/>
              <a:t>‹N›</a:t>
            </a:fld>
            <a:endParaRPr lang="it-IT"/>
          </a:p>
        </p:txBody>
      </p:sp>
    </p:spTree>
    <p:extLst>
      <p:ext uri="{BB962C8B-B14F-4D97-AF65-F5344CB8AC3E}">
        <p14:creationId xmlns:p14="http://schemas.microsoft.com/office/powerpoint/2010/main" val="1405767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L_titolo+immagine ">
    <p:spTree>
      <p:nvGrpSpPr>
        <p:cNvPr id="1" name=""/>
        <p:cNvGrpSpPr/>
        <p:nvPr/>
      </p:nvGrpSpPr>
      <p:grpSpPr>
        <a:xfrm>
          <a:off x="0" y="0"/>
          <a:ext cx="0" cy="0"/>
          <a:chOff x="0" y="0"/>
          <a:chExt cx="0" cy="0"/>
        </a:xfrm>
      </p:grpSpPr>
      <p:sp>
        <p:nvSpPr>
          <p:cNvPr id="2" name="Titolo 1"/>
          <p:cNvSpPr>
            <a:spLocks noGrp="1"/>
          </p:cNvSpPr>
          <p:nvPr>
            <p:ph type="title"/>
          </p:nvPr>
        </p:nvSpPr>
        <p:spPr/>
        <p:txBody>
          <a:bodyPr anchor="t"/>
          <a:lstStyle>
            <a:lvl1pPr>
              <a:defRPr b="0" i="0">
                <a:solidFill>
                  <a:schemeClr val="accent1"/>
                </a:solidFill>
                <a:latin typeface="Arial"/>
                <a:cs typeface="Arial"/>
              </a:defRPr>
            </a:lvl1pPr>
          </a:lstStyle>
          <a:p>
            <a:r>
              <a:rPr lang="it-IT" dirty="0"/>
              <a:t>Fare clic per modificare stile</a:t>
            </a:r>
          </a:p>
        </p:txBody>
      </p:sp>
      <p:sp>
        <p:nvSpPr>
          <p:cNvPr id="9" name="Content Placeholder 2"/>
          <p:cNvSpPr>
            <a:spLocks noGrp="1"/>
          </p:cNvSpPr>
          <p:nvPr>
            <p:ph sz="half" idx="13"/>
          </p:nvPr>
        </p:nvSpPr>
        <p:spPr>
          <a:xfrm>
            <a:off x="406400" y="1309928"/>
            <a:ext cx="8417747" cy="4842118"/>
          </a:xfrm>
        </p:spPr>
        <p:txBody>
          <a:bodyPr/>
          <a:lstStyle>
            <a:lvl1pPr marL="0" indent="0">
              <a:buNone/>
              <a:defRPr sz="2800">
                <a:solidFill>
                  <a:srgbClr val="004288"/>
                </a:solidFill>
                <a:latin typeface="Arial"/>
                <a:cs typeface="Aria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7" name="Segnaposto data 3"/>
          <p:cNvSpPr>
            <a:spLocks noGrp="1"/>
          </p:cNvSpPr>
          <p:nvPr>
            <p:ph type="dt" sz="half" idx="2"/>
          </p:nvPr>
        </p:nvSpPr>
        <p:spPr>
          <a:xfrm>
            <a:off x="3206046" y="6219081"/>
            <a:ext cx="2133600" cy="257050"/>
          </a:xfrm>
          <a:prstGeom prst="rect">
            <a:avLst/>
          </a:prstGeom>
        </p:spPr>
        <p:txBody>
          <a:bodyPr vert="horz" lIns="0" tIns="0" rIns="0" bIns="0" rtlCol="0" anchor="b"/>
          <a:lstStyle>
            <a:lvl1pPr algn="l">
              <a:lnSpc>
                <a:spcPts val="1400"/>
              </a:lnSpc>
              <a:defRPr sz="1300" b="0" i="0">
                <a:solidFill>
                  <a:schemeClr val="accent1"/>
                </a:solidFill>
                <a:latin typeface="Arial"/>
                <a:cs typeface="Arial"/>
              </a:defRPr>
            </a:lvl1pPr>
          </a:lstStyle>
          <a:p>
            <a:endParaRPr lang="it-IT" dirty="0"/>
          </a:p>
        </p:txBody>
      </p:sp>
      <p:sp>
        <p:nvSpPr>
          <p:cNvPr id="8" name="Segnaposto piè di pagina 4"/>
          <p:cNvSpPr>
            <a:spLocks noGrp="1"/>
          </p:cNvSpPr>
          <p:nvPr>
            <p:ph type="ftr" sz="quarter" idx="3"/>
          </p:nvPr>
        </p:nvSpPr>
        <p:spPr>
          <a:xfrm>
            <a:off x="406400" y="6219080"/>
            <a:ext cx="2799646" cy="257050"/>
          </a:xfrm>
          <a:prstGeom prst="rect">
            <a:avLst/>
          </a:prstGeom>
        </p:spPr>
        <p:txBody>
          <a:bodyPr vert="horz" lIns="0" tIns="0" rIns="0" bIns="0" rtlCol="0" anchor="b"/>
          <a:lstStyle>
            <a:lvl1pPr algn="l">
              <a:lnSpc>
                <a:spcPts val="1400"/>
              </a:lnSpc>
              <a:defRPr sz="1300" b="0" i="0">
                <a:solidFill>
                  <a:srgbClr val="4B92DB"/>
                </a:solidFill>
                <a:latin typeface="Arial"/>
                <a:cs typeface="Arial"/>
              </a:defRPr>
            </a:lvl1pPr>
          </a:lstStyle>
          <a:p>
            <a:endParaRPr lang="it-IT" dirty="0"/>
          </a:p>
        </p:txBody>
      </p:sp>
      <p:sp>
        <p:nvSpPr>
          <p:cNvPr id="10" name="Segnaposto numero diapositiva 5"/>
          <p:cNvSpPr>
            <a:spLocks noGrp="1"/>
          </p:cNvSpPr>
          <p:nvPr>
            <p:ph type="sldNum" sz="quarter" idx="4"/>
          </p:nvPr>
        </p:nvSpPr>
        <p:spPr>
          <a:xfrm>
            <a:off x="6604320" y="6210441"/>
            <a:ext cx="2133600" cy="257050"/>
          </a:xfrm>
          <a:prstGeom prst="rect">
            <a:avLst/>
          </a:prstGeom>
        </p:spPr>
        <p:txBody>
          <a:bodyPr vert="horz" lIns="0" tIns="0" rIns="0" bIns="0" rtlCol="0" anchor="b"/>
          <a:lstStyle>
            <a:lvl1pPr algn="r">
              <a:defRPr sz="1200" b="0" i="0">
                <a:solidFill>
                  <a:schemeClr val="accent1"/>
                </a:solidFill>
                <a:latin typeface="Arial"/>
                <a:cs typeface="Arial"/>
              </a:defRPr>
            </a:lvl1pPr>
          </a:lstStyle>
          <a:p>
            <a:fld id="{42B54E62-ECD5-CB45-BEBE-32883D2B1464}" type="slidenum">
              <a:rPr lang="it-IT" smtClean="0"/>
              <a:pPr/>
              <a:t>‹N›</a:t>
            </a:fld>
            <a:endParaRPr lang="it-IT"/>
          </a:p>
        </p:txBody>
      </p:sp>
    </p:spTree>
    <p:extLst>
      <p:ext uri="{BB962C8B-B14F-4D97-AF65-F5344CB8AC3E}">
        <p14:creationId xmlns:p14="http://schemas.microsoft.com/office/powerpoint/2010/main" val="83088608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Chiusura">
    <p:bg>
      <p:bgPr>
        <a:gradFill flip="none" rotWithShape="1">
          <a:gsLst>
            <a:gs pos="40000">
              <a:schemeClr val="tx2"/>
            </a:gs>
            <a:gs pos="90000">
              <a:srgbClr val="1A124D"/>
            </a:gs>
          </a:gsLst>
          <a:lin ang="19200000" scaled="0"/>
          <a:tileRect/>
        </a:gradFill>
        <a:effectLst/>
      </p:bgPr>
    </p:bg>
    <p:spTree>
      <p:nvGrpSpPr>
        <p:cNvPr id="1" name=""/>
        <p:cNvGrpSpPr/>
        <p:nvPr/>
      </p:nvGrpSpPr>
      <p:grpSpPr>
        <a:xfrm>
          <a:off x="0" y="0"/>
          <a:ext cx="0" cy="0"/>
          <a:chOff x="0" y="0"/>
          <a:chExt cx="0" cy="0"/>
        </a:xfrm>
      </p:grpSpPr>
      <p:pic>
        <p:nvPicPr>
          <p:cNvPr id="4" name="Immagin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6601" y="411247"/>
            <a:ext cx="2617111" cy="604971"/>
          </a:xfrm>
          <a:prstGeom prst="rect">
            <a:avLst/>
          </a:prstGeom>
        </p:spPr>
      </p:pic>
      <p:sp>
        <p:nvSpPr>
          <p:cNvPr id="5" name="CasellaDiTesto 4"/>
          <p:cNvSpPr txBox="1"/>
          <p:nvPr userDrawn="1"/>
        </p:nvSpPr>
        <p:spPr>
          <a:xfrm>
            <a:off x="385300" y="5889279"/>
            <a:ext cx="2676769" cy="897682"/>
          </a:xfrm>
          <a:prstGeom prst="rect">
            <a:avLst/>
          </a:prstGeom>
          <a:noFill/>
        </p:spPr>
        <p:txBody>
          <a:bodyPr wrap="square" lIns="0" tIns="0" rIns="0" bIns="0" rtlCol="0">
            <a:spAutoFit/>
          </a:bodyPr>
          <a:lstStyle/>
          <a:p>
            <a:pPr>
              <a:lnSpc>
                <a:spcPts val="1400"/>
              </a:lnSpc>
            </a:pPr>
            <a:r>
              <a:rPr lang="it-IT" sz="1300" b="0" i="0" dirty="0">
                <a:solidFill>
                  <a:schemeClr val="bg1"/>
                </a:solidFill>
                <a:latin typeface="Arial" panose="020B0604020202020204" pitchFamily="34" charset="0"/>
                <a:cs typeface="Arial" panose="020B0604020202020204" pitchFamily="34" charset="0"/>
              </a:rPr>
              <a:t>www.assolombarda.it</a:t>
            </a:r>
          </a:p>
          <a:p>
            <a:pPr>
              <a:lnSpc>
                <a:spcPts val="1400"/>
              </a:lnSpc>
            </a:pPr>
            <a:r>
              <a:rPr lang="it-IT" sz="1300" b="0" i="0" dirty="0">
                <a:solidFill>
                  <a:schemeClr val="bg1"/>
                </a:solidFill>
                <a:latin typeface="Arial" panose="020B0604020202020204" pitchFamily="34" charset="0"/>
                <a:cs typeface="Arial" panose="020B0604020202020204" pitchFamily="34" charset="0"/>
              </a:rPr>
              <a:t>www.assolombardanews.it</a:t>
            </a:r>
            <a:br>
              <a:rPr lang="it-IT" sz="1300" b="0" i="0" dirty="0">
                <a:solidFill>
                  <a:schemeClr val="bg1"/>
                </a:solidFill>
                <a:latin typeface="Arial" panose="020B0604020202020204" pitchFamily="34" charset="0"/>
                <a:cs typeface="Arial" panose="020B0604020202020204" pitchFamily="34" charset="0"/>
              </a:rPr>
            </a:br>
            <a:r>
              <a:rPr lang="it-IT" sz="1300" b="0" i="0" dirty="0">
                <a:solidFill>
                  <a:schemeClr val="bg1"/>
                </a:solidFill>
                <a:latin typeface="Arial" panose="020B0604020202020204" pitchFamily="34" charset="0"/>
                <a:cs typeface="Arial" panose="020B0604020202020204" pitchFamily="34" charset="0"/>
              </a:rPr>
              <a:t>Seguici su</a:t>
            </a:r>
          </a:p>
          <a:p>
            <a:pPr>
              <a:lnSpc>
                <a:spcPts val="1400"/>
              </a:lnSpc>
            </a:pPr>
            <a:endParaRPr lang="it-IT" sz="1300" b="0" i="0" dirty="0">
              <a:solidFill>
                <a:schemeClr val="bg1"/>
              </a:solidFill>
              <a:latin typeface="Arial" panose="020B0604020202020204" pitchFamily="34" charset="0"/>
              <a:cs typeface="Arial" panose="020B0604020202020204" pitchFamily="34" charset="0"/>
            </a:endParaRPr>
          </a:p>
          <a:p>
            <a:pPr>
              <a:lnSpc>
                <a:spcPts val="1400"/>
              </a:lnSpc>
            </a:pPr>
            <a:r>
              <a:rPr lang="it-IT" sz="1300" b="0" i="0" baseline="0" dirty="0">
                <a:solidFill>
                  <a:schemeClr val="bg1"/>
                </a:solidFill>
                <a:latin typeface="Arial" panose="020B0604020202020204" pitchFamily="34" charset="0"/>
                <a:cs typeface="Arial" panose="020B0604020202020204" pitchFamily="34" charset="0"/>
              </a:rPr>
              <a:t>   </a:t>
            </a:r>
            <a:endParaRPr lang="it-IT" sz="1300" b="0" i="0" dirty="0">
              <a:solidFill>
                <a:schemeClr val="bg1"/>
              </a:solidFill>
              <a:latin typeface="Arial" panose="020B0604020202020204" pitchFamily="34" charset="0"/>
              <a:cs typeface="Arial" panose="020B0604020202020204" pitchFamily="34" charset="0"/>
            </a:endParaRPr>
          </a:p>
        </p:txBody>
      </p:sp>
      <p:grpSp>
        <p:nvGrpSpPr>
          <p:cNvPr id="2" name="Gruppo 1"/>
          <p:cNvGrpSpPr/>
          <p:nvPr userDrawn="1"/>
        </p:nvGrpSpPr>
        <p:grpSpPr>
          <a:xfrm>
            <a:off x="1222400" y="6281650"/>
            <a:ext cx="916142" cy="137160"/>
            <a:chOff x="395495" y="6270633"/>
            <a:chExt cx="916142" cy="137160"/>
          </a:xfrm>
        </p:grpSpPr>
        <p:pic>
          <p:nvPicPr>
            <p:cNvPr id="10" name="Immagin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95495" y="6270633"/>
              <a:ext cx="137160" cy="137160"/>
            </a:xfrm>
            <a:prstGeom prst="rect">
              <a:avLst/>
            </a:prstGeom>
          </p:spPr>
        </p:pic>
        <p:pic>
          <p:nvPicPr>
            <p:cNvPr id="11" name="Immagine 10"/>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588368" y="6270633"/>
              <a:ext cx="137160" cy="137160"/>
            </a:xfrm>
            <a:prstGeom prst="rect">
              <a:avLst/>
            </a:prstGeom>
          </p:spPr>
        </p:pic>
        <p:pic>
          <p:nvPicPr>
            <p:cNvPr id="12" name="Immagine 11"/>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781241" y="6270633"/>
              <a:ext cx="143256" cy="137160"/>
            </a:xfrm>
            <a:prstGeom prst="rect">
              <a:avLst/>
            </a:prstGeom>
          </p:spPr>
        </p:pic>
        <p:pic>
          <p:nvPicPr>
            <p:cNvPr id="13" name="Immagine 12"/>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980210" y="6270633"/>
              <a:ext cx="137160" cy="137160"/>
            </a:xfrm>
            <a:prstGeom prst="rect">
              <a:avLst/>
            </a:prstGeom>
          </p:spPr>
        </p:pic>
        <p:pic>
          <p:nvPicPr>
            <p:cNvPr id="14" name="Immagine 13"/>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174477" y="6270633"/>
              <a:ext cx="137160" cy="137160"/>
            </a:xfrm>
            <a:prstGeom prst="rect">
              <a:avLst/>
            </a:prstGeom>
          </p:spPr>
        </p:pic>
      </p:grpSp>
    </p:spTree>
    <p:extLst>
      <p:ext uri="{BB962C8B-B14F-4D97-AF65-F5344CB8AC3E}">
        <p14:creationId xmlns:p14="http://schemas.microsoft.com/office/powerpoint/2010/main" val="15947453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7"/>
            <a:ext cx="7772400" cy="1470025"/>
          </a:xfrm>
        </p:spPr>
        <p:txBody>
          <a:bodyPr/>
          <a:lstStyle/>
          <a:p>
            <a:r>
              <a:rPr lang="it-IT"/>
              <a:t>Fare clic per modificare lo stile del titolo</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r>
              <a:rPr lang="it-IT"/>
              <a:t>Fare clic per modificare lo stile del sottotitolo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2B768B8-343F-4912-AF64-64E100F304F3}"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p14="http://schemas.microsoft.com/office/powerpoint/2010/main" val="3242634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50D9DA3-9E4E-4111-8727-0070B9EA3018}"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p14="http://schemas.microsoft.com/office/powerpoint/2010/main" val="28362119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2"/>
            <a:ext cx="7772400" cy="1362075"/>
          </a:xfrm>
        </p:spPr>
        <p:txBody>
          <a:bodyPr anchor="t"/>
          <a:lstStyle>
            <a:lvl1pPr algn="l">
              <a:defRPr sz="3000" b="1" cap="all"/>
            </a:lvl1pPr>
          </a:lstStyle>
          <a:p>
            <a:r>
              <a:rPr lang="it-IT"/>
              <a:t>Fare clic per modificare lo stile del titolo</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a:r>
              <a:rPr lang="it-IT"/>
              <a:t>Fare clic per modificare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63D39E7-2A3B-4222-B1FA-BBEBD66DB33C}"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p14="http://schemas.microsoft.com/office/powerpoint/2010/main" val="18620120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contenuto 2"/>
          <p:cNvSpPr>
            <a:spLocks noGrp="1"/>
          </p:cNvSpPr>
          <p:nvPr>
            <p:ph sz="half" idx="1"/>
          </p:nvPr>
        </p:nvSpPr>
        <p:spPr>
          <a:xfrm>
            <a:off x="457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2"/>
            <a:ext cx="40386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7DAB9A9-E7E6-4B20-B38A-C06978CDBD9E}"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p14="http://schemas.microsoft.com/office/powerpoint/2010/main" val="2108313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lo stile del titolo</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6" y="1535113"/>
            <a:ext cx="4041775"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it-IT"/>
              <a:t>Fare clic per modificare stili del testo dello schema</a:t>
            </a:r>
          </a:p>
        </p:txBody>
      </p:sp>
      <p:sp>
        <p:nvSpPr>
          <p:cNvPr id="6" name="Segnaposto contenuto 5"/>
          <p:cNvSpPr>
            <a:spLocks noGrp="1"/>
          </p:cNvSpPr>
          <p:nvPr>
            <p:ph sz="quarter" idx="4"/>
          </p:nvPr>
        </p:nvSpPr>
        <p:spPr>
          <a:xfrm>
            <a:off x="4645026" y="2174875"/>
            <a:ext cx="4041775"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it-IT" altLang="it-IT">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9FA8C59F-8DEB-4534-B85B-B10CAF8C8C4D}"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p14="http://schemas.microsoft.com/office/powerpoint/2010/main" val="388094484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it-IT" altLang="it-IT">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E6D6A93C-3A6C-4BD6-A91C-63660633436B}"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p14="http://schemas.microsoft.com/office/powerpoint/2010/main" val="189081492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it-IT" altLang="it-IT">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E21F23F-81C3-4C1B-85E6-1C013AC92D47}"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p14="http://schemas.microsoft.com/office/powerpoint/2010/main" val="195550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L_Separatore1">
    <p:bg>
      <p:bgPr>
        <a:gradFill flip="none" rotWithShape="1">
          <a:gsLst>
            <a:gs pos="40000">
              <a:schemeClr val="tx2"/>
            </a:gs>
            <a:gs pos="90000">
              <a:srgbClr val="1A124D"/>
            </a:gs>
          </a:gsLst>
          <a:lin ang="19200000" scaled="0"/>
          <a:tileRect/>
        </a:gra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406400" y="2989451"/>
            <a:ext cx="8417746" cy="693555"/>
          </a:xfrm>
        </p:spPr>
        <p:txBody>
          <a:bodyPr/>
          <a:lstStyle>
            <a:lvl1pPr>
              <a:lnSpc>
                <a:spcPts val="4400"/>
              </a:lnSpc>
              <a:defRPr b="0" i="0">
                <a:solidFill>
                  <a:srgbClr val="FFFFFF"/>
                </a:solidFill>
                <a:latin typeface="Arial"/>
                <a:cs typeface="Arial"/>
              </a:defRPr>
            </a:lvl1pPr>
          </a:lstStyle>
          <a:p>
            <a:r>
              <a:rPr lang="it-IT" dirty="0"/>
              <a:t>Fare clic per modificare stile</a:t>
            </a:r>
          </a:p>
        </p:txBody>
      </p:sp>
      <p:sp>
        <p:nvSpPr>
          <p:cNvPr id="3" name="Segnaposto contenuto 2"/>
          <p:cNvSpPr>
            <a:spLocks noGrp="1"/>
          </p:cNvSpPr>
          <p:nvPr>
            <p:ph idx="1"/>
          </p:nvPr>
        </p:nvSpPr>
        <p:spPr>
          <a:xfrm>
            <a:off x="406400" y="3694297"/>
            <a:ext cx="8417746" cy="666985"/>
          </a:xfrm>
        </p:spPr>
        <p:txBody>
          <a:bodyPr/>
          <a:lstStyle>
            <a:lvl1pPr>
              <a:lnSpc>
                <a:spcPts val="2600"/>
              </a:lnSpc>
              <a:spcBef>
                <a:spcPts val="0"/>
              </a:spcBef>
              <a:defRPr>
                <a:solidFill>
                  <a:schemeClr val="accent1"/>
                </a:solidFill>
              </a:defRPr>
            </a:lvl1pPr>
          </a:lstStyle>
          <a:p>
            <a:pPr lvl="0"/>
            <a:r>
              <a:rPr lang="it-IT" dirty="0"/>
              <a:t>Fare clic per modificare gli stili del testo dello schema</a:t>
            </a:r>
          </a:p>
        </p:txBody>
      </p:sp>
      <p:sp>
        <p:nvSpPr>
          <p:cNvPr id="4" name="Segnaposto data 3"/>
          <p:cNvSpPr>
            <a:spLocks noGrp="1"/>
          </p:cNvSpPr>
          <p:nvPr>
            <p:ph type="dt" sz="half" idx="10"/>
          </p:nvPr>
        </p:nvSpPr>
        <p:spPr/>
        <p:txBody>
          <a:bodyPr/>
          <a:lstStyle/>
          <a:p>
            <a:endParaRPr lang="it-IT" dirty="0"/>
          </a:p>
        </p:txBody>
      </p:sp>
      <p:sp>
        <p:nvSpPr>
          <p:cNvPr id="5" name="Segnaposto piè di pagina 4"/>
          <p:cNvSpPr>
            <a:spLocks noGrp="1"/>
          </p:cNvSpPr>
          <p:nvPr>
            <p:ph type="ftr" sz="quarter" idx="11"/>
          </p:nvPr>
        </p:nvSpPr>
        <p:spPr/>
        <p:txBody>
          <a:bodyPr/>
          <a:lstStyle/>
          <a:p>
            <a:endParaRPr lang="it-IT" dirty="0"/>
          </a:p>
        </p:txBody>
      </p:sp>
    </p:spTree>
    <p:extLst>
      <p:ext uri="{BB962C8B-B14F-4D97-AF65-F5344CB8AC3E}">
        <p14:creationId xmlns:p14="http://schemas.microsoft.com/office/powerpoint/2010/main" val="27914986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1" y="273050"/>
            <a:ext cx="3008313" cy="1162050"/>
          </a:xfrm>
        </p:spPr>
        <p:txBody>
          <a:bodyPr anchor="b"/>
          <a:lstStyle>
            <a:lvl1pPr algn="l">
              <a:defRPr sz="1500" b="1"/>
            </a:lvl1pPr>
          </a:lstStyle>
          <a:p>
            <a:r>
              <a:rPr lang="it-IT"/>
              <a:t>Fare clic per modificare lo stile del titolo</a:t>
            </a:r>
          </a:p>
        </p:txBody>
      </p:sp>
      <p:sp>
        <p:nvSpPr>
          <p:cNvPr id="3" name="Segnaposto contenuto 2"/>
          <p:cNvSpPr>
            <a:spLocks noGrp="1"/>
          </p:cNvSpPr>
          <p:nvPr>
            <p:ph idx="1"/>
          </p:nvPr>
        </p:nvSpPr>
        <p:spPr>
          <a:xfrm>
            <a:off x="3575050" y="273052"/>
            <a:ext cx="5111750" cy="5853113"/>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1" y="1435102"/>
            <a:ext cx="3008313" cy="4691063"/>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00DDFF3-6839-4D39-89D6-11CCF644B5A2}"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p14="http://schemas.microsoft.com/office/powerpoint/2010/main" val="39424306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1500" b="1"/>
            </a:lvl1pPr>
          </a:lstStyle>
          <a:p>
            <a:r>
              <a:rPr lang="it-IT"/>
              <a:t>Fare clic per modificare lo stile del titolo</a:t>
            </a:r>
          </a:p>
        </p:txBody>
      </p:sp>
      <p:sp>
        <p:nvSpPr>
          <p:cNvPr id="3" name="Segnaposto immagine 2"/>
          <p:cNvSpPr>
            <a:spLocks noGrp="1"/>
          </p:cNvSpPr>
          <p:nvPr>
            <p:ph type="pic" idx="1"/>
          </p:nvPr>
        </p:nvSpPr>
        <p:spPr>
          <a:xfrm>
            <a:off x="1792288" y="612775"/>
            <a:ext cx="5486400" cy="4114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it-IT" noProof="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it-IT"/>
              <a:t>Fare clic per modificare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it-IT" altLang="it-IT">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F60D05C-4E40-4CFF-89FE-5ACAE41CA000}"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p14="http://schemas.microsoft.com/office/powerpoint/2010/main" val="3752566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lo stile del titolo</a:t>
            </a:r>
          </a:p>
        </p:txBody>
      </p:sp>
      <p:sp>
        <p:nvSpPr>
          <p:cNvPr id="3" name="Segnaposto testo verticale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5E5433A4-B8D6-462F-9D72-F07E0363BE33}"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p14="http://schemas.microsoft.com/office/powerpoint/2010/main" val="421047025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40"/>
            <a:ext cx="2057400" cy="5851525"/>
          </a:xfrm>
        </p:spPr>
        <p:txBody>
          <a:bodyPr vert="eaVert"/>
          <a:lstStyle/>
          <a:p>
            <a:r>
              <a:rPr lang="it-IT"/>
              <a:t>Fare clic per modificare lo stile del titolo</a:t>
            </a:r>
          </a:p>
        </p:txBody>
      </p:sp>
      <p:sp>
        <p:nvSpPr>
          <p:cNvPr id="3" name="Segnaposto testo verticale 2"/>
          <p:cNvSpPr>
            <a:spLocks noGrp="1"/>
          </p:cNvSpPr>
          <p:nvPr>
            <p:ph type="body" orient="vert" idx="1"/>
          </p:nvPr>
        </p:nvSpPr>
        <p:spPr>
          <a:xfrm>
            <a:off x="457200" y="274640"/>
            <a:ext cx="6019800" cy="5851525"/>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Rectangle 4"/>
          <p:cNvSpPr>
            <a:spLocks noGrp="1" noChangeArrowheads="1"/>
          </p:cNvSpPr>
          <p:nvPr>
            <p:ph type="dt" sz="half" idx="10"/>
          </p:nvPr>
        </p:nvSpPr>
        <p:spPr>
          <a:ln/>
        </p:spPr>
        <p:txBody>
          <a:bodyPr/>
          <a:lstStyle>
            <a:lvl1pPr>
              <a:defRPr/>
            </a:lvl1pPr>
          </a:lstStyle>
          <a:p>
            <a:pPr>
              <a:defRPr/>
            </a:pPr>
            <a:endParaRPr lang="it-IT">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it-IT" altLang="it-IT">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7232365-6473-4EB6-B8F5-FA58A9DA2CF5}" type="slidenum">
              <a:rPr lang="it-IT" altLang="it-IT">
                <a:solidFill>
                  <a:srgbClr val="000000"/>
                </a:solidFill>
              </a:rPr>
              <a:pPr>
                <a:defRPr/>
              </a:pPr>
              <a:t>‹N›</a:t>
            </a:fld>
            <a:endParaRPr lang="it-IT" altLang="it-IT">
              <a:solidFill>
                <a:srgbClr val="000000"/>
              </a:solidFill>
            </a:endParaRPr>
          </a:p>
        </p:txBody>
      </p:sp>
    </p:spTree>
    <p:extLst>
      <p:ext uri="{BB962C8B-B14F-4D97-AF65-F5344CB8AC3E}">
        <p14:creationId xmlns:p14="http://schemas.microsoft.com/office/powerpoint/2010/main" val="16644018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L_Separatore2">
    <p:bg>
      <p:bgPr>
        <a:solidFill>
          <a:schemeClr val="accent1"/>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403224" y="3025363"/>
            <a:ext cx="8420921" cy="1362075"/>
          </a:xfrm>
        </p:spPr>
        <p:txBody>
          <a:bodyPr anchor="t">
            <a:normAutofit/>
          </a:bodyPr>
          <a:lstStyle>
            <a:lvl1pPr algn="l">
              <a:lnSpc>
                <a:spcPts val="4200"/>
              </a:lnSpc>
              <a:defRPr sz="4300" b="0" i="0" cap="all">
                <a:solidFill>
                  <a:schemeClr val="bg1"/>
                </a:solidFill>
                <a:latin typeface="Arial"/>
                <a:cs typeface="Arial"/>
              </a:defRPr>
            </a:lvl1pPr>
          </a:lstStyle>
          <a:p>
            <a:r>
              <a:rPr lang="it-IT" dirty="0"/>
              <a:t>Fare clic per modificare stile</a:t>
            </a:r>
          </a:p>
        </p:txBody>
      </p:sp>
      <p:sp>
        <p:nvSpPr>
          <p:cNvPr id="3" name="Segnaposto testo 2"/>
          <p:cNvSpPr>
            <a:spLocks noGrp="1"/>
          </p:cNvSpPr>
          <p:nvPr>
            <p:ph type="body" idx="1"/>
          </p:nvPr>
        </p:nvSpPr>
        <p:spPr>
          <a:xfrm>
            <a:off x="406400" y="2437695"/>
            <a:ext cx="8417746" cy="499778"/>
          </a:xfrm>
        </p:spPr>
        <p:txBody>
          <a:bodyPr anchor="t">
            <a:normAutofit/>
          </a:bodyPr>
          <a:lstStyle>
            <a:lvl1pPr marL="0" indent="0">
              <a:lnSpc>
                <a:spcPts val="2600"/>
              </a:lnSpc>
              <a:spcBef>
                <a:spcPts val="0"/>
              </a:spcBef>
              <a:buNone/>
              <a:defRPr sz="2500">
                <a:solidFill>
                  <a:srgbClr val="004288"/>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dirty="0"/>
              <a:t>Fare clic per modificare gli stili del testo dello schema</a:t>
            </a:r>
          </a:p>
        </p:txBody>
      </p:sp>
      <p:sp>
        <p:nvSpPr>
          <p:cNvPr id="4" name="Segnaposto data 3"/>
          <p:cNvSpPr>
            <a:spLocks noGrp="1"/>
          </p:cNvSpPr>
          <p:nvPr>
            <p:ph type="dt" sz="half" idx="10"/>
          </p:nvPr>
        </p:nvSpPr>
        <p:spPr/>
        <p:txBody>
          <a:bodyPr/>
          <a:lstStyle>
            <a:lvl1pPr>
              <a:defRPr>
                <a:solidFill>
                  <a:schemeClr val="tx2"/>
                </a:solidFill>
              </a:defRPr>
            </a:lvl1pPr>
          </a:lstStyle>
          <a:p>
            <a:endParaRPr lang="it-IT"/>
          </a:p>
        </p:txBody>
      </p:sp>
      <p:sp>
        <p:nvSpPr>
          <p:cNvPr id="5" name="Segnaposto piè di pagina 4"/>
          <p:cNvSpPr>
            <a:spLocks noGrp="1"/>
          </p:cNvSpPr>
          <p:nvPr>
            <p:ph type="ftr" sz="quarter" idx="11"/>
          </p:nvPr>
        </p:nvSpPr>
        <p:spPr/>
        <p:txBody>
          <a:bodyPr/>
          <a:lstStyle>
            <a:lvl1pPr>
              <a:defRPr>
                <a:solidFill>
                  <a:schemeClr val="tx2"/>
                </a:solidFill>
              </a:defRPr>
            </a:lvl1pPr>
          </a:lstStyle>
          <a:p>
            <a:endParaRPr lang="it-IT"/>
          </a:p>
        </p:txBody>
      </p:sp>
    </p:spTree>
    <p:extLst>
      <p:ext uri="{BB962C8B-B14F-4D97-AF65-F5344CB8AC3E}">
        <p14:creationId xmlns:p14="http://schemas.microsoft.com/office/powerpoint/2010/main" val="20175906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AL_Separatore3">
    <p:bg>
      <p:bgPr>
        <a:gradFill flip="none" rotWithShape="1">
          <a:gsLst>
            <a:gs pos="40000">
              <a:schemeClr val="tx2"/>
            </a:gs>
            <a:gs pos="90000">
              <a:srgbClr val="1A124D"/>
            </a:gs>
          </a:gsLst>
          <a:lin ang="19200000" scaled="0"/>
          <a:tileRect/>
        </a:gradFill>
        <a:effectLst/>
      </p:bgPr>
    </p:bg>
    <p:spTree>
      <p:nvGrpSpPr>
        <p:cNvPr id="1" name=""/>
        <p:cNvGrpSpPr/>
        <p:nvPr/>
      </p:nvGrpSpPr>
      <p:grpSpPr>
        <a:xfrm>
          <a:off x="0" y="0"/>
          <a:ext cx="0" cy="0"/>
          <a:chOff x="0" y="0"/>
          <a:chExt cx="0" cy="0"/>
        </a:xfrm>
      </p:grpSpPr>
      <p:pic>
        <p:nvPicPr>
          <p:cNvPr id="4" name="Immagin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6601" y="5833169"/>
            <a:ext cx="2617111" cy="604971"/>
          </a:xfrm>
          <a:prstGeom prst="rect">
            <a:avLst/>
          </a:prstGeom>
        </p:spPr>
      </p:pic>
    </p:spTree>
    <p:extLst>
      <p:ext uri="{BB962C8B-B14F-4D97-AF65-F5344CB8AC3E}">
        <p14:creationId xmlns:p14="http://schemas.microsoft.com/office/powerpoint/2010/main" val="1082521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AL_testo 1">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403225" y="274638"/>
            <a:ext cx="8420922" cy="929510"/>
          </a:xfrm>
        </p:spPr>
        <p:txBody>
          <a:bodyPr anchor="t"/>
          <a:lstStyle>
            <a:lvl1pPr>
              <a:lnSpc>
                <a:spcPts val="4200"/>
              </a:lnSpc>
              <a:defRPr b="0" i="0">
                <a:solidFill>
                  <a:schemeClr val="accent1"/>
                </a:solidFill>
                <a:latin typeface="Arial"/>
                <a:cs typeface="Arial"/>
              </a:defRPr>
            </a:lvl1pPr>
          </a:lstStyle>
          <a:p>
            <a:r>
              <a:rPr lang="it-IT" dirty="0"/>
              <a:t>Fare clic per modificare stile</a:t>
            </a:r>
          </a:p>
        </p:txBody>
      </p:sp>
      <p:sp>
        <p:nvSpPr>
          <p:cNvPr id="3" name="Segnaposto contenuto 2"/>
          <p:cNvSpPr>
            <a:spLocks noGrp="1"/>
          </p:cNvSpPr>
          <p:nvPr>
            <p:ph sz="half" idx="1"/>
          </p:nvPr>
        </p:nvSpPr>
        <p:spPr>
          <a:xfrm>
            <a:off x="403225" y="1279050"/>
            <a:ext cx="8420922" cy="4847114"/>
          </a:xfrm>
        </p:spPr>
        <p:txBody>
          <a:bodyPr/>
          <a:lstStyle>
            <a:lvl1pPr>
              <a:lnSpc>
                <a:spcPts val="2400"/>
              </a:lnSpc>
              <a:spcBef>
                <a:spcPts val="0"/>
              </a:spcBef>
              <a:defRPr sz="2500"/>
            </a:lvl1pPr>
            <a:lvl2pPr>
              <a:lnSpc>
                <a:spcPts val="2100"/>
              </a:lnSpc>
              <a:spcBef>
                <a:spcPts val="0"/>
              </a:spcBef>
              <a:defRPr sz="1600" b="0" i="0">
                <a:latin typeface="Arial"/>
                <a:cs typeface="Arial"/>
              </a:defRPr>
            </a:lvl2pPr>
            <a:lvl3pPr marL="180000" indent="-180000">
              <a:lnSpc>
                <a:spcPts val="2100"/>
              </a:lnSpc>
              <a:spcBef>
                <a:spcPts val="0"/>
              </a:spcBef>
              <a:defRPr sz="1600" b="0" i="0">
                <a:latin typeface="Arial"/>
                <a:cs typeface="Arial"/>
              </a:defRPr>
            </a:lvl3pPr>
            <a:lvl4pPr marL="360000">
              <a:lnSpc>
                <a:spcPts val="2100"/>
              </a:lnSpc>
              <a:spcBef>
                <a:spcPts val="0"/>
              </a:spcBef>
              <a:defRPr sz="1600" b="0" i="0">
                <a:latin typeface="Arial"/>
                <a:cs typeface="Arial"/>
              </a:defRPr>
            </a:lvl4pPr>
            <a:lvl5pPr marL="360000">
              <a:lnSpc>
                <a:spcPts val="2100"/>
              </a:lnSpc>
              <a:spcBef>
                <a:spcPts val="0"/>
              </a:spcBef>
              <a:defRPr sz="1600" b="0" i="0">
                <a:latin typeface="Arial"/>
                <a:cs typeface="Arial"/>
              </a:defRPr>
            </a:lvl5pPr>
            <a:lvl6pPr>
              <a:defRPr sz="1800"/>
            </a:lvl6pPr>
            <a:lvl7pPr>
              <a:defRPr sz="1800"/>
            </a:lvl7pPr>
            <a:lvl8pPr>
              <a:defRPr sz="1800"/>
            </a:lvl8pPr>
            <a:lvl9pPr>
              <a:defRPr sz="1800"/>
            </a:lvl9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9" name="Segnaposto data 3"/>
          <p:cNvSpPr>
            <a:spLocks noGrp="1"/>
          </p:cNvSpPr>
          <p:nvPr>
            <p:ph type="dt" sz="half" idx="2"/>
          </p:nvPr>
        </p:nvSpPr>
        <p:spPr>
          <a:xfrm>
            <a:off x="3206046" y="6219081"/>
            <a:ext cx="2133600" cy="257050"/>
          </a:xfrm>
          <a:prstGeom prst="rect">
            <a:avLst/>
          </a:prstGeom>
        </p:spPr>
        <p:txBody>
          <a:bodyPr vert="horz" lIns="0" tIns="0" rIns="0" bIns="0" rtlCol="0" anchor="b"/>
          <a:lstStyle>
            <a:lvl1pPr algn="l">
              <a:lnSpc>
                <a:spcPts val="1400"/>
              </a:lnSpc>
              <a:defRPr sz="1300" b="0" i="0">
                <a:solidFill>
                  <a:schemeClr val="accent1"/>
                </a:solidFill>
                <a:latin typeface="Arial"/>
                <a:cs typeface="Arial"/>
              </a:defRPr>
            </a:lvl1pPr>
          </a:lstStyle>
          <a:p>
            <a:endParaRPr lang="it-IT" dirty="0"/>
          </a:p>
        </p:txBody>
      </p:sp>
      <p:sp>
        <p:nvSpPr>
          <p:cNvPr id="10" name="Segnaposto piè di pagina 4"/>
          <p:cNvSpPr>
            <a:spLocks noGrp="1"/>
          </p:cNvSpPr>
          <p:nvPr>
            <p:ph type="ftr" sz="quarter" idx="3"/>
          </p:nvPr>
        </p:nvSpPr>
        <p:spPr>
          <a:xfrm>
            <a:off x="406400" y="6219080"/>
            <a:ext cx="2799646" cy="257050"/>
          </a:xfrm>
          <a:prstGeom prst="rect">
            <a:avLst/>
          </a:prstGeom>
        </p:spPr>
        <p:txBody>
          <a:bodyPr vert="horz" lIns="0" tIns="0" rIns="0" bIns="0" rtlCol="0" anchor="b"/>
          <a:lstStyle>
            <a:lvl1pPr algn="l">
              <a:lnSpc>
                <a:spcPts val="1400"/>
              </a:lnSpc>
              <a:defRPr sz="1300" b="0" i="0">
                <a:solidFill>
                  <a:srgbClr val="4B92DB"/>
                </a:solidFill>
                <a:latin typeface="Arial"/>
                <a:cs typeface="Arial"/>
              </a:defRPr>
            </a:lvl1pPr>
          </a:lstStyle>
          <a:p>
            <a:endParaRPr lang="it-IT" dirty="0"/>
          </a:p>
        </p:txBody>
      </p:sp>
      <p:sp>
        <p:nvSpPr>
          <p:cNvPr id="11" name="Segnaposto numero diapositiva 5"/>
          <p:cNvSpPr>
            <a:spLocks noGrp="1"/>
          </p:cNvSpPr>
          <p:nvPr>
            <p:ph type="sldNum" sz="quarter" idx="4"/>
          </p:nvPr>
        </p:nvSpPr>
        <p:spPr>
          <a:xfrm>
            <a:off x="6604320" y="6210441"/>
            <a:ext cx="2133600" cy="257050"/>
          </a:xfrm>
          <a:prstGeom prst="rect">
            <a:avLst/>
          </a:prstGeom>
        </p:spPr>
        <p:txBody>
          <a:bodyPr vert="horz" lIns="0" tIns="0" rIns="0" bIns="0" rtlCol="0" anchor="b"/>
          <a:lstStyle>
            <a:lvl1pPr algn="r">
              <a:defRPr sz="1200" b="0" i="0">
                <a:solidFill>
                  <a:schemeClr val="accent1"/>
                </a:solidFill>
                <a:latin typeface="Arial"/>
                <a:cs typeface="Arial"/>
              </a:defRPr>
            </a:lvl1pPr>
          </a:lstStyle>
          <a:p>
            <a:fld id="{42B54E62-ECD5-CB45-BEBE-32883D2B1464}" type="slidenum">
              <a:rPr lang="it-IT" smtClean="0"/>
              <a:pPr/>
              <a:t>‹N›</a:t>
            </a:fld>
            <a:endParaRPr lang="it-IT"/>
          </a:p>
        </p:txBody>
      </p:sp>
    </p:spTree>
    <p:extLst>
      <p:ext uri="{BB962C8B-B14F-4D97-AF65-F5344CB8AC3E}">
        <p14:creationId xmlns:p14="http://schemas.microsoft.com/office/powerpoint/2010/main" val="24555380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L_immagine+testo 1">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406400" y="412750"/>
            <a:ext cx="8331521" cy="756939"/>
          </a:xfrm>
        </p:spPr>
        <p:txBody>
          <a:bodyPr anchor="t"/>
          <a:lstStyle>
            <a:lvl1pPr>
              <a:lnSpc>
                <a:spcPts val="4200"/>
              </a:lnSpc>
              <a:defRPr b="0" i="0">
                <a:solidFill>
                  <a:srgbClr val="4B92DB"/>
                </a:solidFill>
                <a:latin typeface="Arial"/>
                <a:cs typeface="Arial"/>
              </a:defRPr>
            </a:lvl1pPr>
          </a:lstStyle>
          <a:p>
            <a:r>
              <a:rPr lang="it-IT" dirty="0"/>
              <a:t>Fare clic per modificare stile</a:t>
            </a:r>
          </a:p>
        </p:txBody>
      </p:sp>
      <p:sp>
        <p:nvSpPr>
          <p:cNvPr id="6" name="Segnaposto contenuto 5"/>
          <p:cNvSpPr>
            <a:spLocks noGrp="1"/>
          </p:cNvSpPr>
          <p:nvPr>
            <p:ph sz="quarter" idx="4"/>
          </p:nvPr>
        </p:nvSpPr>
        <p:spPr>
          <a:xfrm>
            <a:off x="6124147" y="1288056"/>
            <a:ext cx="2700000" cy="4838107"/>
          </a:xfrm>
        </p:spPr>
        <p:txBody>
          <a:bodyPr>
            <a:normAutofit/>
          </a:bodyPr>
          <a:lstStyle>
            <a:lvl1pPr marL="0" indent="0">
              <a:lnSpc>
                <a:spcPts val="2100"/>
              </a:lnSpc>
              <a:spcBef>
                <a:spcPts val="0"/>
              </a:spcBef>
              <a:buFontTx/>
              <a:buNone/>
              <a:defRPr sz="1600" b="0" i="0">
                <a:solidFill>
                  <a:srgbClr val="004288"/>
                </a:solidFill>
                <a:latin typeface="Arial"/>
                <a:cs typeface="Arial"/>
              </a:defRPr>
            </a:lvl1pPr>
            <a:lvl2pPr marL="0" indent="0">
              <a:lnSpc>
                <a:spcPts val="2100"/>
              </a:lnSpc>
              <a:spcBef>
                <a:spcPts val="0"/>
              </a:spcBef>
              <a:buFontTx/>
              <a:buNone/>
              <a:defRPr sz="1600" b="0" i="0">
                <a:solidFill>
                  <a:srgbClr val="004288"/>
                </a:solidFill>
                <a:latin typeface="Arial"/>
                <a:cs typeface="Arial"/>
              </a:defRPr>
            </a:lvl2pPr>
            <a:lvl3pPr marL="180000" indent="-180000">
              <a:lnSpc>
                <a:spcPts val="2100"/>
              </a:lnSpc>
              <a:spcBef>
                <a:spcPts val="0"/>
              </a:spcBef>
              <a:buFont typeface="Arial"/>
              <a:buChar char="•"/>
              <a:defRPr sz="1600" b="0" i="0">
                <a:solidFill>
                  <a:srgbClr val="004288"/>
                </a:solidFill>
                <a:latin typeface="Arial"/>
                <a:cs typeface="Arial"/>
              </a:defRPr>
            </a:lvl3pPr>
            <a:lvl4pPr marL="360000" indent="0">
              <a:lnSpc>
                <a:spcPts val="2100"/>
              </a:lnSpc>
              <a:spcBef>
                <a:spcPts val="0"/>
              </a:spcBef>
              <a:buFontTx/>
              <a:buNone/>
              <a:defRPr sz="1600" b="0" i="0">
                <a:solidFill>
                  <a:srgbClr val="004288"/>
                </a:solidFill>
                <a:latin typeface="Arial"/>
                <a:cs typeface="Arial"/>
              </a:defRPr>
            </a:lvl4pPr>
            <a:lvl5pPr marL="360000" indent="0">
              <a:lnSpc>
                <a:spcPts val="2100"/>
              </a:lnSpc>
              <a:spcBef>
                <a:spcPts val="0"/>
              </a:spcBef>
              <a:buFontTx/>
              <a:buNone/>
              <a:defRPr sz="1600" b="0" i="0">
                <a:solidFill>
                  <a:srgbClr val="004288"/>
                </a:solidFill>
                <a:latin typeface="Arial"/>
                <a:cs typeface="Arial"/>
              </a:defRPr>
            </a:lvl5pPr>
            <a:lvl6pPr>
              <a:defRPr sz="1600"/>
            </a:lvl6pPr>
            <a:lvl7pPr>
              <a:defRPr sz="1600"/>
            </a:lvl7pPr>
            <a:lvl8pPr>
              <a:defRPr sz="1600"/>
            </a:lvl8pPr>
            <a:lvl9pPr>
              <a:defRPr sz="1600"/>
            </a:lvl9p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11" name="Content Placeholder 2"/>
          <p:cNvSpPr>
            <a:spLocks noGrp="1"/>
          </p:cNvSpPr>
          <p:nvPr>
            <p:ph sz="half" idx="1"/>
          </p:nvPr>
        </p:nvSpPr>
        <p:spPr>
          <a:xfrm>
            <a:off x="406400" y="1288056"/>
            <a:ext cx="5523186" cy="4838107"/>
          </a:xfrm>
        </p:spPr>
        <p:txBody>
          <a:bodyPr/>
          <a:lstStyle>
            <a:lvl1pPr marL="0" indent="0">
              <a:buNone/>
              <a:defRPr sz="2800">
                <a:solidFill>
                  <a:srgbClr val="004288"/>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10" name="Segnaposto data 3"/>
          <p:cNvSpPr>
            <a:spLocks noGrp="1"/>
          </p:cNvSpPr>
          <p:nvPr>
            <p:ph type="dt" sz="half" idx="2"/>
          </p:nvPr>
        </p:nvSpPr>
        <p:spPr>
          <a:xfrm>
            <a:off x="3206046" y="6219081"/>
            <a:ext cx="2133600" cy="257050"/>
          </a:xfrm>
          <a:prstGeom prst="rect">
            <a:avLst/>
          </a:prstGeom>
        </p:spPr>
        <p:txBody>
          <a:bodyPr vert="horz" lIns="0" tIns="0" rIns="0" bIns="0" rtlCol="0" anchor="b"/>
          <a:lstStyle>
            <a:lvl1pPr algn="l">
              <a:lnSpc>
                <a:spcPts val="1400"/>
              </a:lnSpc>
              <a:defRPr sz="1300" b="0" i="0">
                <a:solidFill>
                  <a:schemeClr val="accent1"/>
                </a:solidFill>
                <a:latin typeface="Arial"/>
                <a:cs typeface="Arial"/>
              </a:defRPr>
            </a:lvl1pPr>
          </a:lstStyle>
          <a:p>
            <a:endParaRPr lang="it-IT" dirty="0"/>
          </a:p>
        </p:txBody>
      </p:sp>
      <p:sp>
        <p:nvSpPr>
          <p:cNvPr id="12" name="Segnaposto piè di pagina 4"/>
          <p:cNvSpPr>
            <a:spLocks noGrp="1"/>
          </p:cNvSpPr>
          <p:nvPr>
            <p:ph type="ftr" sz="quarter" idx="3"/>
          </p:nvPr>
        </p:nvSpPr>
        <p:spPr>
          <a:xfrm>
            <a:off x="406400" y="6219080"/>
            <a:ext cx="2799646" cy="257050"/>
          </a:xfrm>
          <a:prstGeom prst="rect">
            <a:avLst/>
          </a:prstGeom>
        </p:spPr>
        <p:txBody>
          <a:bodyPr vert="horz" lIns="0" tIns="0" rIns="0" bIns="0" rtlCol="0" anchor="b"/>
          <a:lstStyle>
            <a:lvl1pPr algn="l">
              <a:lnSpc>
                <a:spcPts val="1400"/>
              </a:lnSpc>
              <a:defRPr sz="1300" b="0" i="0">
                <a:solidFill>
                  <a:srgbClr val="4B92DB"/>
                </a:solidFill>
                <a:latin typeface="Arial"/>
                <a:cs typeface="Arial"/>
              </a:defRPr>
            </a:lvl1pPr>
          </a:lstStyle>
          <a:p>
            <a:endParaRPr lang="it-IT" dirty="0"/>
          </a:p>
        </p:txBody>
      </p:sp>
      <p:sp>
        <p:nvSpPr>
          <p:cNvPr id="13" name="Segnaposto numero diapositiva 5"/>
          <p:cNvSpPr>
            <a:spLocks noGrp="1"/>
          </p:cNvSpPr>
          <p:nvPr>
            <p:ph type="sldNum" sz="quarter" idx="10"/>
          </p:nvPr>
        </p:nvSpPr>
        <p:spPr>
          <a:xfrm>
            <a:off x="6604320" y="6210441"/>
            <a:ext cx="2133600" cy="257050"/>
          </a:xfrm>
          <a:prstGeom prst="rect">
            <a:avLst/>
          </a:prstGeom>
        </p:spPr>
        <p:txBody>
          <a:bodyPr vert="horz" lIns="0" tIns="0" rIns="0" bIns="0" rtlCol="0" anchor="b"/>
          <a:lstStyle>
            <a:lvl1pPr algn="r">
              <a:defRPr sz="1200" b="0" i="0">
                <a:solidFill>
                  <a:schemeClr val="accent1"/>
                </a:solidFill>
                <a:latin typeface="Arial"/>
                <a:cs typeface="Arial"/>
              </a:defRPr>
            </a:lvl1pPr>
          </a:lstStyle>
          <a:p>
            <a:fld id="{42B54E62-ECD5-CB45-BEBE-32883D2B1464}" type="slidenum">
              <a:rPr lang="it-IT" smtClean="0"/>
              <a:pPr/>
              <a:t>‹N›</a:t>
            </a:fld>
            <a:endParaRPr lang="it-IT"/>
          </a:p>
        </p:txBody>
      </p:sp>
    </p:spTree>
    <p:extLst>
      <p:ext uri="{BB962C8B-B14F-4D97-AF65-F5344CB8AC3E}">
        <p14:creationId xmlns:p14="http://schemas.microsoft.com/office/powerpoint/2010/main" val="2509171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L_immagine+testo 2">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406400" y="412750"/>
            <a:ext cx="8331521" cy="929510"/>
          </a:xfrm>
        </p:spPr>
        <p:txBody>
          <a:bodyPr anchor="t"/>
          <a:lstStyle>
            <a:lvl1pPr>
              <a:lnSpc>
                <a:spcPts val="4200"/>
              </a:lnSpc>
              <a:defRPr b="0" i="0">
                <a:solidFill>
                  <a:schemeClr val="accent1"/>
                </a:solidFill>
                <a:latin typeface="Arial"/>
                <a:cs typeface="Arial"/>
              </a:defRPr>
            </a:lvl1pPr>
          </a:lstStyle>
          <a:p>
            <a:r>
              <a:rPr lang="it-IT" dirty="0"/>
              <a:t>Fare clic per modificare stile</a:t>
            </a:r>
          </a:p>
        </p:txBody>
      </p:sp>
      <p:sp>
        <p:nvSpPr>
          <p:cNvPr id="8" name="Text Placeholder 2"/>
          <p:cNvSpPr>
            <a:spLocks noGrp="1"/>
          </p:cNvSpPr>
          <p:nvPr>
            <p:ph type="body" idx="1" hasCustomPrompt="1"/>
          </p:nvPr>
        </p:nvSpPr>
        <p:spPr>
          <a:xfrm>
            <a:off x="406399" y="1309928"/>
            <a:ext cx="4980045" cy="639762"/>
          </a:xfrm>
        </p:spPr>
        <p:txBody>
          <a:bodyPr anchor="b">
            <a:normAutofit/>
          </a:bodyPr>
          <a:lstStyle>
            <a:lvl1pPr marL="0" indent="0">
              <a:lnSpc>
                <a:spcPts val="2400"/>
              </a:lnSpc>
              <a:spcBef>
                <a:spcPts val="0"/>
              </a:spcBef>
              <a:buNone/>
              <a:defRPr sz="2000" b="1"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stile</a:t>
            </a:r>
            <a:endParaRPr lang="en-US" dirty="0"/>
          </a:p>
        </p:txBody>
      </p:sp>
      <p:sp>
        <p:nvSpPr>
          <p:cNvPr id="9" name="Content Placeholder 2"/>
          <p:cNvSpPr>
            <a:spLocks noGrp="1"/>
          </p:cNvSpPr>
          <p:nvPr>
            <p:ph sz="half" idx="13"/>
          </p:nvPr>
        </p:nvSpPr>
        <p:spPr>
          <a:xfrm>
            <a:off x="5458029" y="1309928"/>
            <a:ext cx="3366118" cy="4878149"/>
          </a:xfrm>
        </p:spPr>
        <p:txBody>
          <a:bodyPr/>
          <a:lstStyle>
            <a:lvl1pPr marL="0" indent="0">
              <a:buNone/>
              <a:defRPr sz="2800">
                <a:solidFill>
                  <a:srgbClr val="004288"/>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10" name="Text Placeholder 2"/>
          <p:cNvSpPr>
            <a:spLocks noGrp="1"/>
          </p:cNvSpPr>
          <p:nvPr>
            <p:ph type="body" idx="14" hasCustomPrompt="1"/>
          </p:nvPr>
        </p:nvSpPr>
        <p:spPr>
          <a:xfrm>
            <a:off x="406399" y="1949691"/>
            <a:ext cx="4980045" cy="4238386"/>
          </a:xfrm>
        </p:spPr>
        <p:txBody>
          <a:bodyPr anchor="t">
            <a:normAutofit/>
          </a:bodyPr>
          <a:lstStyle>
            <a:lvl1pPr marL="0" indent="0">
              <a:lnSpc>
                <a:spcPts val="2100"/>
              </a:lnSpc>
              <a:spcBef>
                <a:spcPts val="0"/>
              </a:spcBef>
              <a:buNone/>
              <a:defRPr sz="16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stile</a:t>
            </a:r>
            <a:endParaRPr lang="en-US" dirty="0"/>
          </a:p>
        </p:txBody>
      </p:sp>
      <p:sp>
        <p:nvSpPr>
          <p:cNvPr id="12" name="Segnaposto data 3"/>
          <p:cNvSpPr>
            <a:spLocks noGrp="1"/>
          </p:cNvSpPr>
          <p:nvPr>
            <p:ph type="dt" sz="half" idx="2"/>
          </p:nvPr>
        </p:nvSpPr>
        <p:spPr>
          <a:xfrm>
            <a:off x="3206046" y="6219081"/>
            <a:ext cx="2133600" cy="257050"/>
          </a:xfrm>
          <a:prstGeom prst="rect">
            <a:avLst/>
          </a:prstGeom>
        </p:spPr>
        <p:txBody>
          <a:bodyPr vert="horz" lIns="0" tIns="0" rIns="0" bIns="0" rtlCol="0" anchor="b"/>
          <a:lstStyle>
            <a:lvl1pPr algn="l">
              <a:lnSpc>
                <a:spcPts val="1400"/>
              </a:lnSpc>
              <a:defRPr sz="1300" b="0" i="0">
                <a:solidFill>
                  <a:schemeClr val="accent1"/>
                </a:solidFill>
                <a:latin typeface="Arial"/>
                <a:cs typeface="Arial"/>
              </a:defRPr>
            </a:lvl1pPr>
          </a:lstStyle>
          <a:p>
            <a:endParaRPr lang="it-IT" dirty="0"/>
          </a:p>
        </p:txBody>
      </p:sp>
      <p:sp>
        <p:nvSpPr>
          <p:cNvPr id="13" name="Segnaposto piè di pagina 4"/>
          <p:cNvSpPr>
            <a:spLocks noGrp="1"/>
          </p:cNvSpPr>
          <p:nvPr>
            <p:ph type="ftr" sz="quarter" idx="3"/>
          </p:nvPr>
        </p:nvSpPr>
        <p:spPr>
          <a:xfrm>
            <a:off x="406400" y="6219080"/>
            <a:ext cx="2799646" cy="257050"/>
          </a:xfrm>
          <a:prstGeom prst="rect">
            <a:avLst/>
          </a:prstGeom>
        </p:spPr>
        <p:txBody>
          <a:bodyPr vert="horz" lIns="0" tIns="0" rIns="0" bIns="0" rtlCol="0" anchor="b"/>
          <a:lstStyle>
            <a:lvl1pPr algn="l">
              <a:lnSpc>
                <a:spcPts val="1400"/>
              </a:lnSpc>
              <a:defRPr sz="1300" b="0" i="0">
                <a:solidFill>
                  <a:srgbClr val="4B92DB"/>
                </a:solidFill>
                <a:latin typeface="Arial"/>
                <a:cs typeface="Arial"/>
              </a:defRPr>
            </a:lvl1pPr>
          </a:lstStyle>
          <a:p>
            <a:endParaRPr lang="it-IT" dirty="0"/>
          </a:p>
        </p:txBody>
      </p:sp>
      <p:sp>
        <p:nvSpPr>
          <p:cNvPr id="14" name="Segnaposto numero diapositiva 5"/>
          <p:cNvSpPr>
            <a:spLocks noGrp="1"/>
          </p:cNvSpPr>
          <p:nvPr>
            <p:ph type="sldNum" sz="quarter" idx="4"/>
          </p:nvPr>
        </p:nvSpPr>
        <p:spPr>
          <a:xfrm>
            <a:off x="6604320" y="6210441"/>
            <a:ext cx="2133600" cy="257050"/>
          </a:xfrm>
          <a:prstGeom prst="rect">
            <a:avLst/>
          </a:prstGeom>
        </p:spPr>
        <p:txBody>
          <a:bodyPr vert="horz" lIns="0" tIns="0" rIns="0" bIns="0" rtlCol="0" anchor="b"/>
          <a:lstStyle>
            <a:lvl1pPr algn="r">
              <a:defRPr sz="1200" b="0" i="0">
                <a:solidFill>
                  <a:schemeClr val="accent1"/>
                </a:solidFill>
                <a:latin typeface="Arial"/>
                <a:cs typeface="Arial"/>
              </a:defRPr>
            </a:lvl1pPr>
          </a:lstStyle>
          <a:p>
            <a:fld id="{42B54E62-ECD5-CB45-BEBE-32883D2B1464}" type="slidenum">
              <a:rPr lang="it-IT" smtClean="0"/>
              <a:pPr/>
              <a:t>‹N›</a:t>
            </a:fld>
            <a:endParaRPr lang="it-IT"/>
          </a:p>
        </p:txBody>
      </p:sp>
    </p:spTree>
    <p:extLst>
      <p:ext uri="{BB962C8B-B14F-4D97-AF65-F5344CB8AC3E}">
        <p14:creationId xmlns:p14="http://schemas.microsoft.com/office/powerpoint/2010/main" val="2738081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Al_testo 2">
    <p:bg>
      <p:bgPr>
        <a:blipFill rotWithShape="1">
          <a:blip r:embed="rId2"/>
          <a:stretch>
            <a:fillRect/>
          </a:stretch>
        </a:blip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p:txBody>
          <a:bodyPr anchor="t"/>
          <a:lstStyle>
            <a:lvl1pPr>
              <a:lnSpc>
                <a:spcPts val="4200"/>
              </a:lnSpc>
              <a:defRPr b="0" i="0">
                <a:solidFill>
                  <a:schemeClr val="accent1"/>
                </a:solidFill>
                <a:latin typeface="Arial"/>
                <a:cs typeface="Arial"/>
              </a:defRPr>
            </a:lvl1pPr>
          </a:lstStyle>
          <a:p>
            <a:r>
              <a:rPr lang="it-IT" dirty="0"/>
              <a:t>Fare clic per modificare stile</a:t>
            </a:r>
          </a:p>
        </p:txBody>
      </p:sp>
      <p:sp>
        <p:nvSpPr>
          <p:cNvPr id="8" name="Text Placeholder 2"/>
          <p:cNvSpPr>
            <a:spLocks noGrp="1"/>
          </p:cNvSpPr>
          <p:nvPr>
            <p:ph type="body" idx="1" hasCustomPrompt="1"/>
          </p:nvPr>
        </p:nvSpPr>
        <p:spPr>
          <a:xfrm>
            <a:off x="406400" y="3307266"/>
            <a:ext cx="8417745" cy="448815"/>
          </a:xfrm>
        </p:spPr>
        <p:txBody>
          <a:bodyPr anchor="t">
            <a:normAutofit/>
          </a:bodyPr>
          <a:lstStyle>
            <a:lvl1pPr marL="0" indent="0">
              <a:lnSpc>
                <a:spcPts val="2400"/>
              </a:lnSpc>
              <a:spcBef>
                <a:spcPts val="0"/>
              </a:spcBef>
              <a:buNone/>
              <a:defRPr sz="2000" b="1"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stile</a:t>
            </a:r>
            <a:endParaRPr lang="en-US" dirty="0"/>
          </a:p>
        </p:txBody>
      </p:sp>
      <p:sp>
        <p:nvSpPr>
          <p:cNvPr id="11" name="Text Placeholder 2"/>
          <p:cNvSpPr>
            <a:spLocks noGrp="1"/>
          </p:cNvSpPr>
          <p:nvPr>
            <p:ph type="body" idx="15" hasCustomPrompt="1"/>
          </p:nvPr>
        </p:nvSpPr>
        <p:spPr>
          <a:xfrm>
            <a:off x="406400" y="1825129"/>
            <a:ext cx="8417745" cy="639762"/>
          </a:xfrm>
        </p:spPr>
        <p:txBody>
          <a:bodyPr anchor="b">
            <a:normAutofit/>
          </a:bodyPr>
          <a:lstStyle>
            <a:lvl1pPr marL="0" indent="0">
              <a:lnSpc>
                <a:spcPts val="3400"/>
              </a:lnSpc>
              <a:spcBef>
                <a:spcPts val="0"/>
              </a:spcBef>
              <a:buNone/>
              <a:defRPr sz="3500" b="0" i="1">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stile</a:t>
            </a:r>
            <a:endParaRPr lang="en-US" dirty="0"/>
          </a:p>
        </p:txBody>
      </p:sp>
      <p:sp>
        <p:nvSpPr>
          <p:cNvPr id="12" name="Content Placeholder 3"/>
          <p:cNvSpPr>
            <a:spLocks noGrp="1"/>
          </p:cNvSpPr>
          <p:nvPr>
            <p:ph sz="half" idx="2" hasCustomPrompt="1"/>
          </p:nvPr>
        </p:nvSpPr>
        <p:spPr>
          <a:xfrm>
            <a:off x="403224" y="3756081"/>
            <a:ext cx="8428711" cy="2370081"/>
          </a:xfrm>
        </p:spPr>
        <p:txBody>
          <a:bodyPr>
            <a:normAutofit/>
          </a:bodyPr>
          <a:lstStyle>
            <a:lvl1pPr marL="0" indent="0">
              <a:lnSpc>
                <a:spcPts val="2100"/>
              </a:lnSpc>
              <a:spcBef>
                <a:spcPts val="0"/>
              </a:spcBef>
              <a:buNone/>
              <a:defRPr sz="1600" b="0" i="0">
                <a:latin typeface="Arial"/>
                <a:cs typeface="Arial"/>
              </a:defRPr>
            </a:lvl1pPr>
            <a:lvl2pPr marL="0" indent="0">
              <a:buFont typeface="Arial"/>
              <a:buNone/>
              <a:defRPr sz="1600" b="0" i="0">
                <a:latin typeface="Source Sans Pro Light"/>
                <a:cs typeface="Source Sans Pro Light"/>
              </a:defRPr>
            </a:lvl2pPr>
            <a:lvl3pPr marL="0" indent="0">
              <a:buFont typeface="Arial"/>
              <a:buNone/>
              <a:defRPr sz="1600" b="0" i="0">
                <a:latin typeface="Source Sans Pro Light"/>
                <a:cs typeface="Source Sans Pro Light"/>
              </a:defRPr>
            </a:lvl3pPr>
            <a:lvl4pPr marL="0" indent="0">
              <a:buFont typeface="Arial"/>
              <a:buNone/>
              <a:defRPr sz="1600" b="0" i="0">
                <a:latin typeface="Source Sans Pro Light"/>
                <a:cs typeface="Source Sans Pro Light"/>
              </a:defRPr>
            </a:lvl4pPr>
            <a:lvl5pPr marL="0" indent="0">
              <a:buFont typeface="Arial"/>
              <a:buNone/>
              <a:defRPr sz="1600" b="0" i="0">
                <a:latin typeface="Source Sans Pro Light"/>
                <a:cs typeface="Source Sans Pro Light"/>
              </a:defRPr>
            </a:lvl5pPr>
            <a:lvl6pPr>
              <a:defRPr sz="1600"/>
            </a:lvl6pPr>
            <a:lvl7pPr>
              <a:defRPr sz="1600"/>
            </a:lvl7pPr>
            <a:lvl8pPr>
              <a:defRPr sz="1600"/>
            </a:lvl8pPr>
            <a:lvl9pPr>
              <a:defRPr sz="1600"/>
            </a:lvl9pPr>
          </a:lstStyle>
          <a:p>
            <a:pPr lvl="0"/>
            <a:r>
              <a:rPr lang="it-IT" dirty="0"/>
              <a:t>Fare clic per modificare stile</a:t>
            </a:r>
            <a:endParaRPr lang="en-US" dirty="0"/>
          </a:p>
        </p:txBody>
      </p:sp>
      <p:sp>
        <p:nvSpPr>
          <p:cNvPr id="10" name="Segnaposto data 3"/>
          <p:cNvSpPr>
            <a:spLocks noGrp="1"/>
          </p:cNvSpPr>
          <p:nvPr>
            <p:ph type="dt" sz="half" idx="16"/>
          </p:nvPr>
        </p:nvSpPr>
        <p:spPr>
          <a:xfrm>
            <a:off x="3206046" y="6219081"/>
            <a:ext cx="2133600" cy="257050"/>
          </a:xfrm>
          <a:prstGeom prst="rect">
            <a:avLst/>
          </a:prstGeom>
        </p:spPr>
        <p:txBody>
          <a:bodyPr vert="horz" lIns="0" tIns="0" rIns="0" bIns="0" rtlCol="0" anchor="b"/>
          <a:lstStyle>
            <a:lvl1pPr algn="l">
              <a:lnSpc>
                <a:spcPts val="1400"/>
              </a:lnSpc>
              <a:defRPr sz="1300" b="0" i="0">
                <a:solidFill>
                  <a:schemeClr val="accent1"/>
                </a:solidFill>
                <a:latin typeface="Arial"/>
                <a:cs typeface="Arial"/>
              </a:defRPr>
            </a:lvl1pPr>
          </a:lstStyle>
          <a:p>
            <a:endParaRPr lang="it-IT" dirty="0"/>
          </a:p>
        </p:txBody>
      </p:sp>
      <p:sp>
        <p:nvSpPr>
          <p:cNvPr id="13" name="Segnaposto piè di pagina 4"/>
          <p:cNvSpPr>
            <a:spLocks noGrp="1"/>
          </p:cNvSpPr>
          <p:nvPr>
            <p:ph type="ftr" sz="quarter" idx="3"/>
          </p:nvPr>
        </p:nvSpPr>
        <p:spPr>
          <a:xfrm>
            <a:off x="406400" y="6219080"/>
            <a:ext cx="2799646" cy="257050"/>
          </a:xfrm>
          <a:prstGeom prst="rect">
            <a:avLst/>
          </a:prstGeom>
        </p:spPr>
        <p:txBody>
          <a:bodyPr vert="horz" lIns="0" tIns="0" rIns="0" bIns="0" rtlCol="0" anchor="b"/>
          <a:lstStyle>
            <a:lvl1pPr algn="l">
              <a:lnSpc>
                <a:spcPts val="1400"/>
              </a:lnSpc>
              <a:defRPr sz="1300" b="0" i="0">
                <a:solidFill>
                  <a:srgbClr val="4B92DB"/>
                </a:solidFill>
                <a:latin typeface="Arial"/>
                <a:cs typeface="Arial"/>
              </a:defRPr>
            </a:lvl1pPr>
          </a:lstStyle>
          <a:p>
            <a:endParaRPr lang="it-IT" dirty="0"/>
          </a:p>
        </p:txBody>
      </p:sp>
      <p:sp>
        <p:nvSpPr>
          <p:cNvPr id="14" name="Segnaposto numero diapositiva 5"/>
          <p:cNvSpPr>
            <a:spLocks noGrp="1"/>
          </p:cNvSpPr>
          <p:nvPr>
            <p:ph type="sldNum" sz="quarter" idx="4"/>
          </p:nvPr>
        </p:nvSpPr>
        <p:spPr>
          <a:xfrm>
            <a:off x="6604320" y="6210441"/>
            <a:ext cx="2133600" cy="257050"/>
          </a:xfrm>
          <a:prstGeom prst="rect">
            <a:avLst/>
          </a:prstGeom>
        </p:spPr>
        <p:txBody>
          <a:bodyPr vert="horz" lIns="0" tIns="0" rIns="0" bIns="0" rtlCol="0" anchor="b"/>
          <a:lstStyle>
            <a:lvl1pPr algn="r">
              <a:defRPr sz="1200" b="0" i="0">
                <a:solidFill>
                  <a:schemeClr val="accent1"/>
                </a:solidFill>
                <a:latin typeface="Arial"/>
                <a:cs typeface="Arial"/>
              </a:defRPr>
            </a:lvl1pPr>
          </a:lstStyle>
          <a:p>
            <a:fld id="{42B54E62-ECD5-CB45-BEBE-32883D2B1464}" type="slidenum">
              <a:rPr lang="it-IT" smtClean="0"/>
              <a:pPr/>
              <a:t>‹N›</a:t>
            </a:fld>
            <a:endParaRPr lang="it-IT"/>
          </a:p>
        </p:txBody>
      </p:sp>
    </p:spTree>
    <p:extLst>
      <p:ext uri="{BB962C8B-B14F-4D97-AF65-F5344CB8AC3E}">
        <p14:creationId xmlns:p14="http://schemas.microsoft.com/office/powerpoint/2010/main" val="2582995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AL_testo+immagine 3">
    <p:spTree>
      <p:nvGrpSpPr>
        <p:cNvPr id="1" name=""/>
        <p:cNvGrpSpPr/>
        <p:nvPr/>
      </p:nvGrpSpPr>
      <p:grpSpPr>
        <a:xfrm>
          <a:off x="0" y="0"/>
          <a:ext cx="0" cy="0"/>
          <a:chOff x="0" y="0"/>
          <a:chExt cx="0" cy="0"/>
        </a:xfrm>
      </p:grpSpPr>
      <p:sp>
        <p:nvSpPr>
          <p:cNvPr id="2" name="Titolo 1"/>
          <p:cNvSpPr>
            <a:spLocks noGrp="1"/>
          </p:cNvSpPr>
          <p:nvPr>
            <p:ph type="title"/>
          </p:nvPr>
        </p:nvSpPr>
        <p:spPr>
          <a:xfrm>
            <a:off x="406400" y="412750"/>
            <a:ext cx="8417747" cy="929510"/>
          </a:xfrm>
        </p:spPr>
        <p:txBody>
          <a:bodyPr anchor="t"/>
          <a:lstStyle>
            <a:lvl1pPr>
              <a:lnSpc>
                <a:spcPts val="4200"/>
              </a:lnSpc>
              <a:defRPr b="0" i="0">
                <a:solidFill>
                  <a:schemeClr val="accent1"/>
                </a:solidFill>
                <a:latin typeface="Arial"/>
                <a:cs typeface="Arial"/>
              </a:defRPr>
            </a:lvl1pPr>
          </a:lstStyle>
          <a:p>
            <a:r>
              <a:rPr lang="it-IT" dirty="0"/>
              <a:t>Fare clic per modificare stile</a:t>
            </a:r>
          </a:p>
        </p:txBody>
      </p:sp>
      <p:sp>
        <p:nvSpPr>
          <p:cNvPr id="8" name="Text Placeholder 2"/>
          <p:cNvSpPr>
            <a:spLocks noGrp="1"/>
          </p:cNvSpPr>
          <p:nvPr>
            <p:ph type="body" idx="1" hasCustomPrompt="1"/>
          </p:nvPr>
        </p:nvSpPr>
        <p:spPr>
          <a:xfrm>
            <a:off x="406399" y="1309928"/>
            <a:ext cx="4980045" cy="639762"/>
          </a:xfrm>
        </p:spPr>
        <p:txBody>
          <a:bodyPr anchor="b">
            <a:normAutofit/>
          </a:bodyPr>
          <a:lstStyle>
            <a:lvl1pPr marL="0" indent="0">
              <a:lnSpc>
                <a:spcPts val="2400"/>
              </a:lnSpc>
              <a:spcBef>
                <a:spcPts val="0"/>
              </a:spcBef>
              <a:buNone/>
              <a:defRPr sz="2000" b="1" i="0">
                <a:solidFill>
                  <a:schemeClr val="tx2"/>
                </a:solidFill>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stile</a:t>
            </a:r>
            <a:endParaRPr lang="en-US" dirty="0"/>
          </a:p>
        </p:txBody>
      </p:sp>
      <p:sp>
        <p:nvSpPr>
          <p:cNvPr id="9" name="Content Placeholder 2"/>
          <p:cNvSpPr>
            <a:spLocks noGrp="1"/>
          </p:cNvSpPr>
          <p:nvPr>
            <p:ph sz="half" idx="13"/>
          </p:nvPr>
        </p:nvSpPr>
        <p:spPr>
          <a:xfrm>
            <a:off x="5458029" y="1309928"/>
            <a:ext cx="3366118" cy="4878149"/>
          </a:xfrm>
        </p:spPr>
        <p:txBody>
          <a:bodyPr/>
          <a:lstStyle>
            <a:lvl1pPr marL="0" indent="0">
              <a:buNone/>
              <a:defRPr sz="2800">
                <a:solidFill>
                  <a:srgbClr val="004288"/>
                </a:solidFill>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endParaRPr lang="en-US" dirty="0"/>
          </a:p>
        </p:txBody>
      </p:sp>
      <p:sp>
        <p:nvSpPr>
          <p:cNvPr id="10" name="Text Placeholder 2"/>
          <p:cNvSpPr>
            <a:spLocks noGrp="1"/>
          </p:cNvSpPr>
          <p:nvPr>
            <p:ph type="body" idx="14" hasCustomPrompt="1"/>
          </p:nvPr>
        </p:nvSpPr>
        <p:spPr>
          <a:xfrm>
            <a:off x="406399" y="1949691"/>
            <a:ext cx="4980045" cy="4238386"/>
          </a:xfrm>
        </p:spPr>
        <p:txBody>
          <a:bodyPr anchor="t">
            <a:normAutofit/>
          </a:bodyPr>
          <a:lstStyle>
            <a:lvl1pPr marL="0" indent="0">
              <a:lnSpc>
                <a:spcPts val="2100"/>
              </a:lnSpc>
              <a:spcBef>
                <a:spcPts val="0"/>
              </a:spcBef>
              <a:buNone/>
              <a:defRPr sz="1600" b="0" i="0">
                <a:latin typeface="Arial"/>
                <a:cs typeface="Aria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dirty="0"/>
              <a:t>Fare clic per modificare stile</a:t>
            </a:r>
            <a:endParaRPr lang="en-US" dirty="0"/>
          </a:p>
        </p:txBody>
      </p:sp>
      <p:sp>
        <p:nvSpPr>
          <p:cNvPr id="12" name="Segnaposto data 3"/>
          <p:cNvSpPr>
            <a:spLocks noGrp="1"/>
          </p:cNvSpPr>
          <p:nvPr>
            <p:ph type="dt" sz="half" idx="2"/>
          </p:nvPr>
        </p:nvSpPr>
        <p:spPr>
          <a:xfrm>
            <a:off x="3206046" y="6219081"/>
            <a:ext cx="2133600" cy="257050"/>
          </a:xfrm>
          <a:prstGeom prst="rect">
            <a:avLst/>
          </a:prstGeom>
        </p:spPr>
        <p:txBody>
          <a:bodyPr vert="horz" lIns="0" tIns="0" rIns="0" bIns="0" rtlCol="0" anchor="b"/>
          <a:lstStyle>
            <a:lvl1pPr algn="l">
              <a:lnSpc>
                <a:spcPts val="1400"/>
              </a:lnSpc>
              <a:defRPr sz="1300" b="0" i="0">
                <a:solidFill>
                  <a:schemeClr val="accent1"/>
                </a:solidFill>
                <a:latin typeface="Arial"/>
                <a:cs typeface="Arial"/>
              </a:defRPr>
            </a:lvl1pPr>
          </a:lstStyle>
          <a:p>
            <a:endParaRPr lang="it-IT" dirty="0"/>
          </a:p>
        </p:txBody>
      </p:sp>
      <p:sp>
        <p:nvSpPr>
          <p:cNvPr id="13" name="Segnaposto piè di pagina 4"/>
          <p:cNvSpPr>
            <a:spLocks noGrp="1"/>
          </p:cNvSpPr>
          <p:nvPr>
            <p:ph type="ftr" sz="quarter" idx="3"/>
          </p:nvPr>
        </p:nvSpPr>
        <p:spPr>
          <a:xfrm>
            <a:off x="406400" y="6219080"/>
            <a:ext cx="2799646" cy="257050"/>
          </a:xfrm>
          <a:prstGeom prst="rect">
            <a:avLst/>
          </a:prstGeom>
        </p:spPr>
        <p:txBody>
          <a:bodyPr vert="horz" lIns="0" tIns="0" rIns="0" bIns="0" rtlCol="0" anchor="b"/>
          <a:lstStyle>
            <a:lvl1pPr algn="l">
              <a:lnSpc>
                <a:spcPts val="1400"/>
              </a:lnSpc>
              <a:defRPr sz="1300" b="0" i="0">
                <a:solidFill>
                  <a:srgbClr val="4B92DB"/>
                </a:solidFill>
                <a:latin typeface="Arial"/>
                <a:cs typeface="Arial"/>
              </a:defRPr>
            </a:lvl1pPr>
          </a:lstStyle>
          <a:p>
            <a:endParaRPr lang="it-IT" dirty="0"/>
          </a:p>
        </p:txBody>
      </p:sp>
      <p:sp>
        <p:nvSpPr>
          <p:cNvPr id="14" name="Segnaposto numero diapositiva 5"/>
          <p:cNvSpPr>
            <a:spLocks noGrp="1"/>
          </p:cNvSpPr>
          <p:nvPr>
            <p:ph type="sldNum" sz="quarter" idx="4"/>
          </p:nvPr>
        </p:nvSpPr>
        <p:spPr>
          <a:xfrm>
            <a:off x="6604320" y="6210441"/>
            <a:ext cx="2133600" cy="257050"/>
          </a:xfrm>
          <a:prstGeom prst="rect">
            <a:avLst/>
          </a:prstGeom>
        </p:spPr>
        <p:txBody>
          <a:bodyPr vert="horz" lIns="0" tIns="0" rIns="0" bIns="0" rtlCol="0" anchor="b"/>
          <a:lstStyle>
            <a:lvl1pPr algn="r">
              <a:defRPr sz="1200" b="0" i="0">
                <a:solidFill>
                  <a:schemeClr val="accent1"/>
                </a:solidFill>
                <a:latin typeface="Arial"/>
                <a:cs typeface="Arial"/>
              </a:defRPr>
            </a:lvl1pPr>
          </a:lstStyle>
          <a:p>
            <a:fld id="{42B54E62-ECD5-CB45-BEBE-32883D2B1464}" type="slidenum">
              <a:rPr lang="it-IT" smtClean="0"/>
              <a:pPr/>
              <a:t>‹N›</a:t>
            </a:fld>
            <a:endParaRPr lang="it-IT"/>
          </a:p>
        </p:txBody>
      </p:sp>
    </p:spTree>
    <p:extLst>
      <p:ext uri="{BB962C8B-B14F-4D97-AF65-F5344CB8AC3E}">
        <p14:creationId xmlns:p14="http://schemas.microsoft.com/office/powerpoint/2010/main" val="28414031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image" Target="../media/image9.jpeg"/><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06400" y="412750"/>
            <a:ext cx="8331521" cy="929510"/>
          </a:xfrm>
          <a:prstGeom prst="rect">
            <a:avLst/>
          </a:prstGeom>
        </p:spPr>
        <p:txBody>
          <a:bodyPr vert="horz" lIns="0" tIns="0" rIns="0" bIns="0" rtlCol="0" anchor="t">
            <a:normAutofit/>
          </a:bodyPr>
          <a:lstStyle/>
          <a:p>
            <a:r>
              <a:rPr lang="it-IT" dirty="0"/>
              <a:t>Fare clic per modificare stile</a:t>
            </a:r>
          </a:p>
        </p:txBody>
      </p:sp>
      <p:sp>
        <p:nvSpPr>
          <p:cNvPr id="3" name="Segnaposto testo 2"/>
          <p:cNvSpPr>
            <a:spLocks noGrp="1"/>
          </p:cNvSpPr>
          <p:nvPr>
            <p:ph type="body" idx="1"/>
          </p:nvPr>
        </p:nvSpPr>
        <p:spPr>
          <a:xfrm>
            <a:off x="406401" y="1600200"/>
            <a:ext cx="8331520" cy="4525963"/>
          </a:xfrm>
          <a:prstGeom prst="rect">
            <a:avLst/>
          </a:prstGeom>
        </p:spPr>
        <p:txBody>
          <a:bodyPr vert="horz" lIns="0" tIns="0" rIns="0" bIns="0" rtlCol="0">
            <a:normAutofit/>
          </a:bodyPr>
          <a:lstStyle/>
          <a:p>
            <a:pPr lvl="0"/>
            <a:r>
              <a:rPr lang="it-IT" dirty="0"/>
              <a:t>Fare clic per modificare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4" name="Segnaposto data 3"/>
          <p:cNvSpPr>
            <a:spLocks noGrp="1"/>
          </p:cNvSpPr>
          <p:nvPr>
            <p:ph type="dt" sz="half" idx="2"/>
          </p:nvPr>
        </p:nvSpPr>
        <p:spPr>
          <a:xfrm>
            <a:off x="3206046" y="6219081"/>
            <a:ext cx="2133600" cy="257050"/>
          </a:xfrm>
          <a:prstGeom prst="rect">
            <a:avLst/>
          </a:prstGeom>
        </p:spPr>
        <p:txBody>
          <a:bodyPr vert="horz" lIns="0" tIns="0" rIns="0" bIns="0" rtlCol="0" anchor="b"/>
          <a:lstStyle>
            <a:lvl1pPr algn="l">
              <a:lnSpc>
                <a:spcPts val="1400"/>
              </a:lnSpc>
              <a:defRPr sz="1300" b="0" i="0">
                <a:solidFill>
                  <a:schemeClr val="accent1"/>
                </a:solidFill>
                <a:latin typeface="Arial"/>
                <a:cs typeface="Arial"/>
              </a:defRPr>
            </a:lvl1pPr>
          </a:lstStyle>
          <a:p>
            <a:endParaRPr lang="it-IT" dirty="0"/>
          </a:p>
        </p:txBody>
      </p:sp>
      <p:sp>
        <p:nvSpPr>
          <p:cNvPr id="5" name="Segnaposto piè di pagina 4"/>
          <p:cNvSpPr>
            <a:spLocks noGrp="1"/>
          </p:cNvSpPr>
          <p:nvPr>
            <p:ph type="ftr" sz="quarter" idx="3"/>
          </p:nvPr>
        </p:nvSpPr>
        <p:spPr>
          <a:xfrm>
            <a:off x="406400" y="6219080"/>
            <a:ext cx="2799646" cy="257050"/>
          </a:xfrm>
          <a:prstGeom prst="rect">
            <a:avLst/>
          </a:prstGeom>
        </p:spPr>
        <p:txBody>
          <a:bodyPr vert="horz" lIns="0" tIns="0" rIns="0" bIns="0" rtlCol="0" anchor="b"/>
          <a:lstStyle>
            <a:lvl1pPr algn="l">
              <a:lnSpc>
                <a:spcPts val="1400"/>
              </a:lnSpc>
              <a:defRPr sz="1300" b="0" i="0">
                <a:solidFill>
                  <a:srgbClr val="4B92DB"/>
                </a:solidFill>
                <a:latin typeface="Arial"/>
                <a:cs typeface="Arial"/>
              </a:defRPr>
            </a:lvl1pPr>
          </a:lstStyle>
          <a:p>
            <a:endParaRPr lang="it-IT" dirty="0"/>
          </a:p>
        </p:txBody>
      </p:sp>
      <p:sp>
        <p:nvSpPr>
          <p:cNvPr id="6" name="Segnaposto numero diapositiva 5"/>
          <p:cNvSpPr>
            <a:spLocks noGrp="1"/>
          </p:cNvSpPr>
          <p:nvPr>
            <p:ph type="sldNum" sz="quarter" idx="4"/>
          </p:nvPr>
        </p:nvSpPr>
        <p:spPr>
          <a:xfrm>
            <a:off x="6604320" y="6210441"/>
            <a:ext cx="2133600" cy="257050"/>
          </a:xfrm>
          <a:prstGeom prst="rect">
            <a:avLst/>
          </a:prstGeom>
        </p:spPr>
        <p:txBody>
          <a:bodyPr vert="horz" lIns="0" tIns="0" rIns="0" bIns="0" rtlCol="0" anchor="b"/>
          <a:lstStyle>
            <a:lvl1pPr algn="r">
              <a:defRPr sz="1200" b="0" i="0">
                <a:solidFill>
                  <a:schemeClr val="accent1"/>
                </a:solidFill>
                <a:latin typeface="Arial"/>
                <a:cs typeface="Arial"/>
              </a:defRPr>
            </a:lvl1pPr>
          </a:lstStyle>
          <a:p>
            <a:fld id="{42B54E62-ECD5-CB45-BEBE-32883D2B1464}" type="slidenum">
              <a:rPr lang="it-IT" smtClean="0"/>
              <a:pPr/>
              <a:t>‹N›</a:t>
            </a:fld>
            <a:endParaRPr lang="it-IT"/>
          </a:p>
        </p:txBody>
      </p:sp>
    </p:spTree>
    <p:extLst>
      <p:ext uri="{BB962C8B-B14F-4D97-AF65-F5344CB8AC3E}">
        <p14:creationId xmlns:p14="http://schemas.microsoft.com/office/powerpoint/2010/main" val="40019817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5" r:id="rId4"/>
    <p:sldLayoutId id="2147483652" r:id="rId5"/>
    <p:sldLayoutId id="2147483653" r:id="rId6"/>
    <p:sldLayoutId id="2147483654" r:id="rId7"/>
    <p:sldLayoutId id="2147483657" r:id="rId8"/>
    <p:sldLayoutId id="2147483658" r:id="rId9"/>
    <p:sldLayoutId id="2147483656" r:id="rId10"/>
    <p:sldLayoutId id="2147483659" r:id="rId11"/>
    <p:sldLayoutId id="2147483660" r:id="rId12"/>
  </p:sldLayoutIdLst>
  <p:hf hdr="0" ftr="0" dt="0"/>
  <p:txStyles>
    <p:titleStyle>
      <a:lvl1pPr marL="0" indent="0" algn="l" defTabSz="457200" rtl="0" eaLnBrk="1" latinLnBrk="0" hangingPunct="1">
        <a:lnSpc>
          <a:spcPts val="4200"/>
        </a:lnSpc>
        <a:spcBef>
          <a:spcPct val="0"/>
        </a:spcBef>
        <a:buNone/>
        <a:defRPr sz="4300" b="1" i="0" kern="1200">
          <a:solidFill>
            <a:schemeClr val="tx2"/>
          </a:solidFill>
          <a:latin typeface="Arial"/>
          <a:ea typeface="+mj-ea"/>
          <a:cs typeface="Arial"/>
        </a:defRPr>
      </a:lvl1pPr>
    </p:titleStyle>
    <p:bodyStyle>
      <a:lvl1pPr marL="0" indent="0" algn="l" defTabSz="457200" rtl="0" eaLnBrk="1" latinLnBrk="0" hangingPunct="1">
        <a:lnSpc>
          <a:spcPts val="3400"/>
        </a:lnSpc>
        <a:spcBef>
          <a:spcPts val="0"/>
        </a:spcBef>
        <a:buFont typeface="Arial"/>
        <a:buNone/>
        <a:defRPr sz="2500" b="1" i="1" kern="1200">
          <a:solidFill>
            <a:schemeClr val="tx2"/>
          </a:solidFill>
          <a:latin typeface="Arial"/>
          <a:ea typeface="+mn-ea"/>
          <a:cs typeface="Arial"/>
        </a:defRPr>
      </a:lvl1pPr>
      <a:lvl2pPr marL="0" indent="0" algn="l" defTabSz="457200" rtl="0" eaLnBrk="1" latinLnBrk="0" hangingPunct="1">
        <a:lnSpc>
          <a:spcPts val="2400"/>
        </a:lnSpc>
        <a:spcBef>
          <a:spcPts val="0"/>
        </a:spcBef>
        <a:buFont typeface="Arial"/>
        <a:buNone/>
        <a:defRPr sz="2000" b="1" i="0" kern="1200">
          <a:solidFill>
            <a:schemeClr val="accent1"/>
          </a:solidFill>
          <a:latin typeface="Arial"/>
          <a:ea typeface="+mn-ea"/>
          <a:cs typeface="Arial"/>
        </a:defRPr>
      </a:lvl2pPr>
      <a:lvl3pPr marL="180000" indent="-180000" algn="l" defTabSz="457200" rtl="0" eaLnBrk="1" latinLnBrk="0" hangingPunct="1">
        <a:lnSpc>
          <a:spcPts val="2100"/>
        </a:lnSpc>
        <a:spcBef>
          <a:spcPts val="0"/>
        </a:spcBef>
        <a:buFont typeface="Arial"/>
        <a:buChar char="•"/>
        <a:defRPr sz="1600" b="0" i="0" kern="1200">
          <a:solidFill>
            <a:schemeClr val="accent1"/>
          </a:solidFill>
          <a:latin typeface="Arial"/>
          <a:ea typeface="+mn-ea"/>
          <a:cs typeface="Arial"/>
        </a:defRPr>
      </a:lvl3pPr>
      <a:lvl4pPr marL="360000" indent="0" algn="l" defTabSz="457200" rtl="0" eaLnBrk="1" latinLnBrk="0" hangingPunct="1">
        <a:lnSpc>
          <a:spcPts val="2100"/>
        </a:lnSpc>
        <a:spcBef>
          <a:spcPts val="0"/>
        </a:spcBef>
        <a:buFont typeface="Arial"/>
        <a:buNone/>
        <a:defRPr sz="1600" b="0" i="0" kern="1200">
          <a:solidFill>
            <a:schemeClr val="accent1"/>
          </a:solidFill>
          <a:latin typeface="Arial"/>
          <a:ea typeface="+mn-ea"/>
          <a:cs typeface="Arial"/>
        </a:defRPr>
      </a:lvl4pPr>
      <a:lvl5pPr marL="360000" indent="0" algn="l" defTabSz="457200" rtl="0" eaLnBrk="1" latinLnBrk="0" hangingPunct="1">
        <a:lnSpc>
          <a:spcPts val="2100"/>
        </a:lnSpc>
        <a:spcBef>
          <a:spcPts val="0"/>
        </a:spcBef>
        <a:buFont typeface="Arial"/>
        <a:buNone/>
        <a:defRPr sz="1600" b="0" i="0" kern="1200">
          <a:solidFill>
            <a:schemeClr val="accent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it-IT" altLang="it-IT"/>
              <a:t>Fare clic per modificare lo stile del titolo</a:t>
            </a:r>
          </a:p>
        </p:txBody>
      </p:sp>
      <p:sp>
        <p:nvSpPr>
          <p:cNvPr id="1027" name="Rectangle 3"/>
          <p:cNvSpPr>
            <a:spLocks noGrp="1" noChangeArrowheads="1"/>
          </p:cNvSpPr>
          <p:nvPr>
            <p:ph type="body" idx="1"/>
          </p:nvPr>
        </p:nvSpPr>
        <p:spPr bwMode="auto">
          <a:xfrm>
            <a:off x="457200" y="1600202"/>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it-IT" altLang="it-IT"/>
              <a:t>Fare clic per modificare gli stili del testo dello schema</a:t>
            </a:r>
          </a:p>
          <a:p>
            <a:pPr lvl="1"/>
            <a:r>
              <a:rPr lang="it-IT" altLang="it-IT"/>
              <a:t>Secondo livello</a:t>
            </a:r>
          </a:p>
          <a:p>
            <a:pPr lvl="2"/>
            <a:r>
              <a:rPr lang="it-IT" altLang="it-IT"/>
              <a:t>Terzo livello</a:t>
            </a:r>
          </a:p>
          <a:p>
            <a:pPr lvl="3"/>
            <a:r>
              <a:rPr lang="it-IT" altLang="it-IT"/>
              <a:t>Quarto livello</a:t>
            </a:r>
          </a:p>
          <a:p>
            <a:pPr lvl="4"/>
            <a:r>
              <a:rPr lang="it-IT" altLang="it-IT"/>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50">
                <a:latin typeface="Arial" charset="0"/>
              </a:defRPr>
            </a:lvl1pPr>
          </a:lstStyle>
          <a:p>
            <a:pPr defTabSz="685800">
              <a:defRPr/>
            </a:pPr>
            <a:endParaRPr lang="it-IT">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50"/>
            </a:lvl1pPr>
          </a:lstStyle>
          <a:p>
            <a:pPr defTabSz="685800">
              <a:defRPr/>
            </a:pPr>
            <a:endParaRPr lang="it-IT" altLang="it-IT">
              <a:solidFill>
                <a:srgbClr val="000000"/>
              </a:solidFill>
              <a:latin typeface="Arial"/>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50"/>
            </a:lvl1pPr>
          </a:lstStyle>
          <a:p>
            <a:pPr defTabSz="685800">
              <a:defRPr/>
            </a:pPr>
            <a:fld id="{82E29861-41ED-4904-8593-7D2705919842}" type="slidenum">
              <a:rPr lang="it-IT" altLang="it-IT" smtClean="0">
                <a:solidFill>
                  <a:srgbClr val="000000"/>
                </a:solidFill>
                <a:latin typeface="Arial"/>
              </a:rPr>
              <a:pPr defTabSz="685800">
                <a:defRPr/>
              </a:pPr>
              <a:t>‹N›</a:t>
            </a:fld>
            <a:endParaRPr lang="it-IT" altLang="it-IT">
              <a:solidFill>
                <a:srgbClr val="000000"/>
              </a:solidFill>
              <a:latin typeface="Arial"/>
            </a:endParaRPr>
          </a:p>
        </p:txBody>
      </p:sp>
    </p:spTree>
    <p:extLst>
      <p:ext uri="{BB962C8B-B14F-4D97-AF65-F5344CB8AC3E}">
        <p14:creationId xmlns:p14="http://schemas.microsoft.com/office/powerpoint/2010/main" val="2772632159"/>
      </p:ext>
    </p:extLst>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Lst>
  <p:hf hdr="0" ftr="0" dt="0"/>
  <p:txStyles>
    <p:titleStyle>
      <a:lvl1pPr algn="ctr" rtl="0" eaLnBrk="0" fontAlgn="base" hangingPunct="0">
        <a:spcBef>
          <a:spcPct val="0"/>
        </a:spcBef>
        <a:spcAft>
          <a:spcPct val="0"/>
        </a:spcAft>
        <a:defRPr sz="3300">
          <a:solidFill>
            <a:schemeClr val="tx2"/>
          </a:solidFill>
          <a:latin typeface="+mj-lt"/>
          <a:ea typeface="+mj-ea"/>
          <a:cs typeface="+mj-cs"/>
        </a:defRPr>
      </a:lvl1pPr>
      <a:lvl2pPr algn="ctr" rtl="0" eaLnBrk="0" fontAlgn="base" hangingPunct="0">
        <a:spcBef>
          <a:spcPct val="0"/>
        </a:spcBef>
        <a:spcAft>
          <a:spcPct val="0"/>
        </a:spcAft>
        <a:defRPr sz="3300">
          <a:solidFill>
            <a:schemeClr val="tx2"/>
          </a:solidFill>
          <a:latin typeface="Arial" charset="0"/>
        </a:defRPr>
      </a:lvl2pPr>
      <a:lvl3pPr algn="ctr" rtl="0" eaLnBrk="0" fontAlgn="base" hangingPunct="0">
        <a:spcBef>
          <a:spcPct val="0"/>
        </a:spcBef>
        <a:spcAft>
          <a:spcPct val="0"/>
        </a:spcAft>
        <a:defRPr sz="3300">
          <a:solidFill>
            <a:schemeClr val="tx2"/>
          </a:solidFill>
          <a:latin typeface="Arial" charset="0"/>
        </a:defRPr>
      </a:lvl3pPr>
      <a:lvl4pPr algn="ctr" rtl="0" eaLnBrk="0" fontAlgn="base" hangingPunct="0">
        <a:spcBef>
          <a:spcPct val="0"/>
        </a:spcBef>
        <a:spcAft>
          <a:spcPct val="0"/>
        </a:spcAft>
        <a:defRPr sz="3300">
          <a:solidFill>
            <a:schemeClr val="tx2"/>
          </a:solidFill>
          <a:latin typeface="Arial" charset="0"/>
        </a:defRPr>
      </a:lvl4pPr>
      <a:lvl5pPr algn="ctr" rtl="0" eaLnBrk="0" fontAlgn="base" hangingPunct="0">
        <a:spcBef>
          <a:spcPct val="0"/>
        </a:spcBef>
        <a:spcAft>
          <a:spcPct val="0"/>
        </a:spcAft>
        <a:defRPr sz="3300">
          <a:solidFill>
            <a:schemeClr val="tx2"/>
          </a:solidFill>
          <a:latin typeface="Arial" charset="0"/>
        </a:defRPr>
      </a:lvl5pPr>
      <a:lvl6pPr marL="342900" algn="ctr" rtl="0" fontAlgn="base">
        <a:spcBef>
          <a:spcPct val="0"/>
        </a:spcBef>
        <a:spcAft>
          <a:spcPct val="0"/>
        </a:spcAft>
        <a:defRPr sz="3300">
          <a:solidFill>
            <a:schemeClr val="tx2"/>
          </a:solidFill>
          <a:latin typeface="Arial" charset="0"/>
        </a:defRPr>
      </a:lvl6pPr>
      <a:lvl7pPr marL="685800" algn="ctr" rtl="0" fontAlgn="base">
        <a:spcBef>
          <a:spcPct val="0"/>
        </a:spcBef>
        <a:spcAft>
          <a:spcPct val="0"/>
        </a:spcAft>
        <a:defRPr sz="3300">
          <a:solidFill>
            <a:schemeClr val="tx2"/>
          </a:solidFill>
          <a:latin typeface="Arial" charset="0"/>
        </a:defRPr>
      </a:lvl7pPr>
      <a:lvl8pPr marL="1028700" algn="ctr" rtl="0" fontAlgn="base">
        <a:spcBef>
          <a:spcPct val="0"/>
        </a:spcBef>
        <a:spcAft>
          <a:spcPct val="0"/>
        </a:spcAft>
        <a:defRPr sz="3300">
          <a:solidFill>
            <a:schemeClr val="tx2"/>
          </a:solidFill>
          <a:latin typeface="Arial" charset="0"/>
        </a:defRPr>
      </a:lvl8pPr>
      <a:lvl9pPr marL="1371600" algn="ctr" rtl="0" fontAlgn="base">
        <a:spcBef>
          <a:spcPct val="0"/>
        </a:spcBef>
        <a:spcAft>
          <a:spcPct val="0"/>
        </a:spcAft>
        <a:defRPr sz="3300">
          <a:solidFill>
            <a:schemeClr val="tx2"/>
          </a:solidFill>
          <a:latin typeface="Arial" charset="0"/>
        </a:defRPr>
      </a:lvl9pPr>
    </p:titleStyle>
    <p:bodyStyle>
      <a:lvl1pPr marL="257175" indent="-257175" algn="l" rtl="0" eaLnBrk="0" fontAlgn="base" hangingPunct="0">
        <a:spcBef>
          <a:spcPct val="20000"/>
        </a:spcBef>
        <a:spcAft>
          <a:spcPct val="0"/>
        </a:spcAft>
        <a:buChar char="•"/>
        <a:defRPr sz="2400">
          <a:solidFill>
            <a:schemeClr val="tx1"/>
          </a:solidFill>
          <a:latin typeface="+mn-lt"/>
          <a:ea typeface="+mn-ea"/>
          <a:cs typeface="+mn-cs"/>
        </a:defRPr>
      </a:lvl1pPr>
      <a:lvl2pPr marL="557213" indent="-214313" algn="l" rtl="0" eaLnBrk="0" fontAlgn="base" hangingPunct="0">
        <a:spcBef>
          <a:spcPct val="20000"/>
        </a:spcBef>
        <a:spcAft>
          <a:spcPct val="0"/>
        </a:spcAft>
        <a:buChar char="–"/>
        <a:defRPr sz="2100">
          <a:solidFill>
            <a:schemeClr val="tx1"/>
          </a:solidFill>
          <a:latin typeface="+mn-lt"/>
        </a:defRPr>
      </a:lvl2pPr>
      <a:lvl3pPr marL="857250" indent="-171450" algn="l" rtl="0" eaLnBrk="0" fontAlgn="base" hangingPunct="0">
        <a:spcBef>
          <a:spcPct val="20000"/>
        </a:spcBef>
        <a:spcAft>
          <a:spcPct val="0"/>
        </a:spcAft>
        <a:buChar char="•"/>
        <a:defRPr sz="1800">
          <a:solidFill>
            <a:schemeClr val="tx1"/>
          </a:solidFill>
          <a:latin typeface="+mn-lt"/>
        </a:defRPr>
      </a:lvl3pPr>
      <a:lvl4pPr marL="1200150" indent="-171450" algn="l" rtl="0" eaLnBrk="0" fontAlgn="base" hangingPunct="0">
        <a:spcBef>
          <a:spcPct val="20000"/>
        </a:spcBef>
        <a:spcAft>
          <a:spcPct val="0"/>
        </a:spcAft>
        <a:buChar char="–"/>
        <a:defRPr sz="1500">
          <a:solidFill>
            <a:schemeClr val="tx1"/>
          </a:solidFill>
          <a:latin typeface="+mn-lt"/>
        </a:defRPr>
      </a:lvl4pPr>
      <a:lvl5pPr marL="1543050" indent="-171450" algn="l" rtl="0" eaLnBrk="0" fontAlgn="base" hangingPunct="0">
        <a:spcBef>
          <a:spcPct val="20000"/>
        </a:spcBef>
        <a:spcAft>
          <a:spcPct val="0"/>
        </a:spcAft>
        <a:buChar char="»"/>
        <a:defRPr sz="1500">
          <a:solidFill>
            <a:schemeClr val="tx1"/>
          </a:solidFill>
          <a:latin typeface="+mn-lt"/>
        </a:defRPr>
      </a:lvl5pPr>
      <a:lvl6pPr marL="1885950" indent="-171450" algn="l" rtl="0" fontAlgn="base">
        <a:spcBef>
          <a:spcPct val="20000"/>
        </a:spcBef>
        <a:spcAft>
          <a:spcPct val="0"/>
        </a:spcAft>
        <a:buChar char="»"/>
        <a:defRPr sz="1500">
          <a:solidFill>
            <a:schemeClr val="tx1"/>
          </a:solidFill>
          <a:latin typeface="+mn-lt"/>
        </a:defRPr>
      </a:lvl6pPr>
      <a:lvl7pPr marL="2228850" indent="-171450" algn="l" rtl="0" fontAlgn="base">
        <a:spcBef>
          <a:spcPct val="20000"/>
        </a:spcBef>
        <a:spcAft>
          <a:spcPct val="0"/>
        </a:spcAft>
        <a:buChar char="»"/>
        <a:defRPr sz="1500">
          <a:solidFill>
            <a:schemeClr val="tx1"/>
          </a:solidFill>
          <a:latin typeface="+mn-lt"/>
        </a:defRPr>
      </a:lvl7pPr>
      <a:lvl8pPr marL="2571750" indent="-171450" algn="l" rtl="0" fontAlgn="base">
        <a:spcBef>
          <a:spcPct val="20000"/>
        </a:spcBef>
        <a:spcAft>
          <a:spcPct val="0"/>
        </a:spcAft>
        <a:buChar char="»"/>
        <a:defRPr sz="1500">
          <a:solidFill>
            <a:schemeClr val="tx1"/>
          </a:solidFill>
          <a:latin typeface="+mn-lt"/>
        </a:defRPr>
      </a:lvl8pPr>
      <a:lvl9pPr marL="2914650" indent="-171450" algn="l" rtl="0" fontAlgn="base">
        <a:spcBef>
          <a:spcPct val="20000"/>
        </a:spcBef>
        <a:spcAft>
          <a:spcPct val="0"/>
        </a:spcAft>
        <a:buChar char="»"/>
        <a:defRPr sz="1500">
          <a:solidFill>
            <a:schemeClr val="tx1"/>
          </a:solidFill>
          <a:latin typeface="+mn-lt"/>
        </a:defRPr>
      </a:lvl9pPr>
    </p:bodyStyle>
    <p:otherStyle>
      <a:defPPr>
        <a:defRPr lang="it-IT"/>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446779" y="2403230"/>
            <a:ext cx="8280000" cy="1277815"/>
          </a:xfrm>
        </p:spPr>
        <p:txBody>
          <a:bodyPr>
            <a:normAutofit fontScale="90000"/>
          </a:bodyPr>
          <a:lstStyle/>
          <a:p>
            <a:pPr algn="ctr"/>
            <a:r>
              <a:rPr lang="it-IT" dirty="0"/>
              <a:t>L’esonero contributivo per i giovani in Alternanza: come funziona</a:t>
            </a:r>
          </a:p>
        </p:txBody>
      </p:sp>
      <p:sp>
        <p:nvSpPr>
          <p:cNvPr id="4" name="Segnaposto contenuto 3"/>
          <p:cNvSpPr>
            <a:spLocks noGrp="1"/>
          </p:cNvSpPr>
          <p:nvPr>
            <p:ph sz="quarter" idx="10"/>
          </p:nvPr>
        </p:nvSpPr>
        <p:spPr>
          <a:xfrm>
            <a:off x="507324" y="5020589"/>
            <a:ext cx="6221722" cy="887842"/>
          </a:xfrm>
        </p:spPr>
        <p:txBody>
          <a:bodyPr/>
          <a:lstStyle/>
          <a:p>
            <a:r>
              <a:rPr lang="it-IT" sz="1800" dirty="0"/>
              <a:t>Davide Ballabio- Area Sistema Formativo e Capitale Umano</a:t>
            </a:r>
          </a:p>
          <a:p>
            <a:r>
              <a:rPr lang="it-IT" sz="1800" dirty="0"/>
              <a:t>Erika Marceddu - Area Lavoro e Previdenza</a:t>
            </a:r>
          </a:p>
          <a:p>
            <a:endParaRPr lang="it-IT" sz="1800" dirty="0"/>
          </a:p>
        </p:txBody>
      </p:sp>
      <p:sp>
        <p:nvSpPr>
          <p:cNvPr id="9" name="Segnaposto contenuto 8"/>
          <p:cNvSpPr>
            <a:spLocks noGrp="1"/>
          </p:cNvSpPr>
          <p:nvPr>
            <p:ph sz="quarter" idx="11"/>
          </p:nvPr>
        </p:nvSpPr>
        <p:spPr/>
        <p:txBody>
          <a:bodyPr/>
          <a:lstStyle/>
          <a:p>
            <a:r>
              <a:rPr lang="it-IT" sz="1800" dirty="0"/>
              <a:t>19 ottobre 2017</a:t>
            </a:r>
          </a:p>
        </p:txBody>
      </p:sp>
    </p:spTree>
    <p:extLst>
      <p:ext uri="{BB962C8B-B14F-4D97-AF65-F5344CB8AC3E}">
        <p14:creationId xmlns:p14="http://schemas.microsoft.com/office/powerpoint/2010/main" val="40090224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54578" y="281887"/>
            <a:ext cx="8541327" cy="6370975"/>
          </a:xfrm>
          <a:prstGeom prst="rect">
            <a:avLst/>
          </a:prstGeom>
        </p:spPr>
        <p:txBody>
          <a:bodyPr wrap="square">
            <a:spAutoFit/>
          </a:bodyPr>
          <a:lstStyle/>
          <a:p>
            <a:pPr algn="just">
              <a:spcBef>
                <a:spcPct val="0"/>
              </a:spcBef>
            </a:pPr>
            <a:r>
              <a:rPr lang="it-IT" sz="2400" b="1" dirty="0">
                <a:solidFill>
                  <a:srgbClr val="003373"/>
                </a:solidFill>
                <a:latin typeface="Arial" panose="020B0604020202020204" pitchFamily="34" charset="0"/>
                <a:ea typeface="ヒラギノ角ゴ Pro W3" charset="-128"/>
              </a:rPr>
              <a:t>Contratto di somministrazione</a:t>
            </a:r>
          </a:p>
          <a:p>
            <a:pPr algn="just">
              <a:spcBef>
                <a:spcPct val="0"/>
              </a:spcBef>
            </a:pPr>
            <a:endParaRPr lang="it-IT" sz="2400" b="1" dirty="0">
              <a:solidFill>
                <a:srgbClr val="003373"/>
              </a:solidFill>
              <a:latin typeface="Arial" panose="020B0604020202020204" pitchFamily="34" charset="0"/>
              <a:ea typeface="ヒラギノ角ゴ Pro W3" charset="-128"/>
            </a:endParaRPr>
          </a:p>
          <a:p>
            <a:pPr algn="just"/>
            <a:r>
              <a:rPr lang="it-IT" dirty="0">
                <a:solidFill>
                  <a:srgbClr val="003373"/>
                </a:solidFill>
                <a:latin typeface="Arial" panose="020B0604020202020204" pitchFamily="34" charset="0"/>
                <a:ea typeface="ヒラギノ角ゴ Pro W3" charset="-128"/>
              </a:rPr>
              <a:t>L'esonero contributivo spetta anche per le nuove assunzioni a tempo indeterminato, ovvero in apprendistato, a scopo di somministrazione</a:t>
            </a:r>
          </a:p>
          <a:p>
            <a:pPr algn="just"/>
            <a:endParaRPr lang="it-IT" dirty="0">
              <a:solidFill>
                <a:srgbClr val="003373"/>
              </a:solidFill>
              <a:latin typeface="Arial" panose="020B0604020202020204" pitchFamily="34" charset="0"/>
              <a:ea typeface="ヒラギノ角ゴ Pro W3" charset="-128"/>
            </a:endParaRPr>
          </a:p>
          <a:p>
            <a:pPr algn="just"/>
            <a:r>
              <a:rPr lang="it-IT" dirty="0">
                <a:solidFill>
                  <a:srgbClr val="003373"/>
                </a:solidFill>
                <a:latin typeface="Arial" panose="020B0604020202020204" pitchFamily="34" charset="0"/>
                <a:ea typeface="ヒラギノ角ゴ Pro W3" charset="-128"/>
              </a:rPr>
              <a:t>Con particolare riferimento ai lavoratori assunti da un’agenzia e somministrati ad un utilizzatore che eroga loro la formazione prevista dall’apprendistato, si fa presente che l’esonero spetta nell’ipotesi in cui, al termine del periodo di apprendistato duale - ed entro sei mesi dal conseguimento del titolo - il rapporto a tempo indeterminato venga instaurato con la medesima agenzia di somministrazione e anche nel caso in cui l’ex utilizzatore decida di assumere in via diretta e a tempo indeterminato il lavoratore al quale ha precedentemente erogato la formazione</a:t>
            </a:r>
          </a:p>
          <a:p>
            <a:pPr algn="just"/>
            <a:br>
              <a:rPr lang="it-IT" dirty="0">
                <a:solidFill>
                  <a:srgbClr val="003373"/>
                </a:solidFill>
                <a:latin typeface="Arial" panose="020B0604020202020204" pitchFamily="34" charset="0"/>
                <a:ea typeface="ヒラギノ角ゴ Pro W3" charset="-128"/>
              </a:rPr>
            </a:br>
            <a:r>
              <a:rPr lang="it-IT" dirty="0">
                <a:solidFill>
                  <a:srgbClr val="003373"/>
                </a:solidFill>
                <a:latin typeface="Arial" panose="020B0604020202020204" pitchFamily="34" charset="0"/>
                <a:ea typeface="ヒラギノ角ゴ Pro W3" charset="-128"/>
              </a:rPr>
              <a:t>L’agevolazione, nelle ipotesi di assunzioni a scopo di somministrazione, spetta per la </a:t>
            </a:r>
            <a:r>
              <a:rPr lang="it-IT" b="1" dirty="0">
                <a:solidFill>
                  <a:srgbClr val="003373"/>
                </a:solidFill>
                <a:latin typeface="Arial" panose="020B0604020202020204" pitchFamily="34" charset="0"/>
                <a:ea typeface="ヒラギノ角ゴ Pro W3" charset="-128"/>
              </a:rPr>
              <a:t>durata complessiva di 36 mesi, compresi gli eventuali periodi in cui il lavoratore rimane in attesa di assegnazione</a:t>
            </a:r>
          </a:p>
          <a:p>
            <a:pPr algn="just"/>
            <a:endParaRPr lang="it-IT" b="1" dirty="0">
              <a:solidFill>
                <a:srgbClr val="003373"/>
              </a:solidFill>
              <a:latin typeface="Arial" panose="020B0604020202020204" pitchFamily="34" charset="0"/>
              <a:ea typeface="ヒラギノ角ゴ Pro W3" charset="-128"/>
            </a:endParaRPr>
          </a:p>
          <a:p>
            <a:pPr algn="just"/>
            <a:r>
              <a:rPr lang="it-IT" dirty="0">
                <a:solidFill>
                  <a:srgbClr val="003373"/>
                </a:solidFill>
                <a:latin typeface="Arial" panose="020B0604020202020204" pitchFamily="34" charset="0"/>
                <a:ea typeface="ヒラギノ角ゴ Pro W3" charset="-128"/>
              </a:rPr>
              <a:t>In applicazione del principio di cumulo di cui al </a:t>
            </a:r>
            <a:r>
              <a:rPr lang="it-IT" dirty="0" err="1">
                <a:solidFill>
                  <a:srgbClr val="003373"/>
                </a:solidFill>
                <a:latin typeface="Arial" panose="020B0604020202020204" pitchFamily="34" charset="0"/>
                <a:ea typeface="ヒラギノ角ゴ Pro W3" charset="-128"/>
              </a:rPr>
              <a:t>D.Lgs.</a:t>
            </a:r>
            <a:r>
              <a:rPr lang="it-IT" dirty="0">
                <a:solidFill>
                  <a:srgbClr val="003373"/>
                </a:solidFill>
                <a:latin typeface="Arial" panose="020B0604020202020204" pitchFamily="34" charset="0"/>
                <a:ea typeface="ヒラギノ角ゴ Pro W3" charset="-128"/>
              </a:rPr>
              <a:t> n. 150/2015, al fine del diritto all'esonero e della quantificazione della sua durata, si sommano i periodi in cui il lavoratore ha prestato l'attività in favore dello stesso soggetto, a titolo di lavoro subordinato o somministrato</a:t>
            </a:r>
            <a:endParaRPr lang="it-IT" sz="1650" dirty="0">
              <a:solidFill>
                <a:srgbClr val="003373"/>
              </a:solidFill>
              <a:latin typeface="Arial" panose="020B0604020202020204" pitchFamily="34" charset="0"/>
              <a:ea typeface="ヒラギノ角ゴ Pro W3" charset="-128"/>
            </a:endParaRPr>
          </a:p>
        </p:txBody>
      </p:sp>
      <p:sp>
        <p:nvSpPr>
          <p:cNvPr id="3" name="Segnaposto numero diapositiva 2">
            <a:extLst>
              <a:ext uri="{FF2B5EF4-FFF2-40B4-BE49-F238E27FC236}">
                <a16:creationId xmlns:a16="http://schemas.microsoft.com/office/drawing/2014/main" id="{6F3ADED9-D728-4BD0-849A-C47CC8F92370}"/>
              </a:ext>
            </a:extLst>
          </p:cNvPr>
          <p:cNvSpPr>
            <a:spLocks noGrp="1"/>
          </p:cNvSpPr>
          <p:nvPr>
            <p:ph type="sldNum" sz="quarter" idx="12"/>
          </p:nvPr>
        </p:nvSpPr>
        <p:spPr/>
        <p:txBody>
          <a:bodyPr/>
          <a:lstStyle/>
          <a:p>
            <a:pPr>
              <a:defRPr/>
            </a:pPr>
            <a:fld id="{EE21F23F-81C3-4C1B-85E6-1C013AC92D47}" type="slidenum">
              <a:rPr lang="it-IT" altLang="it-IT" smtClean="0">
                <a:solidFill>
                  <a:srgbClr val="000000"/>
                </a:solidFill>
              </a:rPr>
              <a:pPr>
                <a:defRPr/>
              </a:pPr>
              <a:t>10</a:t>
            </a:fld>
            <a:endParaRPr lang="it-IT" altLang="it-IT">
              <a:solidFill>
                <a:srgbClr val="000000"/>
              </a:solidFill>
            </a:endParaRPr>
          </a:p>
        </p:txBody>
      </p:sp>
    </p:spTree>
    <p:extLst>
      <p:ext uri="{BB962C8B-B14F-4D97-AF65-F5344CB8AC3E}">
        <p14:creationId xmlns:p14="http://schemas.microsoft.com/office/powerpoint/2010/main" val="2075059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135083" y="297478"/>
            <a:ext cx="8821348" cy="5816977"/>
          </a:xfrm>
          <a:prstGeom prst="rect">
            <a:avLst/>
          </a:prstGeom>
        </p:spPr>
        <p:txBody>
          <a:bodyPr wrap="square">
            <a:spAutoFit/>
          </a:bodyPr>
          <a:lstStyle/>
          <a:p>
            <a:pPr algn="just">
              <a:spcBef>
                <a:spcPct val="0"/>
              </a:spcBef>
            </a:pPr>
            <a:r>
              <a:rPr lang="it-IT" sz="2400" b="1" dirty="0">
                <a:solidFill>
                  <a:srgbClr val="003373"/>
                </a:solidFill>
                <a:latin typeface="Arial" panose="020B0604020202020204" pitchFamily="34" charset="0"/>
                <a:ea typeface="ヒラギノ角ゴ Pro W3" charset="-128"/>
              </a:rPr>
              <a:t>Presentazione della domanda</a:t>
            </a:r>
          </a:p>
          <a:p>
            <a:pPr algn="just">
              <a:spcBef>
                <a:spcPct val="0"/>
              </a:spcBef>
            </a:pPr>
            <a:endParaRPr lang="it-IT" sz="2400" b="1" dirty="0">
              <a:solidFill>
                <a:srgbClr val="003373"/>
              </a:solidFill>
              <a:latin typeface="Arial" panose="020B0604020202020204" pitchFamily="34" charset="0"/>
              <a:ea typeface="ヒラギノ角ゴ Pro W3" charset="-128"/>
            </a:endParaRPr>
          </a:p>
          <a:p>
            <a:pPr algn="just"/>
            <a:r>
              <a:rPr lang="it-IT" dirty="0">
                <a:solidFill>
                  <a:srgbClr val="003373"/>
                </a:solidFill>
                <a:latin typeface="Arial" panose="020B0604020202020204" pitchFamily="34" charset="0"/>
                <a:ea typeface="ヒラギノ角ゴ Pro W3" charset="-128"/>
              </a:rPr>
              <a:t>I datori di lavoro che intendano fruire dell'esonero devono inoltrare all'INPS un'istanza preliminare di ammissione al beneficio attraverso il modulo, </a:t>
            </a:r>
            <a:r>
              <a:rPr lang="it-IT" b="1" dirty="0">
                <a:solidFill>
                  <a:srgbClr val="003373"/>
                </a:solidFill>
                <a:latin typeface="Arial" panose="020B0604020202020204" pitchFamily="34" charset="0"/>
                <a:ea typeface="ヒラギノ角ゴ Pro W3" charset="-128"/>
              </a:rPr>
              <a:t>“308-2016”</a:t>
            </a:r>
            <a:r>
              <a:rPr lang="it-IT" dirty="0">
                <a:solidFill>
                  <a:srgbClr val="003373"/>
                </a:solidFill>
                <a:latin typeface="Arial" panose="020B0604020202020204" pitchFamily="34" charset="0"/>
                <a:ea typeface="ヒラギノ角ゴ Pro W3" charset="-128"/>
              </a:rPr>
              <a:t> rinvenibile dall'11 luglio 2017 nella sezione </a:t>
            </a:r>
            <a:r>
              <a:rPr lang="it-IT" b="1" dirty="0">
                <a:solidFill>
                  <a:srgbClr val="003373"/>
                </a:solidFill>
                <a:latin typeface="Arial" panose="020B0604020202020204" pitchFamily="34" charset="0"/>
                <a:ea typeface="ヒラギノ角ゴ Pro W3" charset="-128"/>
              </a:rPr>
              <a:t>"</a:t>
            </a:r>
            <a:r>
              <a:rPr lang="it-IT" b="1" dirty="0" err="1">
                <a:solidFill>
                  <a:srgbClr val="003373"/>
                </a:solidFill>
                <a:latin typeface="Arial" panose="020B0604020202020204" pitchFamily="34" charset="0"/>
                <a:ea typeface="ヒラギノ角ゴ Pro W3" charset="-128"/>
              </a:rPr>
              <a:t>DiResCo</a:t>
            </a:r>
            <a:r>
              <a:rPr lang="it-IT" b="1" dirty="0">
                <a:solidFill>
                  <a:srgbClr val="003373"/>
                </a:solidFill>
                <a:latin typeface="Arial" panose="020B0604020202020204" pitchFamily="34" charset="0"/>
                <a:ea typeface="ヒラギノ角ゴ Pro W3" charset="-128"/>
              </a:rPr>
              <a:t>" nel sito www.inps.it</a:t>
            </a:r>
            <a:r>
              <a:rPr lang="it-IT" dirty="0">
                <a:solidFill>
                  <a:srgbClr val="003373"/>
                </a:solidFill>
                <a:latin typeface="Arial" panose="020B0604020202020204" pitchFamily="34" charset="0"/>
                <a:ea typeface="ヒラギノ角ゴ Pro W3" charset="-128"/>
              </a:rPr>
              <a:t>.</a:t>
            </a:r>
          </a:p>
          <a:p>
            <a:pPr algn="just"/>
            <a:r>
              <a:rPr lang="it-IT" dirty="0">
                <a:solidFill>
                  <a:srgbClr val="003373"/>
                </a:solidFill>
                <a:latin typeface="Arial" panose="020B0604020202020204" pitchFamily="34" charset="0"/>
                <a:ea typeface="ヒラギノ角ゴ Pro W3" charset="-128"/>
              </a:rPr>
              <a:t>In tale modulo, dovranno essere indicati:</a:t>
            </a:r>
          </a:p>
          <a:p>
            <a:pPr marL="446088" indent="-269875" algn="just">
              <a:buFont typeface="Arial" panose="020B0604020202020204" pitchFamily="34" charset="0"/>
              <a:buChar char="•"/>
            </a:pPr>
            <a:r>
              <a:rPr lang="it-IT" dirty="0">
                <a:solidFill>
                  <a:srgbClr val="003373"/>
                </a:solidFill>
                <a:latin typeface="Arial" panose="020B0604020202020204" pitchFamily="34" charset="0"/>
                <a:ea typeface="ヒラギノ角ゴ Pro W3" charset="-128"/>
              </a:rPr>
              <a:t>il lavoratore nei cui confronti è intervenuta o potrebbe intervenire l’assunzione</a:t>
            </a:r>
          </a:p>
          <a:p>
            <a:pPr marL="446088" indent="-269875" algn="just">
              <a:buFont typeface="Arial" panose="020B0604020202020204" pitchFamily="34" charset="0"/>
              <a:buChar char="•"/>
            </a:pPr>
            <a:r>
              <a:rPr lang="it-IT" dirty="0">
                <a:solidFill>
                  <a:srgbClr val="003373"/>
                </a:solidFill>
                <a:latin typeface="Arial" panose="020B0604020202020204" pitchFamily="34" charset="0"/>
                <a:ea typeface="ヒラギノ角ゴ Pro W3" charset="-128"/>
              </a:rPr>
              <a:t>l’importo della retribuzione mensile media prevista o effettiva</a:t>
            </a:r>
          </a:p>
          <a:p>
            <a:pPr marL="446088" indent="-269875" algn="just">
              <a:buFont typeface="Arial" panose="020B0604020202020204" pitchFamily="34" charset="0"/>
              <a:buChar char="•"/>
            </a:pPr>
            <a:r>
              <a:rPr lang="it-IT" dirty="0">
                <a:solidFill>
                  <a:srgbClr val="003373"/>
                </a:solidFill>
                <a:latin typeface="Arial" panose="020B0604020202020204" pitchFamily="34" charset="0"/>
                <a:ea typeface="ヒラギノ角ゴ Pro W3" charset="-128"/>
              </a:rPr>
              <a:t>l’aliquota contributiva datoriale che verrà applicata</a:t>
            </a:r>
          </a:p>
          <a:p>
            <a:pPr marL="446088" indent="-269875" algn="just">
              <a:buFont typeface="Arial" panose="020B0604020202020204" pitchFamily="34" charset="0"/>
              <a:buChar char="•"/>
            </a:pPr>
            <a:r>
              <a:rPr lang="it-IT" dirty="0">
                <a:solidFill>
                  <a:srgbClr val="003373"/>
                </a:solidFill>
                <a:latin typeface="Arial" panose="020B0604020202020204" pitchFamily="34" charset="0"/>
                <a:ea typeface="ヒラギノ角ゴ Pro W3" charset="-128"/>
              </a:rPr>
              <a:t>la tipologia oraria del rapporto e l’eventuale percentuale di part time</a:t>
            </a:r>
          </a:p>
          <a:p>
            <a:pPr algn="just">
              <a:buFont typeface="Arial" panose="020B0604020202020204" pitchFamily="34" charset="0"/>
              <a:buChar char="•"/>
            </a:pPr>
            <a:endParaRPr lang="it-IT" dirty="0">
              <a:solidFill>
                <a:srgbClr val="003373"/>
              </a:solidFill>
              <a:latin typeface="Arial" panose="020B0604020202020204" pitchFamily="34" charset="0"/>
              <a:ea typeface="ヒラギノ角ゴ Pro W3" charset="-128"/>
            </a:endParaRPr>
          </a:p>
          <a:p>
            <a:pPr algn="just"/>
            <a:r>
              <a:rPr lang="it-IT" dirty="0">
                <a:solidFill>
                  <a:srgbClr val="003373"/>
                </a:solidFill>
                <a:latin typeface="Arial" panose="020B0604020202020204" pitchFamily="34" charset="0"/>
                <a:ea typeface="ヒラギノ角ゴ Pro W3" charset="-128"/>
              </a:rPr>
              <a:t>A seguito dell’invio dell’istanza di prenotazione e, di norma, </a:t>
            </a:r>
            <a:r>
              <a:rPr lang="it-IT" b="1" u="sng" dirty="0">
                <a:solidFill>
                  <a:srgbClr val="003373"/>
                </a:solidFill>
                <a:latin typeface="Arial" panose="020B0604020202020204" pitchFamily="34" charset="0"/>
                <a:ea typeface="ヒラギノ角ゴ Pro W3" charset="-128"/>
              </a:rPr>
              <a:t>entro 48 ore</a:t>
            </a:r>
            <a:r>
              <a:rPr lang="it-IT" dirty="0">
                <a:solidFill>
                  <a:srgbClr val="003373"/>
                </a:solidFill>
                <a:latin typeface="Arial" panose="020B0604020202020204" pitchFamily="34" charset="0"/>
                <a:ea typeface="ヒラギノ角ゴ Pro W3" charset="-128"/>
              </a:rPr>
              <a:t> dalla trasmissione del modulo telematico, l’INPS, verificata la disponibilità delle risorse, provvede a calcolare l'importo del beneficio e ad informare il datore di lavoro della prenotazione dell'incentivo richiesto</a:t>
            </a:r>
          </a:p>
          <a:p>
            <a:pPr algn="just"/>
            <a:br>
              <a:rPr lang="it-IT" b="1" dirty="0">
                <a:solidFill>
                  <a:srgbClr val="003373"/>
                </a:solidFill>
                <a:latin typeface="Arial" panose="020B0604020202020204" pitchFamily="34" charset="0"/>
                <a:ea typeface="ヒラギノ角ゴ Pro W3" charset="-128"/>
              </a:rPr>
            </a:br>
            <a:r>
              <a:rPr lang="it-IT" b="1" u="sng" dirty="0">
                <a:solidFill>
                  <a:srgbClr val="003373"/>
                </a:solidFill>
                <a:latin typeface="Arial" panose="020B0604020202020204" pitchFamily="34" charset="0"/>
                <a:ea typeface="ヒラギノ角ゴ Pro W3" charset="-128"/>
              </a:rPr>
              <a:t>Entro i successivi 10 giorni</a:t>
            </a:r>
            <a:r>
              <a:rPr lang="it-IT" dirty="0">
                <a:solidFill>
                  <a:srgbClr val="003373"/>
                </a:solidFill>
                <a:latin typeface="Arial" panose="020B0604020202020204" pitchFamily="34" charset="0"/>
                <a:ea typeface="ヒラギノ角ゴ Pro W3" charset="-128"/>
              </a:rPr>
              <a:t> di calendario, il datore di lavoro dovrà procedere all'assunzione, se non ancora effettuata, e comunicarla, a pena di decadenza, all'Istituto confermando la prenotazione effettuata in suo favore</a:t>
            </a:r>
            <a:br>
              <a:rPr lang="it-IT" dirty="0">
                <a:solidFill>
                  <a:srgbClr val="003373"/>
                </a:solidFill>
                <a:latin typeface="Arial" panose="020B0604020202020204" pitchFamily="34" charset="0"/>
                <a:ea typeface="ヒラギノ角ゴ Pro W3" charset="-128"/>
              </a:rPr>
            </a:br>
            <a:endParaRPr lang="it-IT" dirty="0">
              <a:solidFill>
                <a:srgbClr val="003373"/>
              </a:solidFill>
              <a:latin typeface="Arial" panose="020B0604020202020204" pitchFamily="34" charset="0"/>
              <a:ea typeface="ヒラギノ角ゴ Pro W3" charset="-128"/>
            </a:endParaRPr>
          </a:p>
        </p:txBody>
      </p:sp>
      <p:sp>
        <p:nvSpPr>
          <p:cNvPr id="3" name="Segnaposto numero diapositiva 2">
            <a:extLst>
              <a:ext uri="{FF2B5EF4-FFF2-40B4-BE49-F238E27FC236}">
                <a16:creationId xmlns:a16="http://schemas.microsoft.com/office/drawing/2014/main" id="{6EEBE0AD-D175-4334-A1D4-9EB2DE52454B}"/>
              </a:ext>
            </a:extLst>
          </p:cNvPr>
          <p:cNvSpPr>
            <a:spLocks noGrp="1"/>
          </p:cNvSpPr>
          <p:nvPr>
            <p:ph type="sldNum" sz="quarter" idx="12"/>
          </p:nvPr>
        </p:nvSpPr>
        <p:spPr/>
        <p:txBody>
          <a:bodyPr/>
          <a:lstStyle/>
          <a:p>
            <a:pPr>
              <a:defRPr/>
            </a:pPr>
            <a:fld id="{EE21F23F-81C3-4C1B-85E6-1C013AC92D47}" type="slidenum">
              <a:rPr lang="it-IT" altLang="it-IT" smtClean="0">
                <a:solidFill>
                  <a:srgbClr val="000000"/>
                </a:solidFill>
              </a:rPr>
              <a:pPr>
                <a:defRPr/>
              </a:pPr>
              <a:t>11</a:t>
            </a:fld>
            <a:endParaRPr lang="it-IT" altLang="it-IT">
              <a:solidFill>
                <a:srgbClr val="000000"/>
              </a:solidFill>
            </a:endParaRPr>
          </a:p>
        </p:txBody>
      </p:sp>
    </p:spTree>
    <p:extLst>
      <p:ext uri="{BB962C8B-B14F-4D97-AF65-F5344CB8AC3E}">
        <p14:creationId xmlns:p14="http://schemas.microsoft.com/office/powerpoint/2010/main" val="2569424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34461" y="291280"/>
            <a:ext cx="8452339" cy="6186309"/>
          </a:xfrm>
          <a:prstGeom prst="rect">
            <a:avLst/>
          </a:prstGeom>
        </p:spPr>
        <p:txBody>
          <a:bodyPr wrap="square">
            <a:spAutoFit/>
          </a:bodyPr>
          <a:lstStyle/>
          <a:p>
            <a:pPr algn="just"/>
            <a:r>
              <a:rPr lang="it-IT" dirty="0">
                <a:solidFill>
                  <a:srgbClr val="003373"/>
                </a:solidFill>
                <a:latin typeface="Arial" panose="020B0604020202020204" pitchFamily="34" charset="0"/>
                <a:ea typeface="ヒラギノ角ゴ Pro W3" charset="-128"/>
              </a:rPr>
              <a:t>A seguito della conferma, l’INPS, mediante i propri sistemi informativi centrali, effettuerà i necessari controlli in ordine alla sussistenza delle comunicazioni obbligatorie e provvederà ad attribuire un esito positivo o negativo all’istanza</a:t>
            </a:r>
          </a:p>
          <a:p>
            <a:pPr algn="just"/>
            <a:br>
              <a:rPr lang="it-IT" dirty="0">
                <a:solidFill>
                  <a:srgbClr val="003373"/>
                </a:solidFill>
                <a:latin typeface="Arial" panose="020B0604020202020204" pitchFamily="34" charset="0"/>
                <a:ea typeface="ヒラギノ角ゴ Pro W3" charset="-128"/>
              </a:rPr>
            </a:br>
            <a:r>
              <a:rPr lang="it-IT" dirty="0">
                <a:solidFill>
                  <a:srgbClr val="003373"/>
                </a:solidFill>
                <a:latin typeface="Arial" panose="020B0604020202020204" pitchFamily="34" charset="0"/>
                <a:ea typeface="ヒラギノ角ゴ Pro W3" charset="-128"/>
              </a:rPr>
              <a:t>L’elaborazione dell’istanza di conferma in senso positivo da parte dell’Istituto costituirà definitiva ammissione al beneficio</a:t>
            </a:r>
          </a:p>
          <a:p>
            <a:pPr algn="just"/>
            <a:endParaRPr lang="it-IT" dirty="0">
              <a:solidFill>
                <a:srgbClr val="003373"/>
              </a:solidFill>
              <a:latin typeface="Arial" panose="020B0604020202020204" pitchFamily="34" charset="0"/>
              <a:ea typeface="ヒラギノ角ゴ Pro W3" charset="-128"/>
            </a:endParaRPr>
          </a:p>
          <a:p>
            <a:pPr algn="just"/>
            <a:r>
              <a:rPr lang="it-IT" dirty="0">
                <a:solidFill>
                  <a:srgbClr val="003373"/>
                </a:solidFill>
                <a:latin typeface="Arial" panose="020B0604020202020204" pitchFamily="34" charset="0"/>
                <a:ea typeface="ヒラギノ角ゴ Pro W3" charset="-128"/>
              </a:rPr>
              <a:t>L’istanza di prenotazione dell’incentivo che dovesse essere inizialmente rigettata per carenza di fondi rimarrà valida - mantenendo la priorità acquisita dalla data di prenotazione - per 30 giorni; se entro tale termine si libereranno delle risorse utili, la richiesta verrà automaticamente accolta</a:t>
            </a:r>
          </a:p>
          <a:p>
            <a:pPr algn="just"/>
            <a:endParaRPr lang="it-IT" dirty="0">
              <a:solidFill>
                <a:srgbClr val="003373"/>
              </a:solidFill>
              <a:latin typeface="Arial" panose="020B0604020202020204" pitchFamily="34" charset="0"/>
              <a:ea typeface="ヒラギノ角ゴ Pro W3" charset="-128"/>
            </a:endParaRPr>
          </a:p>
          <a:p>
            <a:pPr algn="just"/>
            <a:r>
              <a:rPr lang="it-IT" b="1" u="sng" dirty="0">
                <a:solidFill>
                  <a:srgbClr val="003373"/>
                </a:solidFill>
                <a:latin typeface="Arial" panose="020B0604020202020204" pitchFamily="34" charset="0"/>
                <a:ea typeface="ヒラギノ角ゴ Pro W3" charset="-128"/>
              </a:rPr>
              <a:t>Dopo 30 giorni l’istanza</a:t>
            </a:r>
            <a:r>
              <a:rPr lang="it-IT" u="sng" dirty="0">
                <a:solidFill>
                  <a:srgbClr val="003373"/>
                </a:solidFill>
                <a:latin typeface="Arial" panose="020B0604020202020204" pitchFamily="34" charset="0"/>
                <a:ea typeface="ヒラギノ角ゴ Pro W3" charset="-128"/>
              </a:rPr>
              <a:t> </a:t>
            </a:r>
            <a:r>
              <a:rPr lang="it-IT" dirty="0">
                <a:solidFill>
                  <a:srgbClr val="003373"/>
                </a:solidFill>
                <a:latin typeface="Arial" panose="020B0604020202020204" pitchFamily="34" charset="0"/>
                <a:ea typeface="ヒラギノ角ゴ Pro W3" charset="-128"/>
              </a:rPr>
              <a:t>perderà definitivamente di efficacia e l’interessato dovrà presentare una nuova richiesta di prenotazione</a:t>
            </a:r>
          </a:p>
          <a:p>
            <a:pPr algn="just"/>
            <a:endParaRPr lang="it-IT" dirty="0">
              <a:solidFill>
                <a:srgbClr val="003373"/>
              </a:solidFill>
              <a:latin typeface="Arial" panose="020B0604020202020204" pitchFamily="34" charset="0"/>
              <a:ea typeface="ヒラギノ角ゴ Pro W3" charset="-128"/>
            </a:endParaRPr>
          </a:p>
          <a:p>
            <a:pPr algn="just"/>
            <a:r>
              <a:rPr lang="it-IT" dirty="0">
                <a:solidFill>
                  <a:srgbClr val="003373"/>
                </a:solidFill>
                <a:latin typeface="Arial" panose="020B0604020202020204" pitchFamily="34" charset="0"/>
                <a:ea typeface="ヒラギノ角ゴ Pro W3" charset="-128"/>
              </a:rPr>
              <a:t>Nelle ipotesi di aumento o diminuzione dell’orario di lavoro, compreso il caso di assunzione a tempo pieno e successiva trasformazione in part-time e viceversa, sarà onere del datore di lavoro riparametrare l’incentivo spettante e fruire dell’importo corretto</a:t>
            </a:r>
          </a:p>
          <a:p>
            <a:pPr algn="just"/>
            <a:endParaRPr lang="it-IT" dirty="0">
              <a:solidFill>
                <a:srgbClr val="003373"/>
              </a:solidFill>
              <a:latin typeface="Arial" panose="020B0604020202020204" pitchFamily="34" charset="0"/>
              <a:ea typeface="ヒラギノ角ゴ Pro W3" charset="-128"/>
            </a:endParaRPr>
          </a:p>
          <a:p>
            <a:pPr algn="just"/>
            <a:r>
              <a:rPr lang="it-IT" dirty="0">
                <a:solidFill>
                  <a:srgbClr val="003373"/>
                </a:solidFill>
                <a:latin typeface="Arial" panose="020B0604020202020204" pitchFamily="34" charset="0"/>
                <a:ea typeface="ヒラギノ角ゴ Pro W3" charset="-128"/>
              </a:rPr>
              <a:t>L’incentivo sarà riconosciuto in base all’ordine cronologico di presentazione delle domande</a:t>
            </a:r>
          </a:p>
        </p:txBody>
      </p:sp>
      <p:sp>
        <p:nvSpPr>
          <p:cNvPr id="3" name="Segnaposto numero diapositiva 2">
            <a:extLst>
              <a:ext uri="{FF2B5EF4-FFF2-40B4-BE49-F238E27FC236}">
                <a16:creationId xmlns:a16="http://schemas.microsoft.com/office/drawing/2014/main" id="{B697250F-73EE-46DE-8D3A-D1D6B0071C8B}"/>
              </a:ext>
            </a:extLst>
          </p:cNvPr>
          <p:cNvSpPr>
            <a:spLocks noGrp="1"/>
          </p:cNvSpPr>
          <p:nvPr>
            <p:ph type="sldNum" sz="quarter" idx="12"/>
          </p:nvPr>
        </p:nvSpPr>
        <p:spPr/>
        <p:txBody>
          <a:bodyPr/>
          <a:lstStyle/>
          <a:p>
            <a:pPr>
              <a:defRPr/>
            </a:pPr>
            <a:fld id="{EE21F23F-81C3-4C1B-85E6-1C013AC92D47}" type="slidenum">
              <a:rPr lang="it-IT" altLang="it-IT" smtClean="0">
                <a:solidFill>
                  <a:srgbClr val="000000"/>
                </a:solidFill>
              </a:rPr>
              <a:pPr>
                <a:defRPr/>
              </a:pPr>
              <a:t>12</a:t>
            </a:fld>
            <a:endParaRPr lang="it-IT" altLang="it-IT">
              <a:solidFill>
                <a:srgbClr val="000000"/>
              </a:solidFill>
            </a:endParaRPr>
          </a:p>
        </p:txBody>
      </p:sp>
    </p:spTree>
    <p:extLst>
      <p:ext uri="{BB962C8B-B14F-4D97-AF65-F5344CB8AC3E}">
        <p14:creationId xmlns:p14="http://schemas.microsoft.com/office/powerpoint/2010/main" val="11906382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47429464-5FCB-49AC-881E-7C37DE4EAF1E}"/>
              </a:ext>
            </a:extLst>
          </p:cNvPr>
          <p:cNvSpPr/>
          <p:nvPr/>
        </p:nvSpPr>
        <p:spPr>
          <a:xfrm>
            <a:off x="433754" y="400051"/>
            <a:ext cx="8335108" cy="5909310"/>
          </a:xfrm>
          <a:prstGeom prst="rect">
            <a:avLst/>
          </a:prstGeom>
        </p:spPr>
        <p:txBody>
          <a:bodyPr wrap="square">
            <a:spAutoFit/>
          </a:bodyPr>
          <a:lstStyle/>
          <a:p>
            <a:pPr algn="just">
              <a:spcBef>
                <a:spcPct val="0"/>
              </a:spcBef>
            </a:pPr>
            <a:r>
              <a:rPr lang="it-IT" sz="2400" b="1" dirty="0">
                <a:solidFill>
                  <a:srgbClr val="003373"/>
                </a:solidFill>
                <a:latin typeface="Arial" panose="020B0604020202020204" pitchFamily="34" charset="0"/>
                <a:ea typeface="ヒラギノ角ゴ Pro W3" charset="-128"/>
              </a:rPr>
              <a:t>Modalità di esposizione sul flusso </a:t>
            </a:r>
            <a:r>
              <a:rPr lang="it-IT" sz="2400" b="1" dirty="0" err="1">
                <a:solidFill>
                  <a:srgbClr val="003373"/>
                </a:solidFill>
                <a:latin typeface="Arial" panose="020B0604020202020204" pitchFamily="34" charset="0"/>
                <a:ea typeface="ヒラギノ角ゴ Pro W3" charset="-128"/>
              </a:rPr>
              <a:t>UniEmens</a:t>
            </a:r>
            <a:endParaRPr lang="it-IT" sz="2400" b="1" dirty="0">
              <a:solidFill>
                <a:srgbClr val="003373"/>
              </a:solidFill>
              <a:latin typeface="Arial" panose="020B0604020202020204" pitchFamily="34" charset="0"/>
              <a:ea typeface="ヒラギノ角ゴ Pro W3" charset="-128"/>
            </a:endParaRPr>
          </a:p>
          <a:p>
            <a:pPr algn="just">
              <a:spcBef>
                <a:spcPct val="0"/>
              </a:spcBef>
            </a:pPr>
            <a:endParaRPr lang="it-IT" b="1" dirty="0">
              <a:solidFill>
                <a:srgbClr val="003373"/>
              </a:solidFill>
              <a:latin typeface="Arial" panose="020B0604020202020204" pitchFamily="34" charset="0"/>
              <a:ea typeface="ヒラギノ角ゴ Pro W3" charset="-128"/>
            </a:endParaRPr>
          </a:p>
          <a:p>
            <a:pPr algn="just"/>
            <a:r>
              <a:rPr lang="it-IT" sz="1600" dirty="0">
                <a:solidFill>
                  <a:srgbClr val="003373"/>
                </a:solidFill>
                <a:latin typeface="Arial" panose="020B0604020202020204" pitchFamily="34" charset="0"/>
                <a:ea typeface="ヒラギノ角ゴ Pro W3" charset="-128"/>
              </a:rPr>
              <a:t>I datori di lavoro espongono, a partire dal flusso </a:t>
            </a:r>
            <a:r>
              <a:rPr lang="it-IT" sz="1600" dirty="0" err="1">
                <a:solidFill>
                  <a:srgbClr val="003373"/>
                </a:solidFill>
                <a:latin typeface="Arial" panose="020B0604020202020204" pitchFamily="34" charset="0"/>
                <a:ea typeface="ヒラギノ角ゴ Pro W3" charset="-128"/>
              </a:rPr>
              <a:t>UniEmens</a:t>
            </a:r>
            <a:r>
              <a:rPr lang="it-IT" sz="1600" dirty="0">
                <a:solidFill>
                  <a:srgbClr val="003373"/>
                </a:solidFill>
                <a:latin typeface="Arial" panose="020B0604020202020204" pitchFamily="34" charset="0"/>
                <a:ea typeface="ヒラギノ角ゴ Pro W3" charset="-128"/>
              </a:rPr>
              <a:t> di competenza </a:t>
            </a:r>
            <a:r>
              <a:rPr lang="it-IT" sz="1600" b="1" dirty="0">
                <a:solidFill>
                  <a:srgbClr val="003373"/>
                </a:solidFill>
                <a:latin typeface="Arial" panose="020B0604020202020204" pitchFamily="34" charset="0"/>
                <a:ea typeface="ヒラギノ角ゴ Pro W3" charset="-128"/>
              </a:rPr>
              <a:t>luglio 2017</a:t>
            </a:r>
            <a:r>
              <a:rPr lang="it-IT" sz="1600" dirty="0">
                <a:solidFill>
                  <a:srgbClr val="003373"/>
                </a:solidFill>
                <a:latin typeface="Arial" panose="020B0604020202020204" pitchFamily="34" charset="0"/>
                <a:ea typeface="ヒラギノ角ゴ Pro W3" charset="-128"/>
              </a:rPr>
              <a:t>, i lavoratori per i quali spetta l'esonero valorizzando, l'elemento </a:t>
            </a:r>
            <a:r>
              <a:rPr lang="it-IT" sz="1600" b="1" dirty="0">
                <a:solidFill>
                  <a:srgbClr val="003373"/>
                </a:solidFill>
                <a:latin typeface="Arial" panose="020B0604020202020204" pitchFamily="34" charset="0"/>
                <a:ea typeface="ヒラギノ角ゴ Pro W3" charset="-128"/>
              </a:rPr>
              <a:t>&lt;Imponibile&gt; </a:t>
            </a:r>
            <a:r>
              <a:rPr lang="it-IT" sz="1600" dirty="0">
                <a:solidFill>
                  <a:srgbClr val="003373"/>
                </a:solidFill>
                <a:latin typeface="Arial" panose="020B0604020202020204" pitchFamily="34" charset="0"/>
                <a:ea typeface="ヒラギノ角ゴ Pro W3" charset="-128"/>
              </a:rPr>
              <a:t>e l'elemento </a:t>
            </a:r>
            <a:r>
              <a:rPr lang="it-IT" sz="1600" b="1" dirty="0">
                <a:solidFill>
                  <a:srgbClr val="003373"/>
                </a:solidFill>
                <a:latin typeface="Arial" panose="020B0604020202020204" pitchFamily="34" charset="0"/>
                <a:ea typeface="ヒラギノ角ゴ Pro W3" charset="-128"/>
              </a:rPr>
              <a:t>&lt;Contributo&gt; </a:t>
            </a:r>
            <a:r>
              <a:rPr lang="it-IT" sz="1600" dirty="0">
                <a:solidFill>
                  <a:srgbClr val="003373"/>
                </a:solidFill>
                <a:latin typeface="Arial" panose="020B0604020202020204" pitchFamily="34" charset="0"/>
                <a:ea typeface="ヒラギノ角ゴ Pro W3" charset="-128"/>
              </a:rPr>
              <a:t>della sezione </a:t>
            </a:r>
            <a:r>
              <a:rPr lang="it-IT" sz="1600" b="1" dirty="0">
                <a:solidFill>
                  <a:srgbClr val="003373"/>
                </a:solidFill>
                <a:latin typeface="Arial" panose="020B0604020202020204" pitchFamily="34" charset="0"/>
                <a:ea typeface="ヒラギノ角ゴ Pro W3" charset="-128"/>
              </a:rPr>
              <a:t>&lt;</a:t>
            </a:r>
            <a:r>
              <a:rPr lang="it-IT" sz="1600" b="1" dirty="0" err="1">
                <a:solidFill>
                  <a:srgbClr val="003373"/>
                </a:solidFill>
                <a:latin typeface="Arial" panose="020B0604020202020204" pitchFamily="34" charset="0"/>
                <a:ea typeface="ヒラギノ角ゴ Pro W3" charset="-128"/>
              </a:rPr>
              <a:t>DenunciaIndividuale</a:t>
            </a:r>
            <a:r>
              <a:rPr lang="it-IT" sz="1600" b="1" dirty="0">
                <a:solidFill>
                  <a:srgbClr val="003373"/>
                </a:solidFill>
                <a:latin typeface="Arial" panose="020B0604020202020204" pitchFamily="34" charset="0"/>
                <a:ea typeface="ヒラギノ角ゴ Pro W3" charset="-128"/>
              </a:rPr>
              <a:t>&gt;</a:t>
            </a:r>
            <a:endParaRPr lang="it-IT" sz="1600" dirty="0">
              <a:solidFill>
                <a:srgbClr val="003373"/>
              </a:solidFill>
              <a:latin typeface="Arial" panose="020B0604020202020204" pitchFamily="34" charset="0"/>
              <a:ea typeface="ヒラギノ角ゴ Pro W3" charset="-128"/>
            </a:endParaRPr>
          </a:p>
          <a:p>
            <a:pPr algn="just"/>
            <a:endParaRPr lang="it-IT" sz="1600" dirty="0">
              <a:solidFill>
                <a:srgbClr val="003373"/>
              </a:solidFill>
              <a:latin typeface="Arial" panose="020B0604020202020204" pitchFamily="34" charset="0"/>
              <a:ea typeface="ヒラギノ角ゴ Pro W3" charset="-128"/>
            </a:endParaRPr>
          </a:p>
          <a:p>
            <a:pPr algn="just"/>
            <a:r>
              <a:rPr lang="it-IT" sz="1600" dirty="0">
                <a:solidFill>
                  <a:srgbClr val="003373"/>
                </a:solidFill>
                <a:latin typeface="Arial" panose="020B0604020202020204" pitchFamily="34" charset="0"/>
                <a:ea typeface="ヒラギノ角ゴ Pro W3" charset="-128"/>
              </a:rPr>
              <a:t>In particolare, nell’elemento </a:t>
            </a:r>
            <a:r>
              <a:rPr lang="it-IT" sz="1600" b="1" dirty="0">
                <a:solidFill>
                  <a:srgbClr val="003373"/>
                </a:solidFill>
                <a:latin typeface="Arial" panose="020B0604020202020204" pitchFamily="34" charset="0"/>
                <a:ea typeface="ヒラギノ角ゴ Pro W3" charset="-128"/>
              </a:rPr>
              <a:t>&lt;Contributo&gt; </a:t>
            </a:r>
            <a:r>
              <a:rPr lang="it-IT" sz="1600" dirty="0">
                <a:solidFill>
                  <a:srgbClr val="003373"/>
                </a:solidFill>
                <a:latin typeface="Arial" panose="020B0604020202020204" pitchFamily="34" charset="0"/>
                <a:ea typeface="ヒラギノ角ゴ Pro W3" charset="-128"/>
              </a:rPr>
              <a:t>deve essere indicata la contribuzione piena calcolata sull’imponibile previdenziale del mese</a:t>
            </a:r>
          </a:p>
          <a:p>
            <a:pPr algn="just"/>
            <a:br>
              <a:rPr lang="it-IT" sz="1600" dirty="0">
                <a:solidFill>
                  <a:srgbClr val="003373"/>
                </a:solidFill>
                <a:latin typeface="Arial" panose="020B0604020202020204" pitchFamily="34" charset="0"/>
                <a:ea typeface="ヒラギノ角ゴ Pro W3" charset="-128"/>
              </a:rPr>
            </a:br>
            <a:r>
              <a:rPr lang="it-IT" sz="1600" dirty="0">
                <a:solidFill>
                  <a:srgbClr val="003373"/>
                </a:solidFill>
                <a:latin typeface="Arial" panose="020B0604020202020204" pitchFamily="34" charset="0"/>
                <a:ea typeface="ヒラギノ角ゴ Pro W3" charset="-128"/>
              </a:rPr>
              <a:t>Per esporre il beneficio spettante dovranno essere valorizzati all’interno di </a:t>
            </a:r>
            <a:r>
              <a:rPr lang="it-IT" sz="1600" b="1" dirty="0">
                <a:solidFill>
                  <a:srgbClr val="003373"/>
                </a:solidFill>
                <a:latin typeface="Arial" panose="020B0604020202020204" pitchFamily="34" charset="0"/>
                <a:ea typeface="ヒラギノ角ゴ Pro W3" charset="-128"/>
              </a:rPr>
              <a:t>&lt;</a:t>
            </a:r>
            <a:r>
              <a:rPr lang="it-IT" sz="1600" b="1" dirty="0" err="1">
                <a:solidFill>
                  <a:srgbClr val="003373"/>
                </a:solidFill>
                <a:latin typeface="Arial" panose="020B0604020202020204" pitchFamily="34" charset="0"/>
                <a:ea typeface="ヒラギノ角ゴ Pro W3" charset="-128"/>
              </a:rPr>
              <a:t>DenunciaIndividuale</a:t>
            </a:r>
            <a:r>
              <a:rPr lang="it-IT" sz="1600" b="1" dirty="0">
                <a:solidFill>
                  <a:srgbClr val="003373"/>
                </a:solidFill>
                <a:latin typeface="Arial" panose="020B0604020202020204" pitchFamily="34" charset="0"/>
                <a:ea typeface="ヒラギノ角ゴ Pro W3" charset="-128"/>
              </a:rPr>
              <a:t>&gt;</a:t>
            </a:r>
            <a:r>
              <a:rPr lang="it-IT" sz="1600" dirty="0">
                <a:solidFill>
                  <a:srgbClr val="003373"/>
                </a:solidFill>
                <a:latin typeface="Arial" panose="020B0604020202020204" pitchFamily="34" charset="0"/>
                <a:ea typeface="ヒラギノ角ゴ Pro W3" charset="-128"/>
              </a:rPr>
              <a:t>, </a:t>
            </a:r>
            <a:r>
              <a:rPr lang="it-IT" sz="1600" b="1" dirty="0">
                <a:solidFill>
                  <a:srgbClr val="003373"/>
                </a:solidFill>
                <a:latin typeface="Arial" panose="020B0604020202020204" pitchFamily="34" charset="0"/>
                <a:ea typeface="ヒラギノ角ゴ Pro W3" charset="-128"/>
              </a:rPr>
              <a:t>&lt;</a:t>
            </a:r>
            <a:r>
              <a:rPr lang="it-IT" sz="1600" b="1" dirty="0" err="1">
                <a:solidFill>
                  <a:srgbClr val="003373"/>
                </a:solidFill>
                <a:latin typeface="Arial" panose="020B0604020202020204" pitchFamily="34" charset="0"/>
                <a:ea typeface="ヒラギノ角ゴ Pro W3" charset="-128"/>
              </a:rPr>
              <a:t>DatiRetributivi</a:t>
            </a:r>
            <a:r>
              <a:rPr lang="it-IT" sz="1600" b="1" dirty="0">
                <a:solidFill>
                  <a:srgbClr val="003373"/>
                </a:solidFill>
                <a:latin typeface="Arial" panose="020B0604020202020204" pitchFamily="34" charset="0"/>
                <a:ea typeface="ヒラギノ角ゴ Pro W3" charset="-128"/>
              </a:rPr>
              <a:t>&gt;</a:t>
            </a:r>
            <a:r>
              <a:rPr lang="it-IT" sz="1600" dirty="0">
                <a:solidFill>
                  <a:srgbClr val="003373"/>
                </a:solidFill>
                <a:latin typeface="Arial" panose="020B0604020202020204" pitchFamily="34" charset="0"/>
                <a:ea typeface="ヒラギノ角ゴ Pro W3" charset="-128"/>
              </a:rPr>
              <a:t>, </a:t>
            </a:r>
            <a:r>
              <a:rPr lang="it-IT" sz="1600" b="1" dirty="0">
                <a:solidFill>
                  <a:srgbClr val="003373"/>
                </a:solidFill>
                <a:latin typeface="Arial" panose="020B0604020202020204" pitchFamily="34" charset="0"/>
                <a:ea typeface="ヒラギノ角ゴ Pro W3" charset="-128"/>
              </a:rPr>
              <a:t>&lt;Incentivo&gt; </a:t>
            </a:r>
            <a:r>
              <a:rPr lang="it-IT" sz="1600" dirty="0">
                <a:solidFill>
                  <a:srgbClr val="003373"/>
                </a:solidFill>
                <a:latin typeface="Arial" panose="020B0604020202020204" pitchFamily="34" charset="0"/>
                <a:ea typeface="ヒラギノ角ゴ Pro W3" charset="-128"/>
              </a:rPr>
              <a:t>i seguenti elementi:</a:t>
            </a:r>
          </a:p>
          <a:p>
            <a:pPr algn="just"/>
            <a:endParaRPr lang="it-IT" sz="1600" dirty="0">
              <a:solidFill>
                <a:srgbClr val="003373"/>
              </a:solidFill>
              <a:latin typeface="Arial" panose="020B0604020202020204" pitchFamily="34" charset="0"/>
              <a:ea typeface="ヒラギノ角ゴ Pro W3" charset="-128"/>
            </a:endParaRPr>
          </a:p>
          <a:p>
            <a:pPr marL="285750" indent="-285750" algn="just">
              <a:buFont typeface="Arial" panose="020B0604020202020204" pitchFamily="34" charset="0"/>
              <a:buChar char="•"/>
            </a:pPr>
            <a:r>
              <a:rPr lang="it-IT" sz="1600" b="1" dirty="0">
                <a:solidFill>
                  <a:srgbClr val="003373"/>
                </a:solidFill>
                <a:latin typeface="Arial" panose="020B0604020202020204" pitchFamily="34" charset="0"/>
                <a:ea typeface="ヒラギノ角ゴ Pro W3" charset="-128"/>
              </a:rPr>
              <a:t>&lt;</a:t>
            </a:r>
            <a:r>
              <a:rPr lang="it-IT" sz="1600" b="1" dirty="0" err="1">
                <a:solidFill>
                  <a:srgbClr val="003373"/>
                </a:solidFill>
                <a:latin typeface="Arial" panose="020B0604020202020204" pitchFamily="34" charset="0"/>
                <a:ea typeface="ヒラギノ角ゴ Pro W3" charset="-128"/>
              </a:rPr>
              <a:t>TipoIncentivo</a:t>
            </a:r>
            <a:r>
              <a:rPr lang="it-IT" sz="1600" b="1" dirty="0">
                <a:solidFill>
                  <a:srgbClr val="003373"/>
                </a:solidFill>
                <a:latin typeface="Arial" panose="020B0604020202020204" pitchFamily="34" charset="0"/>
                <a:ea typeface="ヒラギノ角ゴ Pro W3" charset="-128"/>
              </a:rPr>
              <a:t>&gt; </a:t>
            </a:r>
            <a:r>
              <a:rPr lang="it-IT" sz="1600" dirty="0">
                <a:solidFill>
                  <a:srgbClr val="003373"/>
                </a:solidFill>
                <a:latin typeface="Arial" panose="020B0604020202020204" pitchFamily="34" charset="0"/>
                <a:ea typeface="ヒラギノ角ゴ Pro W3" charset="-128"/>
              </a:rPr>
              <a:t>dovrà essere inserito il valore</a:t>
            </a:r>
            <a:r>
              <a:rPr lang="it-IT" sz="1600" b="1" dirty="0">
                <a:solidFill>
                  <a:srgbClr val="003373"/>
                </a:solidFill>
                <a:latin typeface="Arial" panose="020B0604020202020204" pitchFamily="34" charset="0"/>
                <a:ea typeface="ヒラギノ角ゴ Pro W3" charset="-128"/>
              </a:rPr>
              <a:t> “BASL”</a:t>
            </a:r>
            <a:r>
              <a:rPr lang="it-IT" sz="1600" dirty="0">
                <a:solidFill>
                  <a:srgbClr val="003373"/>
                </a:solidFill>
                <a:latin typeface="Arial" panose="020B0604020202020204" pitchFamily="34" charset="0"/>
                <a:ea typeface="ヒラギノ角ゴ Pro W3" charset="-128"/>
              </a:rPr>
              <a:t> avente il significato di </a:t>
            </a:r>
            <a:r>
              <a:rPr lang="it-IT" sz="1600" b="1" dirty="0">
                <a:solidFill>
                  <a:srgbClr val="003373"/>
                </a:solidFill>
                <a:latin typeface="Arial" panose="020B0604020202020204" pitchFamily="34" charset="0"/>
                <a:ea typeface="ヒラギノ角ゴ Pro W3" charset="-128"/>
              </a:rPr>
              <a:t>“Esonero contributivo articolo unico, commi 308 e seguenti, della Legge 11 dicembre 2016, n. 232”</a:t>
            </a:r>
          </a:p>
          <a:p>
            <a:pPr marL="285750" indent="-285750" algn="just">
              <a:buFont typeface="Arial" panose="020B0604020202020204" pitchFamily="34" charset="0"/>
              <a:buChar char="•"/>
            </a:pPr>
            <a:r>
              <a:rPr lang="it-IT" sz="1600" b="1" dirty="0">
                <a:solidFill>
                  <a:srgbClr val="003373"/>
                </a:solidFill>
                <a:latin typeface="Arial" panose="020B0604020202020204" pitchFamily="34" charset="0"/>
                <a:ea typeface="ヒラギノ角ゴ Pro W3" charset="-128"/>
              </a:rPr>
              <a:t>&lt;</a:t>
            </a:r>
            <a:r>
              <a:rPr lang="it-IT" sz="1600" b="1" dirty="0" err="1">
                <a:solidFill>
                  <a:srgbClr val="003373"/>
                </a:solidFill>
                <a:latin typeface="Arial" panose="020B0604020202020204" pitchFamily="34" charset="0"/>
                <a:ea typeface="ヒラギノ角ゴ Pro W3" charset="-128"/>
              </a:rPr>
              <a:t>CodEnteFinanziatore</a:t>
            </a:r>
            <a:r>
              <a:rPr lang="it-IT" sz="1600" b="1" dirty="0">
                <a:solidFill>
                  <a:srgbClr val="003373"/>
                </a:solidFill>
                <a:latin typeface="Arial" panose="020B0604020202020204" pitchFamily="34" charset="0"/>
                <a:ea typeface="ヒラギノ角ゴ Pro W3" charset="-128"/>
              </a:rPr>
              <a:t>&gt;</a:t>
            </a:r>
            <a:r>
              <a:rPr lang="it-IT" sz="1600" dirty="0">
                <a:solidFill>
                  <a:srgbClr val="003373"/>
                </a:solidFill>
                <a:latin typeface="Arial" panose="020B0604020202020204" pitchFamily="34" charset="0"/>
                <a:ea typeface="ヒラギノ角ゴ Pro W3" charset="-128"/>
              </a:rPr>
              <a:t> dovrà essere inserito il valore </a:t>
            </a:r>
            <a:r>
              <a:rPr lang="it-IT" sz="1600" b="1" dirty="0">
                <a:solidFill>
                  <a:srgbClr val="003373"/>
                </a:solidFill>
                <a:latin typeface="Arial" panose="020B0604020202020204" pitchFamily="34" charset="0"/>
                <a:ea typeface="ヒラギノ角ゴ Pro W3" charset="-128"/>
              </a:rPr>
              <a:t>“H00”</a:t>
            </a:r>
            <a:r>
              <a:rPr lang="it-IT" sz="1600" dirty="0">
                <a:solidFill>
                  <a:srgbClr val="003373"/>
                </a:solidFill>
                <a:latin typeface="Arial" panose="020B0604020202020204" pitchFamily="34" charset="0"/>
                <a:ea typeface="ヒラギノ角ゴ Pro W3" charset="-128"/>
              </a:rPr>
              <a:t>(Stato)</a:t>
            </a:r>
          </a:p>
          <a:p>
            <a:pPr marL="285750" indent="-285750" algn="just">
              <a:buFont typeface="Arial" panose="020B0604020202020204" pitchFamily="34" charset="0"/>
              <a:buChar char="•"/>
            </a:pPr>
            <a:r>
              <a:rPr lang="it-IT" sz="1600" b="1" dirty="0">
                <a:solidFill>
                  <a:srgbClr val="003373"/>
                </a:solidFill>
                <a:latin typeface="Arial" panose="020B0604020202020204" pitchFamily="34" charset="0"/>
                <a:ea typeface="ヒラギノ角ゴ Pro W3" charset="-128"/>
              </a:rPr>
              <a:t>&lt;</a:t>
            </a:r>
            <a:r>
              <a:rPr lang="it-IT" sz="1600" b="1" dirty="0" err="1">
                <a:solidFill>
                  <a:srgbClr val="003373"/>
                </a:solidFill>
                <a:latin typeface="Arial" panose="020B0604020202020204" pitchFamily="34" charset="0"/>
                <a:ea typeface="ヒラギノ角ゴ Pro W3" charset="-128"/>
              </a:rPr>
              <a:t>ImportoCorrIncentivo</a:t>
            </a:r>
            <a:r>
              <a:rPr lang="it-IT" sz="1600" b="1" dirty="0">
                <a:solidFill>
                  <a:srgbClr val="003373"/>
                </a:solidFill>
                <a:latin typeface="Arial" panose="020B0604020202020204" pitchFamily="34" charset="0"/>
                <a:ea typeface="ヒラギノ角ゴ Pro W3" charset="-128"/>
              </a:rPr>
              <a:t>&gt; </a:t>
            </a:r>
            <a:r>
              <a:rPr lang="it-IT" sz="1600" dirty="0">
                <a:solidFill>
                  <a:srgbClr val="003373"/>
                </a:solidFill>
                <a:latin typeface="Arial" panose="020B0604020202020204" pitchFamily="34" charset="0"/>
                <a:ea typeface="ヒラギノ角ゴ Pro W3" charset="-128"/>
              </a:rPr>
              <a:t>dovrà essere indicato l’importo posto a conguaglio relativo al mese corrente</a:t>
            </a:r>
          </a:p>
          <a:p>
            <a:pPr marL="285750" indent="-285750" algn="just">
              <a:buFont typeface="Arial" panose="020B0604020202020204" pitchFamily="34" charset="0"/>
              <a:buChar char="•"/>
            </a:pPr>
            <a:r>
              <a:rPr lang="it-IT" sz="1600" b="1" dirty="0">
                <a:solidFill>
                  <a:srgbClr val="003373"/>
                </a:solidFill>
                <a:latin typeface="Arial" panose="020B0604020202020204" pitchFamily="34" charset="0"/>
                <a:ea typeface="ヒラギノ角ゴ Pro W3" charset="-128"/>
              </a:rPr>
              <a:t>&lt;</a:t>
            </a:r>
            <a:r>
              <a:rPr lang="it-IT" sz="1600" b="1" dirty="0" err="1">
                <a:solidFill>
                  <a:srgbClr val="003373"/>
                </a:solidFill>
                <a:latin typeface="Arial" panose="020B0604020202020204" pitchFamily="34" charset="0"/>
                <a:ea typeface="ヒラギノ角ゴ Pro W3" charset="-128"/>
              </a:rPr>
              <a:t>ImportoArrIncentivo</a:t>
            </a:r>
            <a:r>
              <a:rPr lang="it-IT" sz="1600" b="1" dirty="0">
                <a:solidFill>
                  <a:srgbClr val="003373"/>
                </a:solidFill>
                <a:latin typeface="Arial" panose="020B0604020202020204" pitchFamily="34" charset="0"/>
                <a:ea typeface="ヒラギノ角ゴ Pro W3" charset="-128"/>
              </a:rPr>
              <a:t>&gt;</a:t>
            </a:r>
            <a:r>
              <a:rPr lang="it-IT" sz="1600" dirty="0">
                <a:solidFill>
                  <a:srgbClr val="003373"/>
                </a:solidFill>
                <a:latin typeface="Arial" panose="020B0604020202020204" pitchFamily="34" charset="0"/>
                <a:ea typeface="ヒラギノ角ゴ Pro W3" charset="-128"/>
              </a:rPr>
              <a:t> dovrà essere indicato l’importo dell’esonero contributivo relativo ai mesi di competenza da gennaio a giugno 2017. La valorizzazione di tale elemento può essere effettuata esclusivamente nei flussi </a:t>
            </a:r>
            <a:r>
              <a:rPr lang="it-IT" sz="1600" dirty="0" err="1">
                <a:solidFill>
                  <a:srgbClr val="003373"/>
                </a:solidFill>
                <a:latin typeface="Arial" panose="020B0604020202020204" pitchFamily="34" charset="0"/>
                <a:ea typeface="ヒラギノ角ゴ Pro W3" charset="-128"/>
              </a:rPr>
              <a:t>UniEmens</a:t>
            </a:r>
            <a:r>
              <a:rPr lang="it-IT" sz="1600" dirty="0">
                <a:solidFill>
                  <a:srgbClr val="003373"/>
                </a:solidFill>
                <a:latin typeface="Arial" panose="020B0604020202020204" pitchFamily="34" charset="0"/>
                <a:ea typeface="ヒラギノ角ゴ Pro W3" charset="-128"/>
              </a:rPr>
              <a:t> di competenza di luglio, agosto e settembre 2017, successivamente sarà necessaria la rettifica del flusso</a:t>
            </a:r>
          </a:p>
        </p:txBody>
      </p:sp>
      <p:sp>
        <p:nvSpPr>
          <p:cNvPr id="3" name="Segnaposto numero diapositiva 2">
            <a:extLst>
              <a:ext uri="{FF2B5EF4-FFF2-40B4-BE49-F238E27FC236}">
                <a16:creationId xmlns:a16="http://schemas.microsoft.com/office/drawing/2014/main" id="{8BC46880-2081-41FD-A4A8-D76E2A7FE0FE}"/>
              </a:ext>
            </a:extLst>
          </p:cNvPr>
          <p:cNvSpPr>
            <a:spLocks noGrp="1"/>
          </p:cNvSpPr>
          <p:nvPr>
            <p:ph type="sldNum" sz="quarter" idx="12"/>
          </p:nvPr>
        </p:nvSpPr>
        <p:spPr/>
        <p:txBody>
          <a:bodyPr/>
          <a:lstStyle/>
          <a:p>
            <a:pPr>
              <a:defRPr/>
            </a:pPr>
            <a:fld id="{EE21F23F-81C3-4C1B-85E6-1C013AC92D47}" type="slidenum">
              <a:rPr lang="it-IT" altLang="it-IT" smtClean="0">
                <a:solidFill>
                  <a:srgbClr val="000000"/>
                </a:solidFill>
              </a:rPr>
              <a:pPr>
                <a:defRPr/>
              </a:pPr>
              <a:t>13</a:t>
            </a:fld>
            <a:endParaRPr lang="it-IT" altLang="it-IT">
              <a:solidFill>
                <a:srgbClr val="000000"/>
              </a:solidFill>
            </a:endParaRPr>
          </a:p>
        </p:txBody>
      </p:sp>
    </p:spTree>
    <p:extLst>
      <p:ext uri="{BB962C8B-B14F-4D97-AF65-F5344CB8AC3E}">
        <p14:creationId xmlns:p14="http://schemas.microsoft.com/office/powerpoint/2010/main" val="39742194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4F2D9895-43B6-4767-969F-AD812BB0A2DB}"/>
              </a:ext>
            </a:extLst>
          </p:cNvPr>
          <p:cNvSpPr/>
          <p:nvPr/>
        </p:nvSpPr>
        <p:spPr>
          <a:xfrm>
            <a:off x="246185" y="341435"/>
            <a:ext cx="8639907" cy="5632311"/>
          </a:xfrm>
          <a:prstGeom prst="rect">
            <a:avLst/>
          </a:prstGeom>
        </p:spPr>
        <p:txBody>
          <a:bodyPr wrap="square">
            <a:spAutoFit/>
          </a:bodyPr>
          <a:lstStyle/>
          <a:p>
            <a:pPr algn="just"/>
            <a:r>
              <a:rPr lang="it-IT" b="1" dirty="0">
                <a:solidFill>
                  <a:srgbClr val="003373"/>
                </a:solidFill>
                <a:latin typeface="Arial" panose="020B0604020202020204" pitchFamily="34" charset="0"/>
                <a:ea typeface="ヒラギノ角ゴ Pro W3" charset="-128"/>
              </a:rPr>
              <a:t>Modalità di esposizione del beneficio nel caso di superamento della soglia massima mensile</a:t>
            </a:r>
          </a:p>
          <a:p>
            <a:pPr algn="just"/>
            <a:endParaRPr lang="it-IT" b="1" dirty="0">
              <a:solidFill>
                <a:srgbClr val="003373"/>
              </a:solidFill>
              <a:latin typeface="Arial" panose="020B0604020202020204" pitchFamily="34" charset="0"/>
              <a:ea typeface="ヒラギノ角ゴ Pro W3" charset="-128"/>
            </a:endParaRPr>
          </a:p>
          <a:p>
            <a:pPr algn="just"/>
            <a:r>
              <a:rPr lang="it-IT" dirty="0">
                <a:solidFill>
                  <a:srgbClr val="003373"/>
                </a:solidFill>
                <a:latin typeface="Arial" panose="020B0604020202020204" pitchFamily="34" charset="0"/>
                <a:ea typeface="ヒラギノ角ゴ Pro W3" charset="-128"/>
              </a:rPr>
              <a:t>Nel caso in cui, in un determinato mese, spetti un beneficio superiore alla soglia massima mensile di </a:t>
            </a:r>
            <a:r>
              <a:rPr lang="it-IT" b="1" dirty="0">
                <a:solidFill>
                  <a:srgbClr val="003373"/>
                </a:solidFill>
                <a:latin typeface="Arial" panose="020B0604020202020204" pitchFamily="34" charset="0"/>
                <a:ea typeface="ヒラギノ角ゴ Pro W3" charset="-128"/>
              </a:rPr>
              <a:t>€ 270,83</a:t>
            </a:r>
            <a:r>
              <a:rPr lang="it-IT" dirty="0">
                <a:solidFill>
                  <a:srgbClr val="003373"/>
                </a:solidFill>
                <a:latin typeface="Arial" panose="020B0604020202020204" pitchFamily="34" charset="0"/>
                <a:ea typeface="ヒラギノ角ゴ Pro W3" charset="-128"/>
              </a:rPr>
              <a:t>, l’eccedenza può essere esposta nel mese corrente e nei mesi successivi e comunque rispettivamente entro il primo, il secondo ed il terzo anno di durata del rapporto di lavoro, fermo restando il rispetto della soglia massima di esonero contributivo alla data di esposizione in </a:t>
            </a:r>
            <a:r>
              <a:rPr lang="it-IT" dirty="0" err="1">
                <a:solidFill>
                  <a:srgbClr val="003373"/>
                </a:solidFill>
                <a:latin typeface="Arial" panose="020B0604020202020204" pitchFamily="34" charset="0"/>
                <a:ea typeface="ヒラギノ角ゴ Pro W3" charset="-128"/>
              </a:rPr>
              <a:t>UniEmens</a:t>
            </a:r>
            <a:r>
              <a:rPr lang="it-IT" dirty="0">
                <a:solidFill>
                  <a:srgbClr val="003373"/>
                </a:solidFill>
                <a:latin typeface="Arial" panose="020B0604020202020204" pitchFamily="34" charset="0"/>
                <a:ea typeface="ヒラギノ角ゴ Pro W3" charset="-128"/>
              </a:rPr>
              <a:t>.</a:t>
            </a:r>
          </a:p>
          <a:p>
            <a:pPr algn="just"/>
            <a:endParaRPr lang="it-IT" dirty="0">
              <a:solidFill>
                <a:srgbClr val="003373"/>
              </a:solidFill>
              <a:latin typeface="Arial" panose="020B0604020202020204" pitchFamily="34" charset="0"/>
              <a:ea typeface="ヒラギノ角ゴ Pro W3" charset="-128"/>
            </a:endParaRPr>
          </a:p>
          <a:p>
            <a:r>
              <a:rPr lang="it-IT" dirty="0">
                <a:solidFill>
                  <a:srgbClr val="003373"/>
                </a:solidFill>
                <a:latin typeface="Arial" panose="020B0604020202020204" pitchFamily="34" charset="0"/>
                <a:ea typeface="ヒラギノ角ゴ Pro W3" charset="-128"/>
              </a:rPr>
              <a:t>L’esposizione dell’agevolazione eccedente la soglia massima mensile nel flusso </a:t>
            </a:r>
            <a:r>
              <a:rPr lang="it-IT" dirty="0" err="1">
                <a:solidFill>
                  <a:srgbClr val="003373"/>
                </a:solidFill>
                <a:latin typeface="Arial" panose="020B0604020202020204" pitchFamily="34" charset="0"/>
                <a:ea typeface="ヒラギノ角ゴ Pro W3" charset="-128"/>
              </a:rPr>
              <a:t>UniEmens</a:t>
            </a:r>
            <a:r>
              <a:rPr lang="it-IT" dirty="0">
                <a:solidFill>
                  <a:srgbClr val="003373"/>
                </a:solidFill>
                <a:latin typeface="Arial" panose="020B0604020202020204" pitchFamily="34" charset="0"/>
                <a:ea typeface="ヒラギノ角ゴ Pro W3" charset="-128"/>
              </a:rPr>
              <a:t> deve avvenire valorizzando all’interno di </a:t>
            </a:r>
            <a:r>
              <a:rPr lang="it-IT" b="1" dirty="0">
                <a:solidFill>
                  <a:srgbClr val="003373"/>
                </a:solidFill>
                <a:latin typeface="Arial" panose="020B0604020202020204" pitchFamily="34" charset="0"/>
                <a:ea typeface="ヒラギノ角ゴ Pro W3" charset="-128"/>
              </a:rPr>
              <a:t>&lt;</a:t>
            </a:r>
            <a:r>
              <a:rPr lang="it-IT" b="1" dirty="0" err="1">
                <a:solidFill>
                  <a:srgbClr val="003373"/>
                </a:solidFill>
                <a:latin typeface="Arial" panose="020B0604020202020204" pitchFamily="34" charset="0"/>
                <a:ea typeface="ヒラギノ角ゴ Pro W3" charset="-128"/>
              </a:rPr>
              <a:t>DenunciaIndividuale</a:t>
            </a:r>
            <a:r>
              <a:rPr lang="it-IT" b="1" dirty="0">
                <a:solidFill>
                  <a:srgbClr val="003373"/>
                </a:solidFill>
                <a:latin typeface="Arial" panose="020B0604020202020204" pitchFamily="34" charset="0"/>
                <a:ea typeface="ヒラギノ角ゴ Pro W3" charset="-128"/>
              </a:rPr>
              <a:t>&gt;, &lt;</a:t>
            </a:r>
            <a:r>
              <a:rPr lang="it-IT" b="1" dirty="0" err="1">
                <a:solidFill>
                  <a:srgbClr val="003373"/>
                </a:solidFill>
                <a:latin typeface="Arial" panose="020B0604020202020204" pitchFamily="34" charset="0"/>
                <a:ea typeface="ヒラギノ角ゴ Pro W3" charset="-128"/>
              </a:rPr>
              <a:t>DatiRetributivi</a:t>
            </a:r>
            <a:r>
              <a:rPr lang="it-IT" b="1" dirty="0">
                <a:solidFill>
                  <a:srgbClr val="003373"/>
                </a:solidFill>
                <a:latin typeface="Arial" panose="020B0604020202020204" pitchFamily="34" charset="0"/>
                <a:ea typeface="ヒラギノ角ゴ Pro W3" charset="-128"/>
              </a:rPr>
              <a:t>&gt;, &lt;</a:t>
            </a:r>
            <a:r>
              <a:rPr lang="it-IT" b="1" dirty="0" err="1">
                <a:solidFill>
                  <a:srgbClr val="003373"/>
                </a:solidFill>
                <a:latin typeface="Arial" panose="020B0604020202020204" pitchFamily="34" charset="0"/>
                <a:ea typeface="ヒラギノ角ゴ Pro W3" charset="-128"/>
              </a:rPr>
              <a:t>AltreACredito</a:t>
            </a:r>
            <a:r>
              <a:rPr lang="it-IT" b="1" dirty="0">
                <a:solidFill>
                  <a:srgbClr val="003373"/>
                </a:solidFill>
                <a:latin typeface="Arial" panose="020B0604020202020204" pitchFamily="34" charset="0"/>
                <a:ea typeface="ヒラギノ角ゴ Pro W3" charset="-128"/>
              </a:rPr>
              <a:t>&gt;</a:t>
            </a:r>
            <a:r>
              <a:rPr lang="it-IT" dirty="0">
                <a:solidFill>
                  <a:srgbClr val="003373"/>
                </a:solidFill>
                <a:latin typeface="Arial" panose="020B0604020202020204" pitchFamily="34" charset="0"/>
                <a:ea typeface="ヒラギノ角ゴ Pro W3" charset="-128"/>
              </a:rPr>
              <a:t> i seguenti elementi:</a:t>
            </a:r>
          </a:p>
          <a:p>
            <a:endParaRPr lang="it-IT" dirty="0">
              <a:solidFill>
                <a:srgbClr val="003373"/>
              </a:solidFill>
              <a:latin typeface="Arial" panose="020B0604020202020204" pitchFamily="34" charset="0"/>
              <a:ea typeface="ヒラギノ角ゴ Pro W3" charset="-128"/>
            </a:endParaRPr>
          </a:p>
          <a:p>
            <a:pPr marL="285750" indent="-285750">
              <a:buFont typeface="Arial" panose="020B0604020202020204" pitchFamily="34" charset="0"/>
              <a:buChar char="•"/>
            </a:pPr>
            <a:r>
              <a:rPr lang="it-IT" b="1" dirty="0">
                <a:solidFill>
                  <a:srgbClr val="003373"/>
                </a:solidFill>
                <a:latin typeface="Arial" panose="020B0604020202020204" pitchFamily="34" charset="0"/>
                <a:ea typeface="ヒラギノ角ゴ Pro W3" charset="-128"/>
              </a:rPr>
              <a:t>&lt;</a:t>
            </a:r>
            <a:r>
              <a:rPr lang="it-IT" b="1" dirty="0" err="1">
                <a:solidFill>
                  <a:srgbClr val="003373"/>
                </a:solidFill>
                <a:latin typeface="Arial" panose="020B0604020202020204" pitchFamily="34" charset="0"/>
                <a:ea typeface="ヒラギノ角ゴ Pro W3" charset="-128"/>
              </a:rPr>
              <a:t>CausaleACredito</a:t>
            </a:r>
            <a:r>
              <a:rPr lang="it-IT" b="1" dirty="0">
                <a:solidFill>
                  <a:srgbClr val="003373"/>
                </a:solidFill>
                <a:latin typeface="Arial" panose="020B0604020202020204" pitchFamily="34" charset="0"/>
                <a:ea typeface="ヒラギノ角ゴ Pro W3" charset="-128"/>
              </a:rPr>
              <a:t>&gt;</a:t>
            </a:r>
            <a:r>
              <a:rPr lang="it-IT" dirty="0">
                <a:solidFill>
                  <a:srgbClr val="003373"/>
                </a:solidFill>
                <a:latin typeface="Arial" panose="020B0604020202020204" pitchFamily="34" charset="0"/>
                <a:ea typeface="ヒラギノ角ゴ Pro W3" charset="-128"/>
              </a:rPr>
              <a:t> con l’indicazione del codice causale</a:t>
            </a:r>
            <a:r>
              <a:rPr lang="it-IT" b="1" dirty="0">
                <a:solidFill>
                  <a:srgbClr val="003373"/>
                </a:solidFill>
                <a:latin typeface="Arial" panose="020B0604020202020204" pitchFamily="34" charset="0"/>
                <a:ea typeface="ヒラギノ角ゴ Pro W3" charset="-128"/>
              </a:rPr>
              <a:t> “L709”</a:t>
            </a:r>
            <a:r>
              <a:rPr lang="it-IT" dirty="0">
                <a:solidFill>
                  <a:srgbClr val="003373"/>
                </a:solidFill>
                <a:latin typeface="Arial" panose="020B0604020202020204" pitchFamily="34" charset="0"/>
                <a:ea typeface="ヒラギノ角ゴ Pro W3" charset="-128"/>
              </a:rPr>
              <a:t>avente il significato di </a:t>
            </a:r>
            <a:r>
              <a:rPr lang="it-IT" b="1" dirty="0">
                <a:solidFill>
                  <a:srgbClr val="003373"/>
                </a:solidFill>
                <a:latin typeface="Arial" panose="020B0604020202020204" pitchFamily="34" charset="0"/>
                <a:ea typeface="ヒラギノ角ゴ Pro W3" charset="-128"/>
              </a:rPr>
              <a:t>“conguaglio residuo esonero contributivo articolo unico, commi 308 e seguenti, legge n. 232/2016”</a:t>
            </a:r>
          </a:p>
          <a:p>
            <a:pPr marL="285750" indent="-285750">
              <a:buFont typeface="Arial" panose="020B0604020202020204" pitchFamily="34" charset="0"/>
              <a:buChar char="•"/>
            </a:pPr>
            <a:endParaRPr lang="it-IT" b="1" dirty="0">
              <a:solidFill>
                <a:srgbClr val="003373"/>
              </a:solidFill>
              <a:latin typeface="Arial" panose="020B0604020202020204" pitchFamily="34" charset="0"/>
              <a:ea typeface="ヒラギノ角ゴ Pro W3" charset="-128"/>
            </a:endParaRPr>
          </a:p>
          <a:p>
            <a:pPr marL="285750" indent="-285750">
              <a:buFont typeface="Arial" panose="020B0604020202020204" pitchFamily="34" charset="0"/>
              <a:buChar char="•"/>
            </a:pPr>
            <a:r>
              <a:rPr lang="it-IT" b="1" dirty="0">
                <a:solidFill>
                  <a:srgbClr val="003373"/>
                </a:solidFill>
                <a:latin typeface="Arial" panose="020B0604020202020204" pitchFamily="34" charset="0"/>
                <a:ea typeface="ヒラギノ角ゴ Pro W3" charset="-128"/>
              </a:rPr>
              <a:t>&lt;</a:t>
            </a:r>
            <a:r>
              <a:rPr lang="it-IT" b="1" dirty="0" err="1">
                <a:solidFill>
                  <a:srgbClr val="003373"/>
                </a:solidFill>
                <a:latin typeface="Arial" panose="020B0604020202020204" pitchFamily="34" charset="0"/>
                <a:ea typeface="ヒラギノ角ゴ Pro W3" charset="-128"/>
              </a:rPr>
              <a:t>ImportoACredito</a:t>
            </a:r>
            <a:r>
              <a:rPr lang="it-IT" b="1" dirty="0">
                <a:solidFill>
                  <a:srgbClr val="003373"/>
                </a:solidFill>
                <a:latin typeface="Arial" panose="020B0604020202020204" pitchFamily="34" charset="0"/>
                <a:ea typeface="ヒラギノ角ゴ Pro W3" charset="-128"/>
              </a:rPr>
              <a:t>&gt; </a:t>
            </a:r>
            <a:r>
              <a:rPr lang="it-IT" dirty="0">
                <a:solidFill>
                  <a:srgbClr val="003373"/>
                </a:solidFill>
                <a:latin typeface="Arial" panose="020B0604020202020204" pitchFamily="34" charset="0"/>
                <a:ea typeface="ヒラギノ角ゴ Pro W3" charset="-128"/>
              </a:rPr>
              <a:t>con l’indicazione dell’importo dell’esonero contributivo da recuperare</a:t>
            </a:r>
          </a:p>
          <a:p>
            <a:endParaRPr lang="it-IT" dirty="0">
              <a:solidFill>
                <a:srgbClr val="003373"/>
              </a:solidFill>
              <a:latin typeface="Arial" panose="020B0604020202020204" pitchFamily="34" charset="0"/>
              <a:ea typeface="ヒラギノ角ゴ Pro W3" charset="-128"/>
            </a:endParaRPr>
          </a:p>
        </p:txBody>
      </p:sp>
      <p:sp>
        <p:nvSpPr>
          <p:cNvPr id="3" name="Segnaposto numero diapositiva 2">
            <a:extLst>
              <a:ext uri="{FF2B5EF4-FFF2-40B4-BE49-F238E27FC236}">
                <a16:creationId xmlns:a16="http://schemas.microsoft.com/office/drawing/2014/main" id="{3A4362F4-CA74-4417-80F7-3B03A5886623}"/>
              </a:ext>
            </a:extLst>
          </p:cNvPr>
          <p:cNvSpPr>
            <a:spLocks noGrp="1"/>
          </p:cNvSpPr>
          <p:nvPr>
            <p:ph type="sldNum" sz="quarter" idx="12"/>
          </p:nvPr>
        </p:nvSpPr>
        <p:spPr/>
        <p:txBody>
          <a:bodyPr/>
          <a:lstStyle/>
          <a:p>
            <a:pPr>
              <a:defRPr/>
            </a:pPr>
            <a:fld id="{EE21F23F-81C3-4C1B-85E6-1C013AC92D47}" type="slidenum">
              <a:rPr lang="it-IT" altLang="it-IT" smtClean="0">
                <a:solidFill>
                  <a:srgbClr val="000000"/>
                </a:solidFill>
              </a:rPr>
              <a:pPr>
                <a:defRPr/>
              </a:pPr>
              <a:t>14</a:t>
            </a:fld>
            <a:endParaRPr lang="it-IT" altLang="it-IT">
              <a:solidFill>
                <a:srgbClr val="000000"/>
              </a:solidFill>
            </a:endParaRPr>
          </a:p>
        </p:txBody>
      </p:sp>
    </p:spTree>
    <p:extLst>
      <p:ext uri="{BB962C8B-B14F-4D97-AF65-F5344CB8AC3E}">
        <p14:creationId xmlns:p14="http://schemas.microsoft.com/office/powerpoint/2010/main" val="30347835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E09839C5-99E8-41EA-88C8-FA56B87B9999}"/>
              </a:ext>
            </a:extLst>
          </p:cNvPr>
          <p:cNvSpPr/>
          <p:nvPr/>
        </p:nvSpPr>
        <p:spPr>
          <a:xfrm>
            <a:off x="609599" y="220178"/>
            <a:ext cx="8100647" cy="5763116"/>
          </a:xfrm>
          <a:prstGeom prst="rect">
            <a:avLst/>
          </a:prstGeom>
        </p:spPr>
        <p:txBody>
          <a:bodyPr wrap="square">
            <a:spAutoFit/>
          </a:bodyPr>
          <a:lstStyle/>
          <a:p>
            <a:pPr algn="just"/>
            <a:r>
              <a:rPr lang="it-IT" sz="2400" b="1" dirty="0">
                <a:solidFill>
                  <a:srgbClr val="003373"/>
                </a:solidFill>
                <a:latin typeface="Arial" panose="020B0604020202020204" pitchFamily="34" charset="0"/>
                <a:ea typeface="ヒラギノ角ゴ Pro W3" charset="-128"/>
              </a:rPr>
              <a:t>Restituzione indebiti</a:t>
            </a:r>
          </a:p>
          <a:p>
            <a:pPr algn="just"/>
            <a:r>
              <a:rPr lang="it-IT" sz="2000" dirty="0">
                <a:solidFill>
                  <a:srgbClr val="003373"/>
                </a:solidFill>
                <a:latin typeface="Arial" panose="020B0604020202020204" pitchFamily="34" charset="0"/>
                <a:ea typeface="ヒラギノ角ゴ Pro W3" charset="-128"/>
              </a:rPr>
              <a:t>Nel caso in cui si debbano restituire importi non spettanti, i datori di lavoro valorizzeranno all’interno di </a:t>
            </a:r>
            <a:r>
              <a:rPr lang="it-IT" sz="2000" b="1" dirty="0">
                <a:solidFill>
                  <a:srgbClr val="003373"/>
                </a:solidFill>
                <a:latin typeface="Arial" panose="020B0604020202020204" pitchFamily="34" charset="0"/>
                <a:ea typeface="ヒラギノ角ゴ Pro W3" charset="-128"/>
              </a:rPr>
              <a:t>&lt;</a:t>
            </a:r>
            <a:r>
              <a:rPr lang="it-IT" sz="2000" b="1" dirty="0" err="1">
                <a:solidFill>
                  <a:srgbClr val="003373"/>
                </a:solidFill>
                <a:latin typeface="Arial" panose="020B0604020202020204" pitchFamily="34" charset="0"/>
                <a:ea typeface="ヒラギノ角ゴ Pro W3" charset="-128"/>
              </a:rPr>
              <a:t>DenunciaIndividuale</a:t>
            </a:r>
            <a:r>
              <a:rPr lang="it-IT" sz="2000" b="1" dirty="0">
                <a:solidFill>
                  <a:srgbClr val="003373"/>
                </a:solidFill>
                <a:latin typeface="Arial" panose="020B0604020202020204" pitchFamily="34" charset="0"/>
                <a:ea typeface="ヒラギノ角ゴ Pro W3" charset="-128"/>
              </a:rPr>
              <a:t>&gt;, &lt;</a:t>
            </a:r>
            <a:r>
              <a:rPr lang="it-IT" sz="2000" b="1" dirty="0" err="1">
                <a:solidFill>
                  <a:srgbClr val="003373"/>
                </a:solidFill>
                <a:latin typeface="Arial" panose="020B0604020202020204" pitchFamily="34" charset="0"/>
                <a:ea typeface="ヒラギノ角ゴ Pro W3" charset="-128"/>
              </a:rPr>
              <a:t>DatiRetributivi</a:t>
            </a:r>
            <a:r>
              <a:rPr lang="it-IT" sz="2000" b="1" dirty="0">
                <a:solidFill>
                  <a:srgbClr val="003373"/>
                </a:solidFill>
                <a:latin typeface="Arial" panose="020B0604020202020204" pitchFamily="34" charset="0"/>
                <a:ea typeface="ヒラギノ角ゴ Pro W3" charset="-128"/>
              </a:rPr>
              <a:t>&gt;, &lt;</a:t>
            </a:r>
            <a:r>
              <a:rPr lang="it-IT" sz="2000" b="1" dirty="0" err="1">
                <a:solidFill>
                  <a:srgbClr val="003373"/>
                </a:solidFill>
                <a:latin typeface="Arial" panose="020B0604020202020204" pitchFamily="34" charset="0"/>
                <a:ea typeface="ヒラギノ角ゴ Pro W3" charset="-128"/>
              </a:rPr>
              <a:t>AltreADebito</a:t>
            </a:r>
            <a:r>
              <a:rPr lang="it-IT" sz="2000" b="1" dirty="0">
                <a:solidFill>
                  <a:srgbClr val="003373"/>
                </a:solidFill>
                <a:latin typeface="Arial" panose="020B0604020202020204" pitchFamily="34" charset="0"/>
                <a:ea typeface="ヒラギノ角ゴ Pro W3" charset="-128"/>
              </a:rPr>
              <a:t>&gt;</a:t>
            </a:r>
            <a:r>
              <a:rPr lang="it-IT" sz="2000" dirty="0">
                <a:solidFill>
                  <a:srgbClr val="003373"/>
                </a:solidFill>
                <a:latin typeface="Arial" panose="020B0604020202020204" pitchFamily="34" charset="0"/>
                <a:ea typeface="ヒラギノ角ゴ Pro W3" charset="-128"/>
              </a:rPr>
              <a:t>, i seguenti elementi:</a:t>
            </a:r>
          </a:p>
          <a:p>
            <a:pPr algn="just"/>
            <a:endParaRPr lang="it-IT" sz="2000" dirty="0">
              <a:solidFill>
                <a:srgbClr val="003373"/>
              </a:solidFill>
              <a:latin typeface="Arial" panose="020B0604020202020204" pitchFamily="34" charset="0"/>
              <a:ea typeface="ヒラギノ角ゴ Pro W3" charset="-128"/>
            </a:endParaRPr>
          </a:p>
          <a:p>
            <a:pPr marL="446088" indent="-352425" algn="just">
              <a:buFont typeface="Arial" panose="020B0604020202020204" pitchFamily="34" charset="0"/>
              <a:buChar char="•"/>
            </a:pPr>
            <a:r>
              <a:rPr lang="it-IT" sz="2000" b="1" dirty="0">
                <a:solidFill>
                  <a:srgbClr val="003373"/>
                </a:solidFill>
                <a:latin typeface="Arial" panose="020B0604020202020204" pitchFamily="34" charset="0"/>
                <a:ea typeface="ヒラギノ角ゴ Pro W3" charset="-128"/>
              </a:rPr>
              <a:t>&lt;</a:t>
            </a:r>
            <a:r>
              <a:rPr lang="it-IT" sz="2000" b="1" dirty="0" err="1">
                <a:solidFill>
                  <a:srgbClr val="003373"/>
                </a:solidFill>
                <a:latin typeface="Arial" panose="020B0604020202020204" pitchFamily="34" charset="0"/>
                <a:ea typeface="ヒラギノ角ゴ Pro W3" charset="-128"/>
              </a:rPr>
              <a:t>CausaleADebito</a:t>
            </a:r>
            <a:r>
              <a:rPr lang="it-IT" sz="2000" b="1" dirty="0">
                <a:solidFill>
                  <a:srgbClr val="003373"/>
                </a:solidFill>
                <a:latin typeface="Arial" panose="020B0604020202020204" pitchFamily="34" charset="0"/>
                <a:ea typeface="ヒラギノ角ゴ Pro W3" charset="-128"/>
              </a:rPr>
              <a:t>&gt;</a:t>
            </a:r>
            <a:r>
              <a:rPr lang="it-IT" sz="2000" dirty="0">
                <a:solidFill>
                  <a:srgbClr val="003373"/>
                </a:solidFill>
                <a:latin typeface="Arial" panose="020B0604020202020204" pitchFamily="34" charset="0"/>
                <a:ea typeface="ヒラギノ角ゴ Pro W3" charset="-128"/>
              </a:rPr>
              <a:t> dovrà essere inserito il codice causale </a:t>
            </a:r>
            <a:r>
              <a:rPr lang="it-IT" sz="2000" b="1" dirty="0">
                <a:solidFill>
                  <a:srgbClr val="003373"/>
                </a:solidFill>
                <a:latin typeface="Arial" panose="020B0604020202020204" pitchFamily="34" charset="0"/>
                <a:ea typeface="ヒラギノ角ゴ Pro W3" charset="-128"/>
              </a:rPr>
              <a:t>“M316”</a:t>
            </a:r>
            <a:r>
              <a:rPr lang="it-IT" sz="2000" dirty="0">
                <a:solidFill>
                  <a:srgbClr val="003373"/>
                </a:solidFill>
                <a:latin typeface="Arial" panose="020B0604020202020204" pitchFamily="34" charset="0"/>
                <a:ea typeface="ヒラギノ角ゴ Pro W3" charset="-128"/>
              </a:rPr>
              <a:t>avente il significato di “Restituzione esonero contributivo articolo unico, commi 308 e seguenti, legge n. 232/2016”</a:t>
            </a:r>
          </a:p>
          <a:p>
            <a:pPr marL="446088" indent="-352425" algn="just">
              <a:buFont typeface="Arial" panose="020B0604020202020204" pitchFamily="34" charset="0"/>
              <a:buChar char="•"/>
            </a:pPr>
            <a:endParaRPr lang="it-IT" sz="2000" b="1" dirty="0">
              <a:solidFill>
                <a:srgbClr val="003373"/>
              </a:solidFill>
              <a:latin typeface="Arial" panose="020B0604020202020204" pitchFamily="34" charset="0"/>
              <a:ea typeface="ヒラギノ角ゴ Pro W3" charset="-128"/>
            </a:endParaRPr>
          </a:p>
          <a:p>
            <a:pPr marL="446088" indent="-352425" algn="just">
              <a:buFont typeface="Arial" panose="020B0604020202020204" pitchFamily="34" charset="0"/>
              <a:buChar char="•"/>
            </a:pPr>
            <a:r>
              <a:rPr lang="it-IT" sz="2000" b="1" dirty="0">
                <a:solidFill>
                  <a:srgbClr val="003373"/>
                </a:solidFill>
                <a:latin typeface="Arial" panose="020B0604020202020204" pitchFamily="34" charset="0"/>
                <a:ea typeface="ヒラギノ角ゴ Pro W3" charset="-128"/>
              </a:rPr>
              <a:t>&lt;</a:t>
            </a:r>
            <a:r>
              <a:rPr lang="it-IT" sz="2000" b="1" dirty="0" err="1">
                <a:solidFill>
                  <a:srgbClr val="003373"/>
                </a:solidFill>
                <a:latin typeface="Arial" panose="020B0604020202020204" pitchFamily="34" charset="0"/>
                <a:ea typeface="ヒラギノ角ゴ Pro W3" charset="-128"/>
              </a:rPr>
              <a:t>ImportoADebito</a:t>
            </a:r>
            <a:r>
              <a:rPr lang="it-IT" sz="2000" b="1" dirty="0">
                <a:solidFill>
                  <a:srgbClr val="003373"/>
                </a:solidFill>
                <a:latin typeface="Arial" panose="020B0604020202020204" pitchFamily="34" charset="0"/>
                <a:ea typeface="ヒラギノ角ゴ Pro W3" charset="-128"/>
              </a:rPr>
              <a:t>&gt;</a:t>
            </a:r>
            <a:r>
              <a:rPr lang="it-IT" sz="2000" dirty="0">
                <a:solidFill>
                  <a:srgbClr val="003373"/>
                </a:solidFill>
                <a:latin typeface="Arial" panose="020B0604020202020204" pitchFamily="34" charset="0"/>
                <a:ea typeface="ヒラギノ角ゴ Pro W3" charset="-128"/>
              </a:rPr>
              <a:t> dovrà essere indicato l’importo da restituire</a:t>
            </a:r>
          </a:p>
          <a:p>
            <a:pPr algn="just">
              <a:buFont typeface="Arial" panose="020B0604020202020204" pitchFamily="34" charset="0"/>
              <a:buChar char="•"/>
            </a:pPr>
            <a:endParaRPr lang="it-IT" sz="1350" dirty="0">
              <a:solidFill>
                <a:srgbClr val="003373"/>
              </a:solidFill>
              <a:latin typeface="Arial" panose="020B0604020202020204" pitchFamily="34" charset="0"/>
              <a:ea typeface="ヒラギノ角ゴ Pro W3" charset="-128"/>
            </a:endParaRPr>
          </a:p>
          <a:p>
            <a:pPr algn="just"/>
            <a:endParaRPr lang="it-IT" sz="1350" dirty="0">
              <a:solidFill>
                <a:srgbClr val="003373"/>
              </a:solidFill>
              <a:latin typeface="Arial" panose="020B0604020202020204" pitchFamily="34" charset="0"/>
              <a:ea typeface="ヒラギノ角ゴ Pro W3" charset="-128"/>
            </a:endParaRPr>
          </a:p>
          <a:p>
            <a:pPr algn="just"/>
            <a:endParaRPr lang="it-IT" sz="1350" dirty="0">
              <a:solidFill>
                <a:srgbClr val="003373"/>
              </a:solidFill>
              <a:latin typeface="Arial" panose="020B0604020202020204" pitchFamily="34" charset="0"/>
              <a:ea typeface="ヒラギノ角ゴ Pro W3" charset="-128"/>
            </a:endParaRPr>
          </a:p>
          <a:p>
            <a:r>
              <a:rPr lang="it-IT" sz="2400" b="1" dirty="0">
                <a:solidFill>
                  <a:srgbClr val="002060"/>
                </a:solidFill>
              </a:rPr>
              <a:t>Regolarizzazioni</a:t>
            </a:r>
          </a:p>
          <a:p>
            <a:pPr algn="just"/>
            <a:r>
              <a:rPr lang="it-IT" sz="2000" dirty="0">
                <a:solidFill>
                  <a:srgbClr val="003373"/>
                </a:solidFill>
                <a:latin typeface="Arial" panose="020B0604020202020204" pitchFamily="34" charset="0"/>
                <a:ea typeface="ヒラギノ角ゴ Pro W3" charset="-128"/>
              </a:rPr>
              <a:t>I datori di lavoro che hanno diritto al beneficio e che hanno sospeso o cessato l’attività, ai fini della fruizione dell’incentivo spettante, dovranno avvalersi della procedura delle regolarizzazioni contributive (</a:t>
            </a:r>
            <a:r>
              <a:rPr lang="it-IT" sz="2000" dirty="0" err="1">
                <a:solidFill>
                  <a:srgbClr val="003373"/>
                </a:solidFill>
                <a:latin typeface="Arial" panose="020B0604020202020204" pitchFamily="34" charset="0"/>
                <a:ea typeface="ヒラギノ角ゴ Pro W3" charset="-128"/>
              </a:rPr>
              <a:t>UniEmens</a:t>
            </a:r>
            <a:r>
              <a:rPr lang="it-IT" sz="2000" dirty="0">
                <a:solidFill>
                  <a:srgbClr val="003373"/>
                </a:solidFill>
                <a:latin typeface="Arial" panose="020B0604020202020204" pitchFamily="34" charset="0"/>
                <a:ea typeface="ヒラギノ角ゴ Pro W3" charset="-128"/>
              </a:rPr>
              <a:t>/</a:t>
            </a:r>
            <a:r>
              <a:rPr lang="it-IT" sz="2000" dirty="0" err="1">
                <a:solidFill>
                  <a:srgbClr val="003373"/>
                </a:solidFill>
                <a:latin typeface="Arial" panose="020B0604020202020204" pitchFamily="34" charset="0"/>
                <a:ea typeface="ヒラギノ角ゴ Pro W3" charset="-128"/>
              </a:rPr>
              <a:t>vig</a:t>
            </a:r>
            <a:r>
              <a:rPr lang="it-IT" sz="2000" dirty="0">
                <a:solidFill>
                  <a:srgbClr val="003373"/>
                </a:solidFill>
                <a:latin typeface="Arial" panose="020B0604020202020204" pitchFamily="34" charset="0"/>
                <a:ea typeface="ヒラギノ角ゴ Pro W3" charset="-128"/>
              </a:rPr>
              <a:t>)</a:t>
            </a:r>
          </a:p>
        </p:txBody>
      </p:sp>
      <p:sp>
        <p:nvSpPr>
          <p:cNvPr id="3" name="Segnaposto numero diapositiva 2">
            <a:extLst>
              <a:ext uri="{FF2B5EF4-FFF2-40B4-BE49-F238E27FC236}">
                <a16:creationId xmlns:a16="http://schemas.microsoft.com/office/drawing/2014/main" id="{1F3C749E-1F5B-4EE3-B26F-BB6984748736}"/>
              </a:ext>
            </a:extLst>
          </p:cNvPr>
          <p:cNvSpPr>
            <a:spLocks noGrp="1"/>
          </p:cNvSpPr>
          <p:nvPr>
            <p:ph type="sldNum" sz="quarter" idx="12"/>
          </p:nvPr>
        </p:nvSpPr>
        <p:spPr/>
        <p:txBody>
          <a:bodyPr/>
          <a:lstStyle/>
          <a:p>
            <a:pPr>
              <a:defRPr/>
            </a:pPr>
            <a:fld id="{EE21F23F-81C3-4C1B-85E6-1C013AC92D47}" type="slidenum">
              <a:rPr lang="it-IT" altLang="it-IT" smtClean="0">
                <a:solidFill>
                  <a:srgbClr val="000000"/>
                </a:solidFill>
              </a:rPr>
              <a:pPr>
                <a:defRPr/>
              </a:pPr>
              <a:t>15</a:t>
            </a:fld>
            <a:endParaRPr lang="it-IT" altLang="it-IT">
              <a:solidFill>
                <a:srgbClr val="000000"/>
              </a:solidFill>
            </a:endParaRPr>
          </a:p>
        </p:txBody>
      </p:sp>
    </p:spTree>
    <p:extLst>
      <p:ext uri="{BB962C8B-B14F-4D97-AF65-F5344CB8AC3E}">
        <p14:creationId xmlns:p14="http://schemas.microsoft.com/office/powerpoint/2010/main" val="2452480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39970" y="117693"/>
            <a:ext cx="8311661" cy="6494085"/>
          </a:xfrm>
          <a:prstGeom prst="rect">
            <a:avLst/>
          </a:prstGeom>
          <a:noFill/>
        </p:spPr>
        <p:txBody>
          <a:bodyPr wrap="square" rtlCol="0">
            <a:spAutoFit/>
          </a:bodyPr>
          <a:lstStyle/>
          <a:p>
            <a:pPr algn="just">
              <a:spcBef>
                <a:spcPct val="0"/>
              </a:spcBef>
            </a:pPr>
            <a:r>
              <a:rPr lang="it-IT" sz="2400" b="1" dirty="0">
                <a:solidFill>
                  <a:srgbClr val="003373"/>
                </a:solidFill>
                <a:latin typeface="Arial" panose="020B0604020202020204" pitchFamily="34" charset="0"/>
                <a:ea typeface="ヒラギノ角ゴ Pro W3" charset="-128"/>
              </a:rPr>
              <a:t>Modalità di accertamento dei presupporti legittimanti la fruizione del beneficio</a:t>
            </a:r>
          </a:p>
          <a:p>
            <a:endParaRPr lang="it-IT" sz="1600" dirty="0"/>
          </a:p>
          <a:p>
            <a:pPr algn="just"/>
            <a:r>
              <a:rPr lang="it-IT" sz="1600" dirty="0">
                <a:solidFill>
                  <a:srgbClr val="003373"/>
                </a:solidFill>
                <a:latin typeface="Arial" panose="020B0604020202020204" pitchFamily="34" charset="0"/>
                <a:ea typeface="ヒラギノ角ゴ Pro W3" charset="-128"/>
              </a:rPr>
              <a:t>Il controllo in ordine al possesso dei requisiti utili per la fruizione del beneficio è svolta dall’INPS in via ispettiva con la verifica dei seguenti elementi probanti:</a:t>
            </a:r>
          </a:p>
          <a:p>
            <a:pPr algn="just"/>
            <a:endParaRPr lang="it-IT" sz="1600" b="1" dirty="0">
              <a:solidFill>
                <a:srgbClr val="003373"/>
              </a:solidFill>
              <a:latin typeface="Arial" panose="020B0604020202020204" pitchFamily="34" charset="0"/>
              <a:ea typeface="ヒラギノ角ゴ Pro W3" charset="-128"/>
            </a:endParaRPr>
          </a:p>
          <a:p>
            <a:pPr algn="just"/>
            <a:r>
              <a:rPr lang="it-IT" sz="1600" b="1" dirty="0">
                <a:solidFill>
                  <a:srgbClr val="003373"/>
                </a:solidFill>
                <a:latin typeface="Arial" panose="020B0604020202020204" pitchFamily="34" charset="0"/>
                <a:ea typeface="ヒラギノ角ゴ Pro W3" charset="-128"/>
              </a:rPr>
              <a:t>ALTERNANZA SCUOLA-LAVORO</a:t>
            </a:r>
          </a:p>
          <a:p>
            <a:pPr marL="285750" indent="-285750" algn="just">
              <a:buFont typeface="Arial" panose="020B0604020202020204" pitchFamily="34" charset="0"/>
              <a:buChar char="•"/>
            </a:pPr>
            <a:r>
              <a:rPr lang="it-IT" sz="1600" dirty="0">
                <a:solidFill>
                  <a:srgbClr val="003373"/>
                </a:solidFill>
                <a:latin typeface="Arial" panose="020B0604020202020204" pitchFamily="34" charset="0"/>
                <a:ea typeface="ヒラギノ角ゴ Pro W3" charset="-128"/>
              </a:rPr>
              <a:t>La </a:t>
            </a:r>
            <a:r>
              <a:rPr lang="it-IT" sz="1600" b="1" dirty="0">
                <a:solidFill>
                  <a:srgbClr val="003373"/>
                </a:solidFill>
                <a:latin typeface="Arial" panose="020B0604020202020204" pitchFamily="34" charset="0"/>
                <a:ea typeface="ヒラギノ角ゴ Pro W3" charset="-128"/>
              </a:rPr>
              <a:t>convenzione stipulata con l’istituzione scolastica o formativa per l’attivazione del tirocinio</a:t>
            </a:r>
          </a:p>
          <a:p>
            <a:pPr marL="285750" indent="-285750" algn="just">
              <a:buFont typeface="Arial" panose="020B0604020202020204" pitchFamily="34" charset="0"/>
              <a:buChar char="•"/>
            </a:pPr>
            <a:r>
              <a:rPr lang="it-IT" sz="1600" dirty="0">
                <a:solidFill>
                  <a:srgbClr val="003373"/>
                </a:solidFill>
                <a:latin typeface="Arial" panose="020B0604020202020204" pitchFamily="34" charset="0"/>
                <a:ea typeface="ヒラギノ角ゴ Pro W3" charset="-128"/>
              </a:rPr>
              <a:t>Il </a:t>
            </a:r>
            <a:r>
              <a:rPr lang="it-IT" sz="1600" b="1" dirty="0">
                <a:solidFill>
                  <a:srgbClr val="003373"/>
                </a:solidFill>
                <a:latin typeface="Arial" panose="020B0604020202020204" pitchFamily="34" charset="0"/>
                <a:ea typeface="ヒラギノ角ゴ Pro W3" charset="-128"/>
              </a:rPr>
              <a:t>progetto formativo individuale allegato alla convenzione per l’attivazione del tirocinio</a:t>
            </a:r>
          </a:p>
          <a:p>
            <a:pPr marL="285750" indent="-285750" algn="just">
              <a:buFont typeface="Arial" panose="020B0604020202020204" pitchFamily="34" charset="0"/>
              <a:buChar char="•"/>
            </a:pPr>
            <a:r>
              <a:rPr lang="it-IT" sz="1600" dirty="0">
                <a:solidFill>
                  <a:srgbClr val="003373"/>
                </a:solidFill>
                <a:latin typeface="Arial" panose="020B0604020202020204" pitchFamily="34" charset="0"/>
                <a:ea typeface="ヒラギノ角ゴ Pro W3" charset="-128"/>
              </a:rPr>
              <a:t>Il </a:t>
            </a:r>
            <a:r>
              <a:rPr lang="it-IT" sz="1600" b="1" dirty="0">
                <a:solidFill>
                  <a:srgbClr val="003373"/>
                </a:solidFill>
                <a:latin typeface="Arial" panose="020B0604020202020204" pitchFamily="34" charset="0"/>
                <a:ea typeface="ヒラギノ角ゴ Pro W3" charset="-128"/>
              </a:rPr>
              <a:t>foglio presenza dello studente in impresa</a:t>
            </a:r>
          </a:p>
          <a:p>
            <a:pPr marL="285750" indent="-285750" algn="just">
              <a:buFont typeface="Arial" panose="020B0604020202020204" pitchFamily="34" charset="0"/>
              <a:buChar char="•"/>
            </a:pPr>
            <a:r>
              <a:rPr lang="it-IT" sz="1600" dirty="0">
                <a:solidFill>
                  <a:srgbClr val="003373"/>
                </a:solidFill>
                <a:latin typeface="Arial" panose="020B0604020202020204" pitchFamily="34" charset="0"/>
                <a:ea typeface="ヒラギノ角ゴ Pro W3" charset="-128"/>
              </a:rPr>
              <a:t>La </a:t>
            </a:r>
            <a:r>
              <a:rPr lang="it-IT" sz="1600" b="1" dirty="0">
                <a:solidFill>
                  <a:srgbClr val="003373"/>
                </a:solidFill>
                <a:latin typeface="Arial" panose="020B0604020202020204" pitchFamily="34" charset="0"/>
                <a:ea typeface="ヒラギノ角ゴ Pro W3" charset="-128"/>
              </a:rPr>
              <a:t>dichiarazione rilasciata dall’istituzione scolastica o formativa, attestante l’effettivo svolgimento del tirocinio in coerenza con i contenuti e la durata previsti dalla convenzione e dal progetto formativo individuale, nonché di altre attività riconducibili al percorso alternanza scuola – lavoro realizzate dal medesimo datore di lavoro.</a:t>
            </a:r>
          </a:p>
          <a:p>
            <a:pPr algn="just"/>
            <a:endParaRPr lang="it-IT" sz="1600" dirty="0">
              <a:solidFill>
                <a:srgbClr val="003373"/>
              </a:solidFill>
              <a:latin typeface="Arial" panose="020B0604020202020204" pitchFamily="34" charset="0"/>
              <a:ea typeface="ヒラギノ角ゴ Pro W3" charset="-128"/>
            </a:endParaRPr>
          </a:p>
          <a:p>
            <a:pPr algn="just"/>
            <a:r>
              <a:rPr lang="it-IT" sz="1600" b="1" dirty="0">
                <a:solidFill>
                  <a:srgbClr val="003373"/>
                </a:solidFill>
                <a:latin typeface="Arial" panose="020B0604020202020204" pitchFamily="34" charset="0"/>
                <a:ea typeface="ヒラギノ角ゴ Pro W3" charset="-128"/>
              </a:rPr>
              <a:t>APPRENDISTATO DI 1°E DI 3° LIVELLO</a:t>
            </a:r>
          </a:p>
          <a:p>
            <a:pPr marL="285750" indent="-285750" algn="just">
              <a:buFont typeface="Arial" panose="020B0604020202020204" pitchFamily="34" charset="0"/>
              <a:buChar char="•"/>
            </a:pPr>
            <a:r>
              <a:rPr lang="it-IT" sz="1600" dirty="0">
                <a:solidFill>
                  <a:srgbClr val="003373"/>
                </a:solidFill>
                <a:latin typeface="Arial" panose="020B0604020202020204" pitchFamily="34" charset="0"/>
                <a:ea typeface="ヒラギノ角ゴ Pro W3" charset="-128"/>
              </a:rPr>
              <a:t>Il </a:t>
            </a:r>
            <a:r>
              <a:rPr lang="it-IT" sz="1600" b="1" dirty="0">
                <a:solidFill>
                  <a:srgbClr val="003373"/>
                </a:solidFill>
                <a:latin typeface="Arial" panose="020B0604020202020204" pitchFamily="34" charset="0"/>
                <a:ea typeface="ヒラギノ角ゴ Pro W3" charset="-128"/>
              </a:rPr>
              <a:t>protocollo formativo </a:t>
            </a:r>
            <a:r>
              <a:rPr lang="it-IT" sz="1600" dirty="0">
                <a:solidFill>
                  <a:srgbClr val="003373"/>
                </a:solidFill>
                <a:latin typeface="Arial" panose="020B0604020202020204" pitchFamily="34" charset="0"/>
                <a:ea typeface="ヒラギノ角ゴ Pro W3" charset="-128"/>
              </a:rPr>
              <a:t>stipulato tra il tra il datore di lavoro e l’istituzione formativa</a:t>
            </a:r>
          </a:p>
          <a:p>
            <a:pPr marL="285750" indent="-285750" algn="just">
              <a:buFont typeface="Arial" panose="020B0604020202020204" pitchFamily="34" charset="0"/>
              <a:buChar char="•"/>
            </a:pPr>
            <a:r>
              <a:rPr lang="it-IT" sz="1600" dirty="0">
                <a:solidFill>
                  <a:srgbClr val="003373"/>
                </a:solidFill>
                <a:latin typeface="Arial" panose="020B0604020202020204" pitchFamily="34" charset="0"/>
                <a:ea typeface="ヒラギノ角ゴ Pro W3" charset="-128"/>
              </a:rPr>
              <a:t>Il </a:t>
            </a:r>
            <a:r>
              <a:rPr lang="it-IT" sz="1600" b="1" dirty="0">
                <a:solidFill>
                  <a:srgbClr val="003373"/>
                </a:solidFill>
                <a:latin typeface="Arial" panose="020B0604020202020204" pitchFamily="34" charset="0"/>
                <a:ea typeface="ヒラギノ角ゴ Pro W3" charset="-128"/>
              </a:rPr>
              <a:t>contratto di apprendistato</a:t>
            </a:r>
          </a:p>
          <a:p>
            <a:pPr marL="285750" indent="-285750" algn="just">
              <a:buFont typeface="Arial" panose="020B0604020202020204" pitchFamily="34" charset="0"/>
              <a:buChar char="•"/>
            </a:pPr>
            <a:r>
              <a:rPr lang="it-IT" sz="1600" dirty="0">
                <a:solidFill>
                  <a:srgbClr val="003373"/>
                </a:solidFill>
                <a:latin typeface="Arial" panose="020B0604020202020204" pitchFamily="34" charset="0"/>
                <a:ea typeface="ヒラギノ角ゴ Pro W3" charset="-128"/>
              </a:rPr>
              <a:t>Il </a:t>
            </a:r>
            <a:r>
              <a:rPr lang="it-IT" sz="1600" b="1" dirty="0">
                <a:solidFill>
                  <a:srgbClr val="003373"/>
                </a:solidFill>
                <a:latin typeface="Arial" panose="020B0604020202020204" pitchFamily="34" charset="0"/>
                <a:ea typeface="ヒラギノ角ゴ Pro W3" charset="-128"/>
              </a:rPr>
              <a:t>piano formativo individuale</a:t>
            </a:r>
          </a:p>
          <a:p>
            <a:pPr marL="285750" indent="-285750" algn="just">
              <a:buFont typeface="Arial" panose="020B0604020202020204" pitchFamily="34" charset="0"/>
              <a:buChar char="•"/>
            </a:pPr>
            <a:r>
              <a:rPr lang="it-IT" sz="1600" dirty="0">
                <a:solidFill>
                  <a:srgbClr val="003373"/>
                </a:solidFill>
                <a:latin typeface="Arial" panose="020B0604020202020204" pitchFamily="34" charset="0"/>
                <a:ea typeface="ヒラギノ角ゴ Pro W3" charset="-128"/>
              </a:rPr>
              <a:t>Il dossier individuale dell’apprendista</a:t>
            </a:r>
          </a:p>
          <a:p>
            <a:pPr marL="285750" indent="-285750" algn="just">
              <a:buFont typeface="Arial" panose="020B0604020202020204" pitchFamily="34" charset="0"/>
              <a:buChar char="•"/>
            </a:pPr>
            <a:r>
              <a:rPr lang="it-IT" sz="1600" dirty="0">
                <a:solidFill>
                  <a:srgbClr val="003373"/>
                </a:solidFill>
                <a:latin typeface="Arial" panose="020B0604020202020204" pitchFamily="34" charset="0"/>
                <a:ea typeface="ヒラギノ角ゴ Pro W3" charset="-128"/>
              </a:rPr>
              <a:t>La </a:t>
            </a:r>
            <a:r>
              <a:rPr lang="it-IT" sz="1600" b="1" dirty="0">
                <a:solidFill>
                  <a:srgbClr val="003373"/>
                </a:solidFill>
                <a:latin typeface="Arial" panose="020B0604020202020204" pitchFamily="34" charset="0"/>
                <a:ea typeface="ヒラギノ角ゴ Pro W3" charset="-128"/>
              </a:rPr>
              <a:t>dichiarazione dell’istituzione scolastica e formativa attestante il conseguimento del titolo da parte del giovane</a:t>
            </a:r>
            <a:endParaRPr lang="it-IT" sz="1350" dirty="0">
              <a:solidFill>
                <a:srgbClr val="003373"/>
              </a:solidFill>
              <a:latin typeface="Arial" panose="020B0604020202020204" pitchFamily="34" charset="0"/>
              <a:ea typeface="ヒラギノ角ゴ Pro W3" charset="-128"/>
            </a:endParaRPr>
          </a:p>
        </p:txBody>
      </p:sp>
      <p:sp>
        <p:nvSpPr>
          <p:cNvPr id="3" name="Segnaposto numero diapositiva 2">
            <a:extLst>
              <a:ext uri="{FF2B5EF4-FFF2-40B4-BE49-F238E27FC236}">
                <a16:creationId xmlns:a16="http://schemas.microsoft.com/office/drawing/2014/main" id="{2B14C97F-3FEE-4DF5-ADB8-F8AA323744FA}"/>
              </a:ext>
            </a:extLst>
          </p:cNvPr>
          <p:cNvSpPr>
            <a:spLocks noGrp="1"/>
          </p:cNvSpPr>
          <p:nvPr>
            <p:ph type="sldNum" sz="quarter" idx="12"/>
          </p:nvPr>
        </p:nvSpPr>
        <p:spPr/>
        <p:txBody>
          <a:bodyPr/>
          <a:lstStyle/>
          <a:p>
            <a:pPr>
              <a:defRPr/>
            </a:pPr>
            <a:fld id="{EE21F23F-81C3-4C1B-85E6-1C013AC92D47}" type="slidenum">
              <a:rPr lang="it-IT" altLang="it-IT" smtClean="0">
                <a:solidFill>
                  <a:srgbClr val="000000"/>
                </a:solidFill>
              </a:rPr>
              <a:pPr>
                <a:defRPr/>
              </a:pPr>
              <a:t>16</a:t>
            </a:fld>
            <a:endParaRPr lang="it-IT" altLang="it-IT">
              <a:solidFill>
                <a:srgbClr val="000000"/>
              </a:solidFill>
            </a:endParaRPr>
          </a:p>
        </p:txBody>
      </p:sp>
    </p:spTree>
    <p:extLst>
      <p:ext uri="{BB962C8B-B14F-4D97-AF65-F5344CB8AC3E}">
        <p14:creationId xmlns:p14="http://schemas.microsoft.com/office/powerpoint/2010/main" val="2717240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530763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3"/>
          <p:cNvSpPr txBox="1">
            <a:spLocks noChangeArrowheads="1"/>
          </p:cNvSpPr>
          <p:nvPr/>
        </p:nvSpPr>
        <p:spPr bwMode="auto">
          <a:xfrm>
            <a:off x="376670" y="328395"/>
            <a:ext cx="876733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ヒラギノ角ゴ Pro W3" charset="-128"/>
              </a:defRPr>
            </a:lvl1pPr>
            <a:lvl2pPr marL="742950" indent="-285750">
              <a:spcBef>
                <a:spcPct val="20000"/>
              </a:spcBef>
              <a:buChar char="–"/>
              <a:defRPr sz="2800">
                <a:solidFill>
                  <a:schemeClr val="tx1"/>
                </a:solidFill>
                <a:latin typeface="Arial" panose="020B0604020202020204" pitchFamily="34" charset="0"/>
                <a:ea typeface="ヒラギノ角ゴ Pro W3" charset="-128"/>
              </a:defRPr>
            </a:lvl2pPr>
            <a:lvl3pPr marL="1143000" indent="-228600">
              <a:spcBef>
                <a:spcPct val="20000"/>
              </a:spcBef>
              <a:buChar char="•"/>
              <a:defRPr sz="2400">
                <a:solidFill>
                  <a:schemeClr val="tx1"/>
                </a:solidFill>
                <a:latin typeface="Arial" panose="020B0604020202020204" pitchFamily="34" charset="0"/>
                <a:ea typeface="ヒラギノ角ゴ Pro W3" charset="-128"/>
              </a:defRPr>
            </a:lvl3pPr>
            <a:lvl4pPr marL="1600200" indent="-228600">
              <a:spcBef>
                <a:spcPct val="20000"/>
              </a:spcBef>
              <a:buChar char="–"/>
              <a:defRPr sz="2000">
                <a:solidFill>
                  <a:schemeClr val="tx1"/>
                </a:solidFill>
                <a:latin typeface="Arial" panose="020B0604020202020204" pitchFamily="34" charset="0"/>
                <a:ea typeface="ヒラギノ角ゴ Pro W3" charset="-128"/>
              </a:defRPr>
            </a:lvl4pPr>
            <a:lvl5pPr marL="2057400" indent="-228600">
              <a:spcBef>
                <a:spcPct val="20000"/>
              </a:spcBef>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charset="-128"/>
              </a:defRPr>
            </a:lvl9pPr>
          </a:lstStyle>
          <a:p>
            <a:pPr algn="ctr">
              <a:spcBef>
                <a:spcPct val="0"/>
              </a:spcBef>
              <a:buFontTx/>
              <a:buNone/>
            </a:pPr>
            <a:r>
              <a:rPr lang="it-IT" altLang="it-IT" sz="2400" b="1" dirty="0">
                <a:solidFill>
                  <a:srgbClr val="3399FF"/>
                </a:solidFill>
              </a:rPr>
              <a:t>Esonero contributivo «Alternanza scuola-lavoro»</a:t>
            </a:r>
          </a:p>
          <a:p>
            <a:pPr algn="ctr">
              <a:spcBef>
                <a:spcPct val="0"/>
              </a:spcBef>
              <a:buFontTx/>
              <a:buNone/>
            </a:pPr>
            <a:r>
              <a:rPr lang="it-IT" altLang="it-IT" sz="1200" dirty="0">
                <a:solidFill>
                  <a:srgbClr val="003373"/>
                </a:solidFill>
              </a:rPr>
              <a:t>Art. 1, comma 308-309 della Legge n. 232 dell’11 dicembre 2016; Circolare INPS 109 del 10 luglio 2017</a:t>
            </a:r>
          </a:p>
        </p:txBody>
      </p:sp>
      <p:sp>
        <p:nvSpPr>
          <p:cNvPr id="4" name="CasellaDiTesto 3"/>
          <p:cNvSpPr txBox="1">
            <a:spLocks noChangeArrowheads="1"/>
          </p:cNvSpPr>
          <p:nvPr/>
        </p:nvSpPr>
        <p:spPr bwMode="auto">
          <a:xfrm>
            <a:off x="267566" y="1346413"/>
            <a:ext cx="8629650"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ヒラギノ角ゴ Pro W3" charset="-128"/>
              </a:defRPr>
            </a:lvl1pPr>
            <a:lvl2pPr marL="742950" indent="-285750">
              <a:spcBef>
                <a:spcPct val="20000"/>
              </a:spcBef>
              <a:buChar char="–"/>
              <a:defRPr sz="2800">
                <a:solidFill>
                  <a:schemeClr val="tx1"/>
                </a:solidFill>
                <a:latin typeface="Arial" panose="020B0604020202020204" pitchFamily="34" charset="0"/>
                <a:ea typeface="ヒラギノ角ゴ Pro W3" charset="-128"/>
              </a:defRPr>
            </a:lvl2pPr>
            <a:lvl3pPr marL="1143000" indent="-228600">
              <a:spcBef>
                <a:spcPct val="20000"/>
              </a:spcBef>
              <a:buChar char="•"/>
              <a:defRPr sz="2400">
                <a:solidFill>
                  <a:schemeClr val="tx1"/>
                </a:solidFill>
                <a:latin typeface="Arial" panose="020B0604020202020204" pitchFamily="34" charset="0"/>
                <a:ea typeface="ヒラギノ角ゴ Pro W3" charset="-128"/>
              </a:defRPr>
            </a:lvl3pPr>
            <a:lvl4pPr marL="1600200" indent="-228600">
              <a:spcBef>
                <a:spcPct val="20000"/>
              </a:spcBef>
              <a:buChar char="–"/>
              <a:defRPr sz="2000">
                <a:solidFill>
                  <a:schemeClr val="tx1"/>
                </a:solidFill>
                <a:latin typeface="Arial" panose="020B0604020202020204" pitchFamily="34" charset="0"/>
                <a:ea typeface="ヒラギノ角ゴ Pro W3" charset="-128"/>
              </a:defRPr>
            </a:lvl4pPr>
            <a:lvl5pPr marL="2057400" indent="-228600">
              <a:spcBef>
                <a:spcPct val="20000"/>
              </a:spcBef>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charset="-128"/>
              </a:defRPr>
            </a:lvl9pPr>
          </a:lstStyle>
          <a:p>
            <a:pPr algn="just">
              <a:spcBef>
                <a:spcPct val="0"/>
              </a:spcBef>
              <a:buNone/>
            </a:pPr>
            <a:r>
              <a:rPr lang="it-IT" altLang="it-IT" sz="1800" dirty="0">
                <a:solidFill>
                  <a:srgbClr val="003373"/>
                </a:solidFill>
              </a:rPr>
              <a:t>Ai datori di lavoro che </a:t>
            </a:r>
            <a:r>
              <a:rPr lang="it-IT" altLang="it-IT" sz="1800" dirty="0">
                <a:solidFill>
                  <a:srgbClr val="002060"/>
                </a:solidFill>
              </a:rPr>
              <a:t>assumono studenti </a:t>
            </a:r>
            <a:r>
              <a:rPr lang="it-IT" altLang="it-IT" sz="1800" dirty="0">
                <a:solidFill>
                  <a:srgbClr val="003373"/>
                </a:solidFill>
              </a:rPr>
              <a:t>con contratto di lavoro a tempo indeterminato, </a:t>
            </a:r>
            <a:r>
              <a:rPr lang="it-IT" altLang="it-IT" sz="1800" b="1" dirty="0">
                <a:solidFill>
                  <a:srgbClr val="003373"/>
                </a:solidFill>
              </a:rPr>
              <a:t>anche in apprendistato</a:t>
            </a:r>
            <a:r>
              <a:rPr lang="it-IT" altLang="it-IT" sz="1800" dirty="0">
                <a:solidFill>
                  <a:srgbClr val="003373"/>
                </a:solidFill>
              </a:rPr>
              <a:t>, è riconosciuto un esonero contributivo con le seguenti caratteristiche:</a:t>
            </a:r>
          </a:p>
          <a:p>
            <a:pPr algn="just">
              <a:spcBef>
                <a:spcPct val="0"/>
              </a:spcBef>
              <a:buNone/>
            </a:pPr>
            <a:endParaRPr lang="it-IT" altLang="it-IT" sz="1800" dirty="0">
              <a:solidFill>
                <a:srgbClr val="003373"/>
              </a:solidFill>
            </a:endParaRPr>
          </a:p>
          <a:p>
            <a:pPr marL="620713" indent="-257175" algn="just">
              <a:spcBef>
                <a:spcPct val="0"/>
              </a:spcBef>
            </a:pPr>
            <a:r>
              <a:rPr lang="it-IT" altLang="it-IT" sz="1800" dirty="0">
                <a:solidFill>
                  <a:srgbClr val="003373"/>
                </a:solidFill>
              </a:rPr>
              <a:t>le assunzioni devono essere effettuate </a:t>
            </a:r>
            <a:r>
              <a:rPr lang="it-IT" altLang="it-IT" sz="1800" b="1" dirty="0">
                <a:solidFill>
                  <a:srgbClr val="003373"/>
                </a:solidFill>
              </a:rPr>
              <a:t>dal 1 gennaio 2017 al 31 dicembre 2018</a:t>
            </a:r>
          </a:p>
          <a:p>
            <a:pPr marL="620713" indent="-257175" algn="just">
              <a:spcBef>
                <a:spcPct val="0"/>
              </a:spcBef>
            </a:pPr>
            <a:r>
              <a:rPr lang="it-IT" altLang="it-IT" sz="1800" dirty="0">
                <a:solidFill>
                  <a:srgbClr val="003373"/>
                </a:solidFill>
              </a:rPr>
              <a:t>l’esonero riguarda il versamento dei contributi previdenziali a carico del datore di lavoro nel limite massimo di </a:t>
            </a:r>
            <a:r>
              <a:rPr lang="it-IT" altLang="it-IT" sz="1800" b="1" dirty="0">
                <a:solidFill>
                  <a:srgbClr val="003373"/>
                </a:solidFill>
              </a:rPr>
              <a:t>3.250 euro</a:t>
            </a:r>
            <a:r>
              <a:rPr lang="it-IT" altLang="it-IT" sz="1800" dirty="0">
                <a:solidFill>
                  <a:srgbClr val="003373"/>
                </a:solidFill>
              </a:rPr>
              <a:t> su base annua, riproporzionato nel caso di lavoro a tempo parziale</a:t>
            </a:r>
          </a:p>
          <a:p>
            <a:pPr marL="620713" indent="-257175" algn="just">
              <a:spcBef>
                <a:spcPct val="0"/>
              </a:spcBef>
            </a:pPr>
            <a:r>
              <a:rPr lang="it-IT" altLang="it-IT" sz="1800" dirty="0">
                <a:solidFill>
                  <a:srgbClr val="003373"/>
                </a:solidFill>
              </a:rPr>
              <a:t>l’esonero contributivo è riconosciuto per un </a:t>
            </a:r>
            <a:r>
              <a:rPr lang="it-IT" altLang="it-IT" sz="1800" b="1" dirty="0">
                <a:solidFill>
                  <a:srgbClr val="003373"/>
                </a:solidFill>
              </a:rPr>
              <a:t>massimo di 36 mesi</a:t>
            </a:r>
          </a:p>
        </p:txBody>
      </p:sp>
      <p:sp>
        <p:nvSpPr>
          <p:cNvPr id="12" name="CasellaDiTesto 3"/>
          <p:cNvSpPr txBox="1">
            <a:spLocks noChangeArrowheads="1"/>
          </p:cNvSpPr>
          <p:nvPr/>
        </p:nvSpPr>
        <p:spPr bwMode="auto">
          <a:xfrm>
            <a:off x="267566" y="4372459"/>
            <a:ext cx="8629650"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ヒラギノ角ゴ Pro W3" charset="-128"/>
              </a:defRPr>
            </a:lvl1pPr>
            <a:lvl2pPr marL="742950" indent="-285750">
              <a:spcBef>
                <a:spcPct val="20000"/>
              </a:spcBef>
              <a:buChar char="–"/>
              <a:defRPr sz="2800">
                <a:solidFill>
                  <a:schemeClr val="tx1"/>
                </a:solidFill>
                <a:latin typeface="Arial" panose="020B0604020202020204" pitchFamily="34" charset="0"/>
                <a:ea typeface="ヒラギノ角ゴ Pro W3" charset="-128"/>
              </a:defRPr>
            </a:lvl2pPr>
            <a:lvl3pPr marL="1143000" indent="-228600">
              <a:spcBef>
                <a:spcPct val="20000"/>
              </a:spcBef>
              <a:buChar char="•"/>
              <a:defRPr sz="2400">
                <a:solidFill>
                  <a:schemeClr val="tx1"/>
                </a:solidFill>
                <a:latin typeface="Arial" panose="020B0604020202020204" pitchFamily="34" charset="0"/>
                <a:ea typeface="ヒラギノ角ゴ Pro W3" charset="-128"/>
              </a:defRPr>
            </a:lvl3pPr>
            <a:lvl4pPr marL="1600200" indent="-228600">
              <a:spcBef>
                <a:spcPct val="20000"/>
              </a:spcBef>
              <a:buChar char="–"/>
              <a:defRPr sz="2000">
                <a:solidFill>
                  <a:schemeClr val="tx1"/>
                </a:solidFill>
                <a:latin typeface="Arial" panose="020B0604020202020204" pitchFamily="34" charset="0"/>
                <a:ea typeface="ヒラギノ角ゴ Pro W3" charset="-128"/>
              </a:defRPr>
            </a:lvl4pPr>
            <a:lvl5pPr marL="2057400" indent="-228600">
              <a:spcBef>
                <a:spcPct val="20000"/>
              </a:spcBef>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charset="-128"/>
              </a:defRPr>
            </a:lvl9pPr>
          </a:lstStyle>
          <a:p>
            <a:pPr algn="just">
              <a:spcBef>
                <a:spcPct val="0"/>
              </a:spcBef>
              <a:buNone/>
            </a:pPr>
            <a:r>
              <a:rPr lang="it-IT" altLang="it-IT" sz="1800" dirty="0">
                <a:solidFill>
                  <a:srgbClr val="003373"/>
                </a:solidFill>
              </a:rPr>
              <a:t>Il beneficio contributivo è riconosciuto entro il limite massimo di spesa previsto per ogni anno: 2017 per 7,4 milioni, 2018 per 40,8 milioni, 2019 per 86,9 milioni, 2020 per 84 milioni, 2021 per 50,7 milioni, 2022 per 4,3 milioni</a:t>
            </a:r>
          </a:p>
          <a:p>
            <a:pPr algn="just">
              <a:spcBef>
                <a:spcPct val="0"/>
              </a:spcBef>
              <a:buNone/>
            </a:pPr>
            <a:endParaRPr lang="it-IT" altLang="it-IT" sz="1800" dirty="0">
              <a:solidFill>
                <a:srgbClr val="003373"/>
              </a:solidFill>
            </a:endParaRPr>
          </a:p>
          <a:p>
            <a:pPr algn="just">
              <a:spcBef>
                <a:spcPct val="0"/>
              </a:spcBef>
              <a:buNone/>
            </a:pPr>
            <a:r>
              <a:rPr lang="it-IT" sz="1800" dirty="0">
                <a:solidFill>
                  <a:srgbClr val="003373"/>
                </a:solidFill>
              </a:rPr>
              <a:t>Questo incentivo </a:t>
            </a:r>
            <a:r>
              <a:rPr lang="it-IT" sz="1800" b="1" dirty="0">
                <a:solidFill>
                  <a:srgbClr val="003373"/>
                </a:solidFill>
              </a:rPr>
              <a:t>non costituisce "aiuto di Stato" </a:t>
            </a:r>
            <a:r>
              <a:rPr lang="it-IT" sz="1800" dirty="0">
                <a:solidFill>
                  <a:srgbClr val="003373"/>
                </a:solidFill>
              </a:rPr>
              <a:t>in quanto è rivolto alla generalità dei datori di lavoro privati che operano in ogni settore economico su tutto il territorio nazionale</a:t>
            </a:r>
            <a:endParaRPr lang="it-IT" altLang="it-IT" sz="1800" dirty="0">
              <a:solidFill>
                <a:srgbClr val="003373"/>
              </a:solidFill>
            </a:endParaRPr>
          </a:p>
        </p:txBody>
      </p:sp>
      <p:sp>
        <p:nvSpPr>
          <p:cNvPr id="2" name="Segnaposto numero diapositiva 1">
            <a:extLst>
              <a:ext uri="{FF2B5EF4-FFF2-40B4-BE49-F238E27FC236}">
                <a16:creationId xmlns:a16="http://schemas.microsoft.com/office/drawing/2014/main" id="{42A79EFE-C3D8-487F-BA55-0A26DBF06543}"/>
              </a:ext>
            </a:extLst>
          </p:cNvPr>
          <p:cNvSpPr>
            <a:spLocks noGrp="1"/>
          </p:cNvSpPr>
          <p:nvPr>
            <p:ph type="sldNum" sz="quarter" idx="12"/>
          </p:nvPr>
        </p:nvSpPr>
        <p:spPr/>
        <p:txBody>
          <a:bodyPr/>
          <a:lstStyle/>
          <a:p>
            <a:pPr>
              <a:defRPr/>
            </a:pPr>
            <a:fld id="{EE21F23F-81C3-4C1B-85E6-1C013AC92D47}" type="slidenum">
              <a:rPr lang="it-IT" altLang="it-IT" smtClean="0">
                <a:solidFill>
                  <a:srgbClr val="000000"/>
                </a:solidFill>
              </a:rPr>
              <a:pPr>
                <a:defRPr/>
              </a:pPr>
              <a:t>2</a:t>
            </a:fld>
            <a:endParaRPr lang="it-IT" altLang="it-IT">
              <a:solidFill>
                <a:srgbClr val="000000"/>
              </a:solidFill>
            </a:endParaRPr>
          </a:p>
        </p:txBody>
      </p:sp>
    </p:spTree>
    <p:extLst>
      <p:ext uri="{BB962C8B-B14F-4D97-AF65-F5344CB8AC3E}">
        <p14:creationId xmlns:p14="http://schemas.microsoft.com/office/powerpoint/2010/main" val="3412599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3"/>
          <p:cNvSpPr txBox="1">
            <a:spLocks noChangeArrowheads="1"/>
          </p:cNvSpPr>
          <p:nvPr/>
        </p:nvSpPr>
        <p:spPr bwMode="auto">
          <a:xfrm>
            <a:off x="457200" y="639702"/>
            <a:ext cx="8229600" cy="5281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Arial" panose="020B0604020202020204" pitchFamily="34" charset="0"/>
                <a:ea typeface="ヒラギノ角ゴ Pro W3" charset="-128"/>
              </a:defRPr>
            </a:lvl1pPr>
            <a:lvl2pPr marL="742950" indent="-285750">
              <a:spcBef>
                <a:spcPct val="20000"/>
              </a:spcBef>
              <a:buChar char="–"/>
              <a:defRPr sz="2800">
                <a:solidFill>
                  <a:schemeClr val="tx1"/>
                </a:solidFill>
                <a:latin typeface="Arial" panose="020B0604020202020204" pitchFamily="34" charset="0"/>
                <a:ea typeface="ヒラギノ角ゴ Pro W3" charset="-128"/>
              </a:defRPr>
            </a:lvl2pPr>
            <a:lvl3pPr marL="1143000" indent="-228600">
              <a:spcBef>
                <a:spcPct val="20000"/>
              </a:spcBef>
              <a:buChar char="•"/>
              <a:defRPr sz="2400">
                <a:solidFill>
                  <a:schemeClr val="tx1"/>
                </a:solidFill>
                <a:latin typeface="Arial" panose="020B0604020202020204" pitchFamily="34" charset="0"/>
                <a:ea typeface="ヒラギノ角ゴ Pro W3" charset="-128"/>
              </a:defRPr>
            </a:lvl3pPr>
            <a:lvl4pPr marL="1600200" indent="-228600">
              <a:spcBef>
                <a:spcPct val="20000"/>
              </a:spcBef>
              <a:buChar char="–"/>
              <a:defRPr sz="2000">
                <a:solidFill>
                  <a:schemeClr val="tx1"/>
                </a:solidFill>
                <a:latin typeface="Arial" panose="020B0604020202020204" pitchFamily="34" charset="0"/>
                <a:ea typeface="ヒラギノ角ゴ Pro W3" charset="-128"/>
              </a:defRPr>
            </a:lvl4pPr>
            <a:lvl5pPr marL="2057400" indent="-228600">
              <a:spcBef>
                <a:spcPct val="20000"/>
              </a:spcBef>
              <a:buChar char="»"/>
              <a:defRPr sz="2000">
                <a:solidFill>
                  <a:schemeClr val="tx1"/>
                </a:solidFill>
                <a:latin typeface="Arial" panose="020B0604020202020204" pitchFamily="34" charset="0"/>
                <a:ea typeface="ヒラギノ角ゴ Pro W3" charset="-128"/>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charset="-128"/>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charset="-128"/>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charset="-128"/>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ea typeface="ヒラギノ角ゴ Pro W3" charset="-128"/>
              </a:defRPr>
            </a:lvl9pPr>
          </a:lstStyle>
          <a:p>
            <a:pPr algn="just">
              <a:spcBef>
                <a:spcPct val="0"/>
              </a:spcBef>
              <a:buNone/>
            </a:pPr>
            <a:r>
              <a:rPr lang="it-IT" altLang="it-IT" sz="2400" b="1" dirty="0">
                <a:solidFill>
                  <a:srgbClr val="003373"/>
                </a:solidFill>
              </a:rPr>
              <a:t>Chi può assumere</a:t>
            </a:r>
          </a:p>
          <a:p>
            <a:pPr algn="just">
              <a:spcBef>
                <a:spcPct val="0"/>
              </a:spcBef>
              <a:buNone/>
            </a:pPr>
            <a:endParaRPr lang="it-IT" altLang="it-IT" sz="2400" b="1" dirty="0">
              <a:solidFill>
                <a:srgbClr val="003373"/>
              </a:solidFill>
            </a:endParaRPr>
          </a:p>
          <a:p>
            <a:pPr algn="just">
              <a:spcBef>
                <a:spcPct val="0"/>
              </a:spcBef>
              <a:buNone/>
            </a:pPr>
            <a:r>
              <a:rPr lang="it-IT" sz="1800" dirty="0">
                <a:solidFill>
                  <a:srgbClr val="003373"/>
                </a:solidFill>
              </a:rPr>
              <a:t>L'esonero è riconosciuto a </a:t>
            </a:r>
            <a:r>
              <a:rPr lang="it-IT" sz="1800" b="1" dirty="0">
                <a:solidFill>
                  <a:srgbClr val="003373"/>
                </a:solidFill>
              </a:rPr>
              <a:t>tutti i datori di lavoro privati</a:t>
            </a:r>
            <a:r>
              <a:rPr lang="it-IT" sz="1800" dirty="0">
                <a:solidFill>
                  <a:srgbClr val="003373"/>
                </a:solidFill>
              </a:rPr>
              <a:t>, a prescindere dalla circostanza che abbiano o meno la natura di imprenditore</a:t>
            </a:r>
          </a:p>
          <a:p>
            <a:pPr>
              <a:buNone/>
            </a:pPr>
            <a:endParaRPr lang="it-IT" sz="1800" dirty="0">
              <a:solidFill>
                <a:srgbClr val="003373"/>
              </a:solidFill>
            </a:endParaRPr>
          </a:p>
          <a:p>
            <a:pPr>
              <a:buNone/>
            </a:pPr>
            <a:endParaRPr lang="it-IT" sz="1800" dirty="0">
              <a:solidFill>
                <a:srgbClr val="003373"/>
              </a:solidFill>
            </a:endParaRPr>
          </a:p>
          <a:p>
            <a:pPr algn="just">
              <a:spcBef>
                <a:spcPct val="0"/>
              </a:spcBef>
              <a:buNone/>
            </a:pPr>
            <a:r>
              <a:rPr lang="it-IT" sz="2400" b="1" dirty="0">
                <a:solidFill>
                  <a:srgbClr val="003373"/>
                </a:solidFill>
              </a:rPr>
              <a:t>Rapporti di lavoro incentivati </a:t>
            </a:r>
          </a:p>
          <a:p>
            <a:pPr algn="just">
              <a:spcBef>
                <a:spcPct val="0"/>
              </a:spcBef>
              <a:buNone/>
            </a:pPr>
            <a:endParaRPr lang="it-IT" sz="2400" b="1" dirty="0">
              <a:solidFill>
                <a:srgbClr val="003373"/>
              </a:solidFill>
            </a:endParaRPr>
          </a:p>
          <a:p>
            <a:pPr algn="just">
              <a:spcBef>
                <a:spcPct val="0"/>
              </a:spcBef>
              <a:buNone/>
            </a:pPr>
            <a:r>
              <a:rPr lang="it-IT" sz="1800" dirty="0">
                <a:solidFill>
                  <a:srgbClr val="003373"/>
                </a:solidFill>
              </a:rPr>
              <a:t>L'incentivo riguarda tutti i rapporti di </a:t>
            </a:r>
            <a:r>
              <a:rPr lang="it-IT" sz="1800" b="1" dirty="0">
                <a:solidFill>
                  <a:srgbClr val="003373"/>
                </a:solidFill>
              </a:rPr>
              <a:t>lavoro a tempo indeterminato (sia nuove assunzioni che trasformazioni), compresi i rapporti di apprendistato, anche part-time</a:t>
            </a:r>
            <a:r>
              <a:rPr lang="it-IT" sz="1800" dirty="0">
                <a:solidFill>
                  <a:srgbClr val="003373"/>
                </a:solidFill>
              </a:rPr>
              <a:t>, con eccezione dei contratti:</a:t>
            </a:r>
          </a:p>
          <a:p>
            <a:pPr marL="257175" indent="-257175" algn="just">
              <a:spcBef>
                <a:spcPct val="0"/>
              </a:spcBef>
            </a:pPr>
            <a:r>
              <a:rPr lang="it-IT" sz="1800" dirty="0">
                <a:solidFill>
                  <a:srgbClr val="003373"/>
                </a:solidFill>
              </a:rPr>
              <a:t>riguardanti gli operai agricoli;</a:t>
            </a:r>
          </a:p>
          <a:p>
            <a:pPr marL="257175" indent="-257175" algn="just">
              <a:spcBef>
                <a:spcPct val="0"/>
              </a:spcBef>
            </a:pPr>
            <a:r>
              <a:rPr lang="it-IT" sz="1800" dirty="0">
                <a:solidFill>
                  <a:srgbClr val="003373"/>
                </a:solidFill>
              </a:rPr>
              <a:t>di lavoro intermittente;</a:t>
            </a:r>
          </a:p>
          <a:p>
            <a:pPr marL="257175" indent="-257175" algn="just">
              <a:spcBef>
                <a:spcPct val="0"/>
              </a:spcBef>
            </a:pPr>
            <a:r>
              <a:rPr lang="it-IT" sz="1800" dirty="0">
                <a:solidFill>
                  <a:srgbClr val="003373"/>
                </a:solidFill>
              </a:rPr>
              <a:t>di lavoro domestico.</a:t>
            </a:r>
          </a:p>
          <a:p>
            <a:pPr marL="257175" indent="-257175" algn="just">
              <a:spcBef>
                <a:spcPct val="0"/>
              </a:spcBef>
            </a:pPr>
            <a:endParaRPr lang="it-IT" sz="1800" dirty="0">
              <a:solidFill>
                <a:srgbClr val="003373"/>
              </a:solidFill>
            </a:endParaRPr>
          </a:p>
          <a:p>
            <a:pPr algn="just">
              <a:spcBef>
                <a:spcPct val="0"/>
              </a:spcBef>
              <a:buNone/>
            </a:pPr>
            <a:r>
              <a:rPr lang="it-IT" sz="1800" dirty="0">
                <a:solidFill>
                  <a:srgbClr val="003373"/>
                </a:solidFill>
              </a:rPr>
              <a:t>Il beneficio spetta anche nel caso di assunzioni a tempo indeterminato a scopo di somministrazione</a:t>
            </a:r>
            <a:endParaRPr lang="it-IT" altLang="it-IT" sz="1500" b="1" dirty="0">
              <a:solidFill>
                <a:srgbClr val="003373"/>
              </a:solidFill>
            </a:endParaRPr>
          </a:p>
        </p:txBody>
      </p:sp>
      <p:sp>
        <p:nvSpPr>
          <p:cNvPr id="2" name="Segnaposto numero diapositiva 1">
            <a:extLst>
              <a:ext uri="{FF2B5EF4-FFF2-40B4-BE49-F238E27FC236}">
                <a16:creationId xmlns:a16="http://schemas.microsoft.com/office/drawing/2014/main" id="{70F81A28-9B55-46FE-B560-562D759C0401}"/>
              </a:ext>
            </a:extLst>
          </p:cNvPr>
          <p:cNvSpPr>
            <a:spLocks noGrp="1"/>
          </p:cNvSpPr>
          <p:nvPr>
            <p:ph type="sldNum" sz="quarter" idx="12"/>
          </p:nvPr>
        </p:nvSpPr>
        <p:spPr/>
        <p:txBody>
          <a:bodyPr/>
          <a:lstStyle/>
          <a:p>
            <a:pPr>
              <a:defRPr/>
            </a:pPr>
            <a:fld id="{EE21F23F-81C3-4C1B-85E6-1C013AC92D47}" type="slidenum">
              <a:rPr lang="it-IT" altLang="it-IT" smtClean="0">
                <a:solidFill>
                  <a:srgbClr val="000000"/>
                </a:solidFill>
              </a:rPr>
              <a:pPr>
                <a:defRPr/>
              </a:pPr>
              <a:t>3</a:t>
            </a:fld>
            <a:endParaRPr lang="it-IT" altLang="it-IT">
              <a:solidFill>
                <a:srgbClr val="000000"/>
              </a:solidFill>
            </a:endParaRPr>
          </a:p>
        </p:txBody>
      </p:sp>
    </p:spTree>
    <p:extLst>
      <p:ext uri="{BB962C8B-B14F-4D97-AF65-F5344CB8AC3E}">
        <p14:creationId xmlns:p14="http://schemas.microsoft.com/office/powerpoint/2010/main" val="3883074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37926" y="266706"/>
            <a:ext cx="8624455" cy="6140142"/>
          </a:xfrm>
          <a:prstGeom prst="rect">
            <a:avLst/>
          </a:prstGeom>
        </p:spPr>
        <p:txBody>
          <a:bodyPr wrap="square">
            <a:spAutoFit/>
          </a:bodyPr>
          <a:lstStyle/>
          <a:p>
            <a:pPr algn="just">
              <a:spcBef>
                <a:spcPct val="0"/>
              </a:spcBef>
            </a:pPr>
            <a:r>
              <a:rPr lang="it-IT" sz="2400" b="1" dirty="0">
                <a:solidFill>
                  <a:srgbClr val="003373"/>
                </a:solidFill>
                <a:latin typeface="Arial" panose="020B0604020202020204" pitchFamily="34" charset="0"/>
                <a:ea typeface="ヒラギノ角ゴ Pro W3" charset="-128"/>
              </a:rPr>
              <a:t>Chi può essere assunto </a:t>
            </a:r>
          </a:p>
          <a:p>
            <a:pPr algn="just">
              <a:spcBef>
                <a:spcPct val="0"/>
              </a:spcBef>
            </a:pPr>
            <a:endParaRPr lang="it-IT" sz="2400" b="1" dirty="0">
              <a:solidFill>
                <a:srgbClr val="003373"/>
              </a:solidFill>
              <a:latin typeface="Arial" panose="020B0604020202020204" pitchFamily="34" charset="0"/>
              <a:ea typeface="ヒラギノ角ゴ Pro W3" charset="-128"/>
            </a:endParaRPr>
          </a:p>
          <a:p>
            <a:pPr algn="just">
              <a:spcBef>
                <a:spcPct val="0"/>
              </a:spcBef>
            </a:pPr>
            <a:r>
              <a:rPr lang="it-IT" sz="2200" dirty="0">
                <a:solidFill>
                  <a:srgbClr val="003373"/>
                </a:solidFill>
                <a:latin typeface="Arial" panose="020B0604020202020204" pitchFamily="34" charset="0"/>
                <a:ea typeface="ヒラギノ角ゴ Pro W3" charset="-128"/>
              </a:rPr>
              <a:t>L’esonero spetta ai datori di lavoro che assumono a tempo indeterminato </a:t>
            </a:r>
            <a:r>
              <a:rPr lang="it-IT" sz="2200" u="sng" dirty="0">
                <a:solidFill>
                  <a:srgbClr val="003373"/>
                </a:solidFill>
                <a:latin typeface="Arial" panose="020B0604020202020204" pitchFamily="34" charset="0"/>
                <a:ea typeface="ヒラギノ角ゴ Pro W3" charset="-128"/>
              </a:rPr>
              <a:t>entro </a:t>
            </a:r>
            <a:r>
              <a:rPr lang="it-IT" sz="2200" b="1" u="sng" dirty="0">
                <a:solidFill>
                  <a:srgbClr val="003373"/>
                </a:solidFill>
                <a:latin typeface="Arial" panose="020B0604020202020204" pitchFamily="34" charset="0"/>
                <a:ea typeface="ヒラギノ角ゴ Pro W3" charset="-128"/>
              </a:rPr>
              <a:t>6 mesi</a:t>
            </a:r>
            <a:r>
              <a:rPr lang="it-IT" sz="2200" u="sng" dirty="0">
                <a:solidFill>
                  <a:srgbClr val="003373"/>
                </a:solidFill>
                <a:latin typeface="Arial" panose="020B0604020202020204" pitchFamily="34" charset="0"/>
                <a:ea typeface="ヒラギノ角ゴ Pro W3" charset="-128"/>
              </a:rPr>
              <a:t> dall’acquisizione del titolo di studio studenti già ospitati in azienda nell’ambito di percorsi di alternanza riconducibili alle seguenti fattispecie</a:t>
            </a:r>
            <a:r>
              <a:rPr lang="it-IT" sz="2200" dirty="0">
                <a:solidFill>
                  <a:srgbClr val="003373"/>
                </a:solidFill>
                <a:latin typeface="Arial" panose="020B0604020202020204" pitchFamily="34" charset="0"/>
                <a:ea typeface="ヒラギノ角ゴ Pro W3" charset="-128"/>
              </a:rPr>
              <a:t>:</a:t>
            </a:r>
          </a:p>
          <a:p>
            <a:pPr algn="just">
              <a:spcBef>
                <a:spcPct val="0"/>
              </a:spcBef>
            </a:pPr>
            <a:endParaRPr lang="it-IT" sz="2200" dirty="0">
              <a:solidFill>
                <a:srgbClr val="003373"/>
              </a:solidFill>
              <a:latin typeface="Arial" panose="020B0604020202020204" pitchFamily="34" charset="0"/>
              <a:ea typeface="ヒラギノ角ゴ Pro W3" charset="-128"/>
            </a:endParaRPr>
          </a:p>
          <a:p>
            <a:pPr marL="257175" indent="-257175" algn="just">
              <a:spcBef>
                <a:spcPct val="0"/>
              </a:spcBef>
              <a:buFont typeface="Arial" panose="020B0604020202020204" pitchFamily="34" charset="0"/>
              <a:buChar char="•"/>
            </a:pPr>
            <a:r>
              <a:rPr lang="it-IT" sz="2200" dirty="0">
                <a:solidFill>
                  <a:srgbClr val="003373"/>
                </a:solidFill>
                <a:latin typeface="Arial" panose="020B0604020202020204" pitchFamily="34" charset="0"/>
                <a:ea typeface="ヒラギノ角ゴ Pro W3" charset="-128"/>
              </a:rPr>
              <a:t>studenti che hanno svolto </a:t>
            </a:r>
            <a:r>
              <a:rPr lang="it-IT" sz="2200" b="1" dirty="0">
                <a:solidFill>
                  <a:srgbClr val="003373"/>
                </a:solidFill>
                <a:latin typeface="Arial" panose="020B0604020202020204" pitchFamily="34" charset="0"/>
                <a:ea typeface="ヒラギノ角ゴ Pro W3" charset="-128"/>
              </a:rPr>
              <a:t>presso il medesimo datore di lavoro</a:t>
            </a:r>
            <a:r>
              <a:rPr lang="it-IT" sz="2200" dirty="0">
                <a:solidFill>
                  <a:srgbClr val="003373"/>
                </a:solidFill>
                <a:latin typeface="Arial" panose="020B0604020202020204" pitchFamily="34" charset="0"/>
                <a:ea typeface="ヒラギノ角ゴ Pro W3" charset="-128"/>
              </a:rPr>
              <a:t> attività di alternanza scuola-lavoro pari almeno al </a:t>
            </a:r>
            <a:r>
              <a:rPr lang="it-IT" sz="2200" b="1" dirty="0">
                <a:solidFill>
                  <a:srgbClr val="003373"/>
                </a:solidFill>
                <a:latin typeface="Arial" panose="020B0604020202020204" pitchFamily="34" charset="0"/>
                <a:ea typeface="ヒラギノ角ゴ Pro W3" charset="-128"/>
              </a:rPr>
              <a:t>30%</a:t>
            </a:r>
            <a:r>
              <a:rPr lang="it-IT" sz="2200" dirty="0">
                <a:solidFill>
                  <a:srgbClr val="003373"/>
                </a:solidFill>
                <a:latin typeface="Arial" panose="020B0604020202020204" pitchFamily="34" charset="0"/>
                <a:ea typeface="ヒラギノ角ゴ Pro W3" charset="-128"/>
              </a:rPr>
              <a:t> delle ore di alternanza, ossia </a:t>
            </a:r>
            <a:r>
              <a:rPr lang="it-IT" sz="2200" b="1" dirty="0">
                <a:solidFill>
                  <a:srgbClr val="003373"/>
                </a:solidFill>
                <a:latin typeface="Arial" panose="020B0604020202020204" pitchFamily="34" charset="0"/>
                <a:ea typeface="ヒラギノ角ゴ Pro W3" charset="-128"/>
              </a:rPr>
              <a:t>120 ore negli istituti tecnici e professionali e 60 ore nei licei</a:t>
            </a:r>
          </a:p>
          <a:p>
            <a:pPr algn="just">
              <a:spcBef>
                <a:spcPct val="0"/>
              </a:spcBef>
            </a:pPr>
            <a:endParaRPr lang="it-IT" sz="2200" dirty="0">
              <a:solidFill>
                <a:srgbClr val="003373"/>
              </a:solidFill>
              <a:latin typeface="Arial" panose="020B0604020202020204" pitchFamily="34" charset="0"/>
              <a:ea typeface="ヒラギノ角ゴ Pro W3" charset="-128"/>
            </a:endParaRPr>
          </a:p>
          <a:p>
            <a:pPr marL="257175" indent="-257175" algn="just">
              <a:spcBef>
                <a:spcPct val="0"/>
              </a:spcBef>
              <a:buFont typeface="Arial" panose="020B0604020202020204" pitchFamily="34" charset="0"/>
              <a:buChar char="•"/>
            </a:pPr>
            <a:r>
              <a:rPr lang="it-IT" sz="2200" dirty="0">
                <a:solidFill>
                  <a:srgbClr val="003373"/>
                </a:solidFill>
                <a:latin typeface="Arial" panose="020B0604020202020204" pitchFamily="34" charset="0"/>
                <a:ea typeface="ヒラギノ角ゴ Pro W3" charset="-128"/>
              </a:rPr>
              <a:t>studenti che hanno svolto </a:t>
            </a:r>
            <a:r>
              <a:rPr lang="it-IT" sz="2200" b="1" dirty="0">
                <a:solidFill>
                  <a:srgbClr val="003373"/>
                </a:solidFill>
                <a:latin typeface="Arial" panose="020B0604020202020204" pitchFamily="34" charset="0"/>
                <a:ea typeface="ヒラギノ角ゴ Pro W3" charset="-128"/>
              </a:rPr>
              <a:t>presso il medesimo datore di lavoro</a:t>
            </a:r>
            <a:r>
              <a:rPr lang="it-IT" sz="2200" dirty="0">
                <a:solidFill>
                  <a:srgbClr val="003373"/>
                </a:solidFill>
                <a:latin typeface="Arial" panose="020B0604020202020204" pitchFamily="34" charset="0"/>
                <a:ea typeface="ヒラギノ角ゴ Pro W3" charset="-128"/>
              </a:rPr>
              <a:t> attività di alternanza scuola-lavoro pari almeno al </a:t>
            </a:r>
            <a:r>
              <a:rPr lang="it-IT" sz="2200" b="1" dirty="0">
                <a:solidFill>
                  <a:srgbClr val="003373"/>
                </a:solidFill>
                <a:latin typeface="Arial" panose="020B0604020202020204" pitchFamily="34" charset="0"/>
                <a:ea typeface="ヒラギノ角ゴ Pro W3" charset="-128"/>
              </a:rPr>
              <a:t>30% </a:t>
            </a:r>
            <a:r>
              <a:rPr lang="it-IT" sz="2200" dirty="0">
                <a:solidFill>
                  <a:srgbClr val="003373"/>
                </a:solidFill>
                <a:latin typeface="Arial" panose="020B0604020202020204" pitchFamily="34" charset="0"/>
                <a:ea typeface="ヒラギノ角ゴ Pro W3" charset="-128"/>
              </a:rPr>
              <a:t>del monte orario previsto per le ore di alternanze all’interno dei percorsi di istruzione e formazione professionale (IEFP) e Istituti Tecnici Superiori (ITS)</a:t>
            </a:r>
          </a:p>
          <a:p>
            <a:pPr algn="just">
              <a:spcBef>
                <a:spcPct val="0"/>
              </a:spcBef>
            </a:pPr>
            <a:endParaRPr lang="it-IT" sz="1500" dirty="0">
              <a:solidFill>
                <a:srgbClr val="003373"/>
              </a:solidFill>
              <a:latin typeface="Arial" panose="020B0604020202020204" pitchFamily="34" charset="0"/>
              <a:ea typeface="ヒラギノ角ゴ Pro W3" charset="-128"/>
            </a:endParaRPr>
          </a:p>
        </p:txBody>
      </p:sp>
      <p:sp>
        <p:nvSpPr>
          <p:cNvPr id="3" name="Segnaposto numero diapositiva 2">
            <a:extLst>
              <a:ext uri="{FF2B5EF4-FFF2-40B4-BE49-F238E27FC236}">
                <a16:creationId xmlns:a16="http://schemas.microsoft.com/office/drawing/2014/main" id="{766C1CC8-2C12-4CC0-9831-C3B0C933B25B}"/>
              </a:ext>
            </a:extLst>
          </p:cNvPr>
          <p:cNvSpPr>
            <a:spLocks noGrp="1"/>
          </p:cNvSpPr>
          <p:nvPr>
            <p:ph type="sldNum" sz="quarter" idx="12"/>
          </p:nvPr>
        </p:nvSpPr>
        <p:spPr/>
        <p:txBody>
          <a:bodyPr/>
          <a:lstStyle/>
          <a:p>
            <a:pPr>
              <a:defRPr/>
            </a:pPr>
            <a:fld id="{EE21F23F-81C3-4C1B-85E6-1C013AC92D47}" type="slidenum">
              <a:rPr lang="it-IT" altLang="it-IT" smtClean="0">
                <a:solidFill>
                  <a:srgbClr val="000000"/>
                </a:solidFill>
              </a:rPr>
              <a:pPr>
                <a:defRPr/>
              </a:pPr>
              <a:t>4</a:t>
            </a:fld>
            <a:endParaRPr lang="it-IT" altLang="it-IT">
              <a:solidFill>
                <a:srgbClr val="000000"/>
              </a:solidFill>
            </a:endParaRPr>
          </a:p>
        </p:txBody>
      </p:sp>
    </p:spTree>
    <p:extLst>
      <p:ext uri="{BB962C8B-B14F-4D97-AF65-F5344CB8AC3E}">
        <p14:creationId xmlns:p14="http://schemas.microsoft.com/office/powerpoint/2010/main" val="41259422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87D194AF-3B23-4A22-9614-E5E9B31E6454}"/>
              </a:ext>
            </a:extLst>
          </p:cNvPr>
          <p:cNvSpPr/>
          <p:nvPr/>
        </p:nvSpPr>
        <p:spPr>
          <a:xfrm>
            <a:off x="257908" y="333137"/>
            <a:ext cx="8288216" cy="5847755"/>
          </a:xfrm>
          <a:prstGeom prst="rect">
            <a:avLst/>
          </a:prstGeom>
        </p:spPr>
        <p:txBody>
          <a:bodyPr wrap="square">
            <a:spAutoFit/>
          </a:bodyPr>
          <a:lstStyle/>
          <a:p>
            <a:pPr marL="257175" indent="-257175" algn="just">
              <a:spcBef>
                <a:spcPct val="0"/>
              </a:spcBef>
              <a:buFont typeface="Arial" panose="020B0604020202020204" pitchFamily="34" charset="0"/>
              <a:buChar char="•"/>
            </a:pPr>
            <a:r>
              <a:rPr lang="it-IT" sz="2200" dirty="0">
                <a:solidFill>
                  <a:srgbClr val="002060"/>
                </a:solidFill>
                <a:latin typeface="Arial" panose="020B0604020202020204" pitchFamily="34" charset="0"/>
                <a:ea typeface="ヒラギノ角ゴ Pro W3" charset="-128"/>
              </a:rPr>
              <a:t>studenti che hanno svolto </a:t>
            </a:r>
            <a:r>
              <a:rPr lang="it-IT" sz="2200" b="1" dirty="0">
                <a:solidFill>
                  <a:srgbClr val="002060"/>
                </a:solidFill>
                <a:latin typeface="Arial" panose="020B0604020202020204" pitchFamily="34" charset="0"/>
                <a:ea typeface="ヒラギノ角ゴ Pro W3" charset="-128"/>
              </a:rPr>
              <a:t>presso il medesimo datore di lavoro</a:t>
            </a:r>
            <a:r>
              <a:rPr lang="it-IT" sz="2200" dirty="0">
                <a:solidFill>
                  <a:srgbClr val="002060"/>
                </a:solidFill>
                <a:latin typeface="Arial" panose="020B0604020202020204" pitchFamily="34" charset="0"/>
                <a:ea typeface="ヒラギノ角ゴ Pro W3" charset="-128"/>
              </a:rPr>
              <a:t> attività di alternanza scuola lavoro pari almeno </a:t>
            </a:r>
            <a:r>
              <a:rPr lang="it-IT" sz="2200" b="1" dirty="0">
                <a:solidFill>
                  <a:srgbClr val="002060"/>
                </a:solidFill>
                <a:latin typeface="Arial" panose="020B0604020202020204" pitchFamily="34" charset="0"/>
                <a:ea typeface="ヒラギノ角ゴ Pro W3" charset="-128"/>
              </a:rPr>
              <a:t>al 30%</a:t>
            </a:r>
            <a:r>
              <a:rPr lang="it-IT" sz="2200" dirty="0">
                <a:solidFill>
                  <a:srgbClr val="002060"/>
                </a:solidFill>
                <a:latin typeface="Arial" panose="020B0604020202020204" pitchFamily="34" charset="0"/>
                <a:ea typeface="ヒラギノ角ゴ Pro W3" charset="-128"/>
              </a:rPr>
              <a:t> </a:t>
            </a:r>
            <a:r>
              <a:rPr lang="it-IT" sz="2200" b="1" dirty="0">
                <a:solidFill>
                  <a:srgbClr val="002060"/>
                </a:solidFill>
                <a:latin typeface="Arial" panose="020B0604020202020204" pitchFamily="34" charset="0"/>
                <a:ea typeface="ヒラギノ角ゴ Pro W3" charset="-128"/>
              </a:rPr>
              <a:t>del monte ore previsto dai rispettivi ordinamenti per le attività di alternanza nei percorsi universitari</a:t>
            </a:r>
            <a:r>
              <a:rPr lang="it-IT" sz="2200" dirty="0">
                <a:solidFill>
                  <a:srgbClr val="002060"/>
                </a:solidFill>
                <a:latin typeface="Arial" panose="020B0604020202020204" pitchFamily="34" charset="0"/>
                <a:ea typeface="ヒラギノ角ゴ Pro W3" charset="-128"/>
              </a:rPr>
              <a:t> (mediante tirocini curriculari, tesi di laurea in azienda, attività di orientamento, laboratorio, nonché altre modalità di apprendimento sul lavoro riconducibili alle attività di terza missione dell’università, in ottemperanza ai parametri forniti dall’Agenzia Nazionale di Valutazione del Sistema Universitario e della Ricerca (</a:t>
            </a:r>
            <a:r>
              <a:rPr lang="it-IT" sz="2200" dirty="0" err="1">
                <a:solidFill>
                  <a:srgbClr val="002060"/>
                </a:solidFill>
                <a:latin typeface="Arial" panose="020B0604020202020204" pitchFamily="34" charset="0"/>
                <a:ea typeface="ヒラギノ角ゴ Pro W3" charset="-128"/>
              </a:rPr>
              <a:t>Anvur</a:t>
            </a:r>
            <a:r>
              <a:rPr lang="it-IT" sz="2200" dirty="0">
                <a:solidFill>
                  <a:srgbClr val="002060"/>
                </a:solidFill>
                <a:latin typeface="Arial" panose="020B0604020202020204" pitchFamily="34" charset="0"/>
                <a:ea typeface="ヒラギノ角ゴ Pro W3" charset="-128"/>
              </a:rPr>
              <a:t>)</a:t>
            </a:r>
          </a:p>
          <a:p>
            <a:pPr marL="257175" indent="-257175" algn="just">
              <a:spcBef>
                <a:spcPct val="0"/>
              </a:spcBef>
              <a:buFont typeface="Arial" panose="020B0604020202020204" pitchFamily="34" charset="0"/>
              <a:buChar char="•"/>
            </a:pPr>
            <a:endParaRPr lang="it-IT" sz="2200" dirty="0">
              <a:solidFill>
                <a:srgbClr val="002060"/>
              </a:solidFill>
              <a:latin typeface="Arial" panose="020B0604020202020204" pitchFamily="34" charset="0"/>
              <a:ea typeface="ヒラギノ角ゴ Pro W3" charset="-128"/>
            </a:endParaRPr>
          </a:p>
          <a:p>
            <a:pPr marL="257175" indent="-257175" algn="just">
              <a:spcBef>
                <a:spcPct val="0"/>
              </a:spcBef>
              <a:buFont typeface="Arial" panose="020B0604020202020204" pitchFamily="34" charset="0"/>
              <a:buChar char="•"/>
            </a:pPr>
            <a:r>
              <a:rPr lang="it-IT" sz="2200" dirty="0">
                <a:solidFill>
                  <a:srgbClr val="003373"/>
                </a:solidFill>
                <a:latin typeface="Arial" panose="020B0604020202020204" pitchFamily="34" charset="0"/>
                <a:ea typeface="ヒラギノ角ゴ Pro W3" charset="-128"/>
              </a:rPr>
              <a:t>studenti che hanno svolto </a:t>
            </a:r>
            <a:r>
              <a:rPr lang="it-IT" sz="2200" b="1" dirty="0">
                <a:solidFill>
                  <a:srgbClr val="003373"/>
                </a:solidFill>
                <a:latin typeface="Arial" panose="020B0604020202020204" pitchFamily="34" charset="0"/>
                <a:ea typeface="ヒラギノ角ゴ Pro W3" charset="-128"/>
              </a:rPr>
              <a:t>presso il medesimo datore di lavoro</a:t>
            </a:r>
            <a:r>
              <a:rPr lang="it-IT" sz="2200" dirty="0">
                <a:solidFill>
                  <a:srgbClr val="003373"/>
                </a:solidFill>
                <a:latin typeface="Arial" panose="020B0604020202020204" pitchFamily="34" charset="0"/>
                <a:ea typeface="ヒラギノ角ゴ Pro W3" charset="-128"/>
              </a:rPr>
              <a:t> periodi di apprendistato per la qualifica e il diploma professionale, il diploma di istruzione secondaria superiore , il certificato di specializzazione tecnica superiore </a:t>
            </a:r>
            <a:r>
              <a:rPr lang="it-IT" sz="2200" b="1" dirty="0">
                <a:solidFill>
                  <a:srgbClr val="003373"/>
                </a:solidFill>
                <a:latin typeface="Arial" panose="020B0604020202020204" pitchFamily="34" charset="0"/>
                <a:ea typeface="ヒラギノ角ゴ Pro W3" charset="-128"/>
              </a:rPr>
              <a:t>(c.d. I° livello)</a:t>
            </a:r>
            <a:r>
              <a:rPr lang="it-IT" sz="2200" dirty="0">
                <a:solidFill>
                  <a:srgbClr val="003373"/>
                </a:solidFill>
                <a:latin typeface="Arial" panose="020B0604020202020204" pitchFamily="34" charset="0"/>
                <a:ea typeface="ヒラギノ角ゴ Pro W3" charset="-128"/>
              </a:rPr>
              <a:t> o periodi di apprendistato in alta formazione </a:t>
            </a:r>
            <a:r>
              <a:rPr lang="it-IT" sz="2200" b="1" dirty="0">
                <a:solidFill>
                  <a:srgbClr val="003373"/>
                </a:solidFill>
                <a:latin typeface="Arial" panose="020B0604020202020204" pitchFamily="34" charset="0"/>
                <a:ea typeface="ヒラギノ角ゴ Pro W3" charset="-128"/>
              </a:rPr>
              <a:t>(c.d. III° livello)</a:t>
            </a:r>
            <a:endParaRPr lang="it-IT" sz="2200" dirty="0">
              <a:solidFill>
                <a:srgbClr val="003373"/>
              </a:solidFill>
              <a:latin typeface="Arial" panose="020B0604020202020204" pitchFamily="34" charset="0"/>
              <a:ea typeface="ヒラギノ角ゴ Pro W3" charset="-128"/>
            </a:endParaRPr>
          </a:p>
        </p:txBody>
      </p:sp>
      <p:sp>
        <p:nvSpPr>
          <p:cNvPr id="3" name="Segnaposto numero diapositiva 2">
            <a:extLst>
              <a:ext uri="{FF2B5EF4-FFF2-40B4-BE49-F238E27FC236}">
                <a16:creationId xmlns:a16="http://schemas.microsoft.com/office/drawing/2014/main" id="{1BE2F057-BB81-4396-985E-2263CEC32BEC}"/>
              </a:ext>
            </a:extLst>
          </p:cNvPr>
          <p:cNvSpPr>
            <a:spLocks noGrp="1"/>
          </p:cNvSpPr>
          <p:nvPr>
            <p:ph type="sldNum" sz="quarter" idx="12"/>
          </p:nvPr>
        </p:nvSpPr>
        <p:spPr/>
        <p:txBody>
          <a:bodyPr/>
          <a:lstStyle/>
          <a:p>
            <a:pPr>
              <a:defRPr/>
            </a:pPr>
            <a:fld id="{EE21F23F-81C3-4C1B-85E6-1C013AC92D47}" type="slidenum">
              <a:rPr lang="it-IT" altLang="it-IT" smtClean="0">
                <a:solidFill>
                  <a:srgbClr val="000000"/>
                </a:solidFill>
              </a:rPr>
              <a:pPr>
                <a:defRPr/>
              </a:pPr>
              <a:t>5</a:t>
            </a:fld>
            <a:endParaRPr lang="it-IT" altLang="it-IT">
              <a:solidFill>
                <a:srgbClr val="000000"/>
              </a:solidFill>
            </a:endParaRPr>
          </a:p>
        </p:txBody>
      </p:sp>
    </p:spTree>
    <p:extLst>
      <p:ext uri="{BB962C8B-B14F-4D97-AF65-F5344CB8AC3E}">
        <p14:creationId xmlns:p14="http://schemas.microsoft.com/office/powerpoint/2010/main" val="4145013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445476" y="517148"/>
            <a:ext cx="7913078" cy="5539978"/>
          </a:xfrm>
          <a:prstGeom prst="rect">
            <a:avLst/>
          </a:prstGeom>
        </p:spPr>
        <p:txBody>
          <a:bodyPr wrap="square">
            <a:spAutoFit/>
          </a:bodyPr>
          <a:lstStyle/>
          <a:p>
            <a:pPr algn="just">
              <a:spcBef>
                <a:spcPct val="0"/>
              </a:spcBef>
            </a:pPr>
            <a:r>
              <a:rPr lang="it-IT" sz="2400" b="1" dirty="0">
                <a:solidFill>
                  <a:srgbClr val="003373"/>
                </a:solidFill>
                <a:latin typeface="Arial" panose="020B0604020202020204" pitchFamily="34" charset="0"/>
                <a:ea typeface="ヒラギノ角ゴ Pro W3" charset="-128"/>
              </a:rPr>
              <a:t>Importo e durata del beneficio</a:t>
            </a:r>
          </a:p>
          <a:p>
            <a:pPr algn="just">
              <a:spcBef>
                <a:spcPct val="0"/>
              </a:spcBef>
            </a:pPr>
            <a:endParaRPr lang="it-IT" sz="2400" b="1" dirty="0">
              <a:solidFill>
                <a:srgbClr val="003373"/>
              </a:solidFill>
              <a:latin typeface="Arial" panose="020B0604020202020204" pitchFamily="34" charset="0"/>
              <a:ea typeface="ヒラギノ角ゴ Pro W3" charset="-128"/>
            </a:endParaRPr>
          </a:p>
          <a:p>
            <a:pPr algn="just"/>
            <a:r>
              <a:rPr lang="it-IT" dirty="0">
                <a:solidFill>
                  <a:srgbClr val="003373"/>
                </a:solidFill>
                <a:latin typeface="Arial" panose="020B0604020202020204" pitchFamily="34" charset="0"/>
                <a:ea typeface="ヒラギノ角ゴ Pro W3" charset="-128"/>
              </a:rPr>
              <a:t>L'incentivo è pari all'esonero dal versamento dei complessivi contributi previdenziali a carico del datore di lavoro nel limite massimo di </a:t>
            </a:r>
            <a:r>
              <a:rPr lang="it-IT" b="1" dirty="0">
                <a:solidFill>
                  <a:srgbClr val="003373"/>
                </a:solidFill>
                <a:latin typeface="Arial" panose="020B0604020202020204" pitchFamily="34" charset="0"/>
                <a:ea typeface="ヒラギノ角ゴ Pro W3" charset="-128"/>
              </a:rPr>
              <a:t>3.250 euro </a:t>
            </a:r>
            <a:r>
              <a:rPr lang="it-IT" dirty="0">
                <a:solidFill>
                  <a:srgbClr val="003373"/>
                </a:solidFill>
                <a:latin typeface="Arial" panose="020B0604020202020204" pitchFamily="34" charset="0"/>
                <a:ea typeface="ヒラギノ角ゴ Pro W3" charset="-128"/>
              </a:rPr>
              <a:t>su base annua per un massimo di 36 mesi dalla data di assunzione/trasformazione che interviene tra il 1° gennaio 2017 e il 31 dicembre 2018</a:t>
            </a:r>
          </a:p>
          <a:p>
            <a:pPr algn="just"/>
            <a:endParaRPr lang="it-IT" dirty="0">
              <a:solidFill>
                <a:srgbClr val="003373"/>
              </a:solidFill>
              <a:latin typeface="Arial" panose="020B0604020202020204" pitchFamily="34" charset="0"/>
              <a:ea typeface="ヒラギノ角ゴ Pro W3" charset="-128"/>
            </a:endParaRPr>
          </a:p>
          <a:p>
            <a:pPr algn="just"/>
            <a:r>
              <a:rPr lang="it-IT" dirty="0">
                <a:solidFill>
                  <a:srgbClr val="003373"/>
                </a:solidFill>
                <a:latin typeface="Arial" panose="020B0604020202020204" pitchFamily="34" charset="0"/>
                <a:ea typeface="ヒラギノ角ゴ Pro W3" charset="-128"/>
              </a:rPr>
              <a:t>La quota mensile massima di esonero contributivo è pari a </a:t>
            </a:r>
            <a:r>
              <a:rPr lang="it-IT" b="1" dirty="0">
                <a:solidFill>
                  <a:srgbClr val="003373"/>
                </a:solidFill>
                <a:latin typeface="Arial" panose="020B0604020202020204" pitchFamily="34" charset="0"/>
                <a:ea typeface="ヒラギノ角ゴ Pro W3" charset="-128"/>
              </a:rPr>
              <a:t>270,83euro (3.250 euro/12)</a:t>
            </a:r>
            <a:r>
              <a:rPr lang="it-IT" dirty="0">
                <a:solidFill>
                  <a:srgbClr val="003373"/>
                </a:solidFill>
                <a:latin typeface="Arial" panose="020B0604020202020204" pitchFamily="34" charset="0"/>
                <a:ea typeface="ヒラギノ角ゴ Pro W3" charset="-128"/>
              </a:rPr>
              <a:t>. In caso di part-time, la misura dello sgravio va ridotta sulla base dell'orario di lavoro, mentre nel caso di rapporto di lavoro instaurato ovvero cessato all'interno del mese, l'esonero va riproporzionato assumendo a riferimento la misura di </a:t>
            </a:r>
            <a:r>
              <a:rPr lang="it-IT" b="1" dirty="0">
                <a:solidFill>
                  <a:srgbClr val="003373"/>
                </a:solidFill>
                <a:latin typeface="Arial" panose="020B0604020202020204" pitchFamily="34" charset="0"/>
                <a:ea typeface="ヒラギノ角ゴ Pro W3" charset="-128"/>
              </a:rPr>
              <a:t>8,90 euro (3.250 euro/365 gg.) </a:t>
            </a:r>
            <a:r>
              <a:rPr lang="it-IT" dirty="0">
                <a:solidFill>
                  <a:srgbClr val="003373"/>
                </a:solidFill>
                <a:latin typeface="Arial" panose="020B0604020202020204" pitchFamily="34" charset="0"/>
                <a:ea typeface="ヒラギノ角ゴ Pro W3" charset="-128"/>
              </a:rPr>
              <a:t>per ogni giorno di fruizione dell'esonero contributivo</a:t>
            </a:r>
          </a:p>
          <a:p>
            <a:pPr algn="just"/>
            <a:endParaRPr lang="it-IT" dirty="0">
              <a:solidFill>
                <a:srgbClr val="003373"/>
              </a:solidFill>
              <a:latin typeface="Arial" panose="020B0604020202020204" pitchFamily="34" charset="0"/>
              <a:ea typeface="ヒラギノ角ゴ Pro W3" charset="-128"/>
            </a:endParaRPr>
          </a:p>
          <a:p>
            <a:pPr algn="just"/>
            <a:r>
              <a:rPr lang="it-IT" dirty="0">
                <a:solidFill>
                  <a:srgbClr val="003373"/>
                </a:solidFill>
                <a:latin typeface="Arial" panose="020B0604020202020204" pitchFamily="34" charset="0"/>
                <a:ea typeface="ヒラギノ角ゴ Pro W3" charset="-128"/>
              </a:rPr>
              <a:t>L’incentivo spettante dovrà essere fruito in </a:t>
            </a:r>
            <a:r>
              <a:rPr lang="it-IT" b="1" dirty="0">
                <a:solidFill>
                  <a:srgbClr val="003373"/>
                </a:solidFill>
                <a:latin typeface="Arial" panose="020B0604020202020204" pitchFamily="34" charset="0"/>
                <a:ea typeface="ヒラギノ角ゴ Pro W3" charset="-128"/>
              </a:rPr>
              <a:t>36 quote mensili</a:t>
            </a:r>
            <a:r>
              <a:rPr lang="it-IT" dirty="0">
                <a:solidFill>
                  <a:srgbClr val="003373"/>
                </a:solidFill>
                <a:latin typeface="Arial" panose="020B0604020202020204" pitchFamily="34" charset="0"/>
                <a:ea typeface="ヒラギノ角ゴ Pro W3" charset="-128"/>
              </a:rPr>
              <a:t>, ferma restando la permanenza del rapporto di lavoro.</a:t>
            </a:r>
          </a:p>
          <a:p>
            <a:pPr algn="just"/>
            <a:r>
              <a:rPr lang="it-IT" dirty="0">
                <a:solidFill>
                  <a:srgbClr val="003373"/>
                </a:solidFill>
                <a:latin typeface="Arial" panose="020B0604020202020204" pitchFamily="34" charset="0"/>
                <a:ea typeface="ヒラギノ角ゴ Pro W3" charset="-128"/>
              </a:rPr>
              <a:t>Il datore di lavoro provvederà mensilmente ad esporre l’incentivo sul flusso </a:t>
            </a:r>
            <a:r>
              <a:rPr lang="it-IT" dirty="0" err="1">
                <a:solidFill>
                  <a:srgbClr val="003373"/>
                </a:solidFill>
                <a:latin typeface="Arial" panose="020B0604020202020204" pitchFamily="34" charset="0"/>
                <a:ea typeface="ヒラギノ角ゴ Pro W3" charset="-128"/>
              </a:rPr>
              <a:t>UniEmens</a:t>
            </a:r>
            <a:r>
              <a:rPr lang="it-IT" dirty="0">
                <a:solidFill>
                  <a:srgbClr val="003373"/>
                </a:solidFill>
                <a:latin typeface="Arial" panose="020B0604020202020204" pitchFamily="34" charset="0"/>
                <a:ea typeface="ヒラギノ角ゴ Pro W3" charset="-128"/>
              </a:rPr>
              <a:t> operando un conguaglio con i contributi dovuti</a:t>
            </a:r>
          </a:p>
        </p:txBody>
      </p:sp>
      <p:sp>
        <p:nvSpPr>
          <p:cNvPr id="3" name="Segnaposto numero diapositiva 2">
            <a:extLst>
              <a:ext uri="{FF2B5EF4-FFF2-40B4-BE49-F238E27FC236}">
                <a16:creationId xmlns:a16="http://schemas.microsoft.com/office/drawing/2014/main" id="{374AB47D-223A-4291-872C-F57E3E29CD61}"/>
              </a:ext>
            </a:extLst>
          </p:cNvPr>
          <p:cNvSpPr>
            <a:spLocks noGrp="1"/>
          </p:cNvSpPr>
          <p:nvPr>
            <p:ph type="sldNum" sz="quarter" idx="12"/>
          </p:nvPr>
        </p:nvSpPr>
        <p:spPr/>
        <p:txBody>
          <a:bodyPr/>
          <a:lstStyle/>
          <a:p>
            <a:pPr>
              <a:defRPr/>
            </a:pPr>
            <a:fld id="{EE21F23F-81C3-4C1B-85E6-1C013AC92D47}" type="slidenum">
              <a:rPr lang="it-IT" altLang="it-IT" smtClean="0">
                <a:solidFill>
                  <a:srgbClr val="000000"/>
                </a:solidFill>
              </a:rPr>
              <a:pPr>
                <a:defRPr/>
              </a:pPr>
              <a:t>6</a:t>
            </a:fld>
            <a:endParaRPr lang="it-IT" altLang="it-IT">
              <a:solidFill>
                <a:srgbClr val="000000"/>
              </a:solidFill>
            </a:endParaRPr>
          </a:p>
        </p:txBody>
      </p:sp>
    </p:spTree>
    <p:extLst>
      <p:ext uri="{BB962C8B-B14F-4D97-AF65-F5344CB8AC3E}">
        <p14:creationId xmlns:p14="http://schemas.microsoft.com/office/powerpoint/2010/main" val="27174923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a:extLst>
              <a:ext uri="{FF2B5EF4-FFF2-40B4-BE49-F238E27FC236}">
                <a16:creationId xmlns:a16="http://schemas.microsoft.com/office/drawing/2014/main" id="{9580ACAA-C997-4D24-83F8-0C439D1EBDE9}"/>
              </a:ext>
            </a:extLst>
          </p:cNvPr>
          <p:cNvSpPr/>
          <p:nvPr/>
        </p:nvSpPr>
        <p:spPr>
          <a:xfrm>
            <a:off x="504092" y="135089"/>
            <a:ext cx="7971692" cy="6340197"/>
          </a:xfrm>
          <a:prstGeom prst="rect">
            <a:avLst/>
          </a:prstGeom>
        </p:spPr>
        <p:txBody>
          <a:bodyPr wrap="square">
            <a:spAutoFit/>
          </a:bodyPr>
          <a:lstStyle/>
          <a:p>
            <a:pPr algn="just">
              <a:spcBef>
                <a:spcPct val="0"/>
              </a:spcBef>
            </a:pPr>
            <a:r>
              <a:rPr lang="it-IT" sz="2400" b="1" dirty="0">
                <a:solidFill>
                  <a:srgbClr val="003373"/>
                </a:solidFill>
                <a:latin typeface="Arial" panose="020B0604020202020204" pitchFamily="34" charset="0"/>
                <a:ea typeface="ヒラギノ角ゴ Pro W3" charset="-128"/>
              </a:rPr>
              <a:t>Restano comunque dovuti:</a:t>
            </a:r>
          </a:p>
          <a:p>
            <a:pPr algn="just">
              <a:spcBef>
                <a:spcPct val="0"/>
              </a:spcBef>
            </a:pPr>
            <a:endParaRPr lang="it-IT" sz="2400" b="1" dirty="0">
              <a:solidFill>
                <a:srgbClr val="003373"/>
              </a:solidFill>
              <a:latin typeface="Arial" panose="020B0604020202020204" pitchFamily="34" charset="0"/>
              <a:ea typeface="ヒラギノ角ゴ Pro W3" charset="-128"/>
            </a:endParaRPr>
          </a:p>
          <a:p>
            <a:pPr marL="176213" indent="-176213" algn="just">
              <a:buFont typeface="Arial" panose="020B0604020202020204" pitchFamily="34" charset="0"/>
              <a:buChar char="•"/>
            </a:pPr>
            <a:r>
              <a:rPr lang="it-IT" dirty="0">
                <a:solidFill>
                  <a:srgbClr val="003373"/>
                </a:solidFill>
                <a:latin typeface="Arial" panose="020B0604020202020204" pitchFamily="34" charset="0"/>
                <a:ea typeface="ヒラギノ角ゴ Pro W3" charset="-128"/>
              </a:rPr>
              <a:t>i premi e contributi INAIL</a:t>
            </a:r>
          </a:p>
          <a:p>
            <a:pPr marL="176213" indent="-176213" algn="just">
              <a:buFont typeface="Arial" panose="020B0604020202020204" pitchFamily="34" charset="0"/>
              <a:buChar char="•"/>
            </a:pPr>
            <a:r>
              <a:rPr lang="it-IT" dirty="0">
                <a:solidFill>
                  <a:srgbClr val="003373"/>
                </a:solidFill>
                <a:latin typeface="Arial" panose="020B0604020202020204" pitchFamily="34" charset="0"/>
                <a:ea typeface="ヒラギノ角ゴ Pro W3" charset="-128"/>
              </a:rPr>
              <a:t>i contributi dovuti al Fondo di Tesoreria</a:t>
            </a:r>
          </a:p>
          <a:p>
            <a:pPr marL="176213" indent="-176213" algn="just">
              <a:buFont typeface="Arial" panose="020B0604020202020204" pitchFamily="34" charset="0"/>
              <a:buChar char="•"/>
            </a:pPr>
            <a:r>
              <a:rPr lang="it-IT" dirty="0">
                <a:solidFill>
                  <a:srgbClr val="003373"/>
                </a:solidFill>
                <a:latin typeface="Arial" panose="020B0604020202020204" pitchFamily="34" charset="0"/>
                <a:ea typeface="ヒラギノ角ゴ Pro W3" charset="-128"/>
              </a:rPr>
              <a:t>i contributi per il finanziamento dei Fondi di Solidarietà</a:t>
            </a:r>
          </a:p>
          <a:p>
            <a:pPr marL="176213" indent="-176213" algn="just">
              <a:buFont typeface="Arial" panose="020B0604020202020204" pitchFamily="34" charset="0"/>
              <a:buChar char="•"/>
            </a:pPr>
            <a:r>
              <a:rPr lang="it-IT" dirty="0">
                <a:solidFill>
                  <a:srgbClr val="003373"/>
                </a:solidFill>
                <a:latin typeface="Arial" panose="020B0604020202020204" pitchFamily="34" charset="0"/>
                <a:ea typeface="ヒラギノ角ゴ Pro W3" charset="-128"/>
              </a:rPr>
              <a:t>il contributo per la garanzia di finanziamento della </a:t>
            </a:r>
            <a:r>
              <a:rPr lang="it-IT" dirty="0" err="1">
                <a:solidFill>
                  <a:srgbClr val="003373"/>
                </a:solidFill>
                <a:latin typeface="Arial" panose="020B0604020202020204" pitchFamily="34" charset="0"/>
                <a:ea typeface="ヒラギノ角ゴ Pro W3" charset="-128"/>
              </a:rPr>
              <a:t>Qu.I.R</a:t>
            </a:r>
            <a:r>
              <a:rPr lang="it-IT" dirty="0">
                <a:solidFill>
                  <a:srgbClr val="003373"/>
                </a:solidFill>
                <a:latin typeface="Arial" panose="020B0604020202020204" pitchFamily="34" charset="0"/>
                <a:ea typeface="ヒラギノ角ゴ Pro W3" charset="-128"/>
              </a:rPr>
              <a:t>.</a:t>
            </a:r>
          </a:p>
          <a:p>
            <a:pPr marL="176213" indent="-176213" algn="just">
              <a:buFont typeface="Arial" panose="020B0604020202020204" pitchFamily="34" charset="0"/>
              <a:buChar char="•"/>
            </a:pPr>
            <a:r>
              <a:rPr lang="it-IT" dirty="0">
                <a:solidFill>
                  <a:srgbClr val="003373"/>
                </a:solidFill>
                <a:latin typeface="Arial" panose="020B0604020202020204" pitchFamily="34" charset="0"/>
                <a:ea typeface="ヒラギノ角ゴ Pro W3" charset="-128"/>
              </a:rPr>
              <a:t>il contributo dello 0,30% per il finanziamento dei fondi interprofessionali per la formazione continua</a:t>
            </a:r>
          </a:p>
          <a:p>
            <a:pPr marL="176213" indent="-176213" algn="just">
              <a:buFont typeface="Arial" panose="020B0604020202020204" pitchFamily="34" charset="0"/>
              <a:buChar char="•"/>
            </a:pPr>
            <a:r>
              <a:rPr lang="it-IT" dirty="0">
                <a:solidFill>
                  <a:srgbClr val="003373"/>
                </a:solidFill>
                <a:latin typeface="Arial" panose="020B0604020202020204" pitchFamily="34" charset="0"/>
                <a:ea typeface="ヒラギノ角ゴ Pro W3" charset="-128"/>
              </a:rPr>
              <a:t>il contributo di solidarietà sui versamenti destinati alla previdenza complementare e/o ai fondi di assistenza sanitaria</a:t>
            </a:r>
          </a:p>
          <a:p>
            <a:pPr marL="176213" indent="-176213" algn="just">
              <a:buFont typeface="Arial" panose="020B0604020202020204" pitchFamily="34" charset="0"/>
              <a:buChar char="•"/>
            </a:pPr>
            <a:r>
              <a:rPr lang="it-IT" dirty="0">
                <a:solidFill>
                  <a:srgbClr val="003373"/>
                </a:solidFill>
                <a:latin typeface="Arial" panose="020B0604020202020204" pitchFamily="34" charset="0"/>
                <a:ea typeface="ヒラギノ角ゴ Pro W3" charset="-128"/>
              </a:rPr>
              <a:t>il contributo di solidarietà per i lavoratori dello spettacolo e gli sportivi professionisti</a:t>
            </a:r>
          </a:p>
          <a:p>
            <a:pPr algn="just"/>
            <a:endParaRPr lang="it-IT" dirty="0">
              <a:solidFill>
                <a:srgbClr val="003373"/>
              </a:solidFill>
              <a:latin typeface="Arial" panose="020B0604020202020204" pitchFamily="34" charset="0"/>
              <a:ea typeface="ヒラギノ角ゴ Pro W3" charset="-128"/>
            </a:endParaRPr>
          </a:p>
          <a:p>
            <a:pPr algn="just"/>
            <a:r>
              <a:rPr lang="it-IT" sz="1600" dirty="0">
                <a:solidFill>
                  <a:srgbClr val="003373"/>
                </a:solidFill>
                <a:latin typeface="Arial" panose="020B0604020202020204" pitchFamily="34" charset="0"/>
                <a:ea typeface="ヒラギノ角ゴ Pro W3" charset="-128"/>
              </a:rPr>
              <a:t>Vanno inoltre escluse dall'applicazione dell'esonero le contribuzioni che non hanno natura previdenziale e quelle previste allo scopo di apportare elementi di solidarietà alle gestioni previdenziali di riferimento.</a:t>
            </a:r>
          </a:p>
          <a:p>
            <a:pPr algn="just"/>
            <a:endParaRPr lang="it-IT" sz="1600" dirty="0">
              <a:solidFill>
                <a:srgbClr val="003373"/>
              </a:solidFill>
              <a:latin typeface="Arial" panose="020B0604020202020204" pitchFamily="34" charset="0"/>
              <a:ea typeface="ヒラギノ角ゴ Pro W3" charset="-128"/>
            </a:endParaRPr>
          </a:p>
          <a:p>
            <a:pPr algn="just"/>
            <a:r>
              <a:rPr lang="it-IT" sz="1600" dirty="0">
                <a:solidFill>
                  <a:srgbClr val="003373"/>
                </a:solidFill>
                <a:latin typeface="Arial" panose="020B0604020202020204" pitchFamily="34" charset="0"/>
                <a:ea typeface="ヒラギノ角ゴ Pro W3" charset="-128"/>
              </a:rPr>
              <a:t>Viene precisato che, il contributo aggiuntivo IVS nella misura dello 0,50% della retribuzione imponibile, è soggetto all'applicazione dell'esonero contributivo.</a:t>
            </a:r>
          </a:p>
          <a:p>
            <a:pPr algn="just"/>
            <a:br>
              <a:rPr lang="it-IT" sz="1600" dirty="0">
                <a:solidFill>
                  <a:srgbClr val="003373"/>
                </a:solidFill>
                <a:latin typeface="Arial" panose="020B0604020202020204" pitchFamily="34" charset="0"/>
                <a:ea typeface="ヒラギノ角ゴ Pro W3" charset="-128"/>
              </a:rPr>
            </a:br>
            <a:r>
              <a:rPr lang="it-IT" sz="1600" dirty="0">
                <a:solidFill>
                  <a:srgbClr val="003373"/>
                </a:solidFill>
                <a:latin typeface="Arial" panose="020B0604020202020204" pitchFamily="34" charset="0"/>
                <a:ea typeface="ヒラギノ角ゴ Pro W3" charset="-128"/>
              </a:rPr>
              <a:t>L'esonero è calcolato sulla contribuzione dovuta, al netto delle riduzioni derivanti dall'applicazione delle misure compensative riguardanti la destinazione del T.F.R. ai fondi pensione/Fondo di Tesoreria e l'erogazione della </a:t>
            </a:r>
            <a:r>
              <a:rPr lang="it-IT" sz="1600" dirty="0" err="1">
                <a:solidFill>
                  <a:srgbClr val="003373"/>
                </a:solidFill>
                <a:latin typeface="Arial" panose="020B0604020202020204" pitchFamily="34" charset="0"/>
                <a:ea typeface="ヒラギノ角ゴ Pro W3" charset="-128"/>
              </a:rPr>
              <a:t>Qu.I.R</a:t>
            </a:r>
            <a:r>
              <a:rPr lang="it-IT" sz="1600" dirty="0">
                <a:solidFill>
                  <a:srgbClr val="003373"/>
                </a:solidFill>
                <a:latin typeface="Arial" panose="020B0604020202020204" pitchFamily="34" charset="0"/>
                <a:ea typeface="ヒラギノ角ゴ Pro W3" charset="-128"/>
              </a:rPr>
              <a:t>.</a:t>
            </a:r>
          </a:p>
        </p:txBody>
      </p:sp>
      <p:sp>
        <p:nvSpPr>
          <p:cNvPr id="3" name="Segnaposto numero diapositiva 2">
            <a:extLst>
              <a:ext uri="{FF2B5EF4-FFF2-40B4-BE49-F238E27FC236}">
                <a16:creationId xmlns:a16="http://schemas.microsoft.com/office/drawing/2014/main" id="{E6C8D393-4185-4056-A664-956052535039}"/>
              </a:ext>
            </a:extLst>
          </p:cNvPr>
          <p:cNvSpPr>
            <a:spLocks noGrp="1"/>
          </p:cNvSpPr>
          <p:nvPr>
            <p:ph type="sldNum" sz="quarter" idx="12"/>
          </p:nvPr>
        </p:nvSpPr>
        <p:spPr/>
        <p:txBody>
          <a:bodyPr/>
          <a:lstStyle/>
          <a:p>
            <a:pPr>
              <a:defRPr/>
            </a:pPr>
            <a:fld id="{EE21F23F-81C3-4C1B-85E6-1C013AC92D47}" type="slidenum">
              <a:rPr lang="it-IT" altLang="it-IT" smtClean="0">
                <a:solidFill>
                  <a:srgbClr val="000000"/>
                </a:solidFill>
              </a:rPr>
              <a:pPr>
                <a:defRPr/>
              </a:pPr>
              <a:t>7</a:t>
            </a:fld>
            <a:endParaRPr lang="it-IT" altLang="it-IT">
              <a:solidFill>
                <a:srgbClr val="000000"/>
              </a:solidFill>
            </a:endParaRPr>
          </a:p>
        </p:txBody>
      </p:sp>
    </p:spTree>
    <p:extLst>
      <p:ext uri="{BB962C8B-B14F-4D97-AF65-F5344CB8AC3E}">
        <p14:creationId xmlns:p14="http://schemas.microsoft.com/office/powerpoint/2010/main" val="2068043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ttangolo 2"/>
          <p:cNvSpPr/>
          <p:nvPr/>
        </p:nvSpPr>
        <p:spPr>
          <a:xfrm>
            <a:off x="93785" y="1466"/>
            <a:ext cx="8862646" cy="6686446"/>
          </a:xfrm>
          <a:prstGeom prst="rect">
            <a:avLst/>
          </a:prstGeom>
        </p:spPr>
        <p:txBody>
          <a:bodyPr wrap="square">
            <a:spAutoFit/>
          </a:bodyPr>
          <a:lstStyle/>
          <a:p>
            <a:pPr algn="just">
              <a:spcBef>
                <a:spcPct val="0"/>
              </a:spcBef>
            </a:pPr>
            <a:r>
              <a:rPr lang="it-IT" sz="2000" b="1" dirty="0">
                <a:solidFill>
                  <a:srgbClr val="003373"/>
                </a:solidFill>
                <a:latin typeface="Arial" panose="020B0604020202020204" pitchFamily="34" charset="0"/>
                <a:ea typeface="ヒラギノ角ゴ Pro W3" charset="-128"/>
              </a:rPr>
              <a:t>Condizioni da rispettare</a:t>
            </a:r>
            <a:r>
              <a:rPr lang="it-IT" sz="2400" b="1" dirty="0">
                <a:solidFill>
                  <a:srgbClr val="003373"/>
                </a:solidFill>
                <a:latin typeface="Arial" panose="020B0604020202020204" pitchFamily="34" charset="0"/>
                <a:ea typeface="ヒラギノ角ゴ Pro W3" charset="-128"/>
              </a:rPr>
              <a:t> </a:t>
            </a:r>
          </a:p>
          <a:p>
            <a:pPr algn="just">
              <a:spcBef>
                <a:spcPct val="0"/>
              </a:spcBef>
            </a:pPr>
            <a:endParaRPr lang="it-IT" sz="1050" b="1" dirty="0">
              <a:solidFill>
                <a:srgbClr val="003373"/>
              </a:solidFill>
              <a:latin typeface="Arial" panose="020B0604020202020204" pitchFamily="34" charset="0"/>
              <a:ea typeface="ヒラギノ角ゴ Pro W3" charset="-128"/>
            </a:endParaRPr>
          </a:p>
          <a:p>
            <a:pPr algn="just"/>
            <a:r>
              <a:rPr lang="it-IT" sz="1400" dirty="0">
                <a:solidFill>
                  <a:srgbClr val="003373"/>
                </a:solidFill>
                <a:latin typeface="Arial" panose="020B0604020202020204" pitchFamily="34" charset="0"/>
                <a:ea typeface="ヒラギノ角ゴ Pro W3" charset="-128"/>
              </a:rPr>
              <a:t>L'esonero è concesso, in deroga a quanto previsto dal </a:t>
            </a:r>
            <a:r>
              <a:rPr lang="it-IT" sz="1400" b="1" dirty="0" err="1">
                <a:solidFill>
                  <a:srgbClr val="003373"/>
                </a:solidFill>
                <a:latin typeface="Arial" panose="020B0604020202020204" pitchFamily="34" charset="0"/>
                <a:ea typeface="ヒラギノ角ゴ Pro W3" charset="-128"/>
              </a:rPr>
              <a:t>D.Lgs.</a:t>
            </a:r>
            <a:r>
              <a:rPr lang="it-IT" sz="1400" b="1" dirty="0">
                <a:solidFill>
                  <a:srgbClr val="003373"/>
                </a:solidFill>
                <a:latin typeface="Arial" panose="020B0604020202020204" pitchFamily="34" charset="0"/>
                <a:ea typeface="ヒラギノ角ゴ Pro W3" charset="-128"/>
              </a:rPr>
              <a:t> n. 150/2015</a:t>
            </a:r>
            <a:r>
              <a:rPr lang="it-IT" sz="1400" dirty="0">
                <a:solidFill>
                  <a:srgbClr val="003373"/>
                </a:solidFill>
                <a:latin typeface="Arial" panose="020B0604020202020204" pitchFamily="34" charset="0"/>
                <a:ea typeface="ヒラギノ角ゴ Pro W3" charset="-128"/>
              </a:rPr>
              <a:t>, a prescindere dalla circostanza che l'assunzione costituisca attuazione di un obbligo previsto da norme di legge o di contratto collettivo di lavoro.</a:t>
            </a:r>
          </a:p>
          <a:p>
            <a:pPr algn="just"/>
            <a:endParaRPr lang="it-IT" sz="1400" dirty="0">
              <a:solidFill>
                <a:srgbClr val="003373"/>
              </a:solidFill>
              <a:latin typeface="Arial" panose="020B0604020202020204" pitchFamily="34" charset="0"/>
              <a:ea typeface="ヒラギノ角ゴ Pro W3" charset="-128"/>
            </a:endParaRPr>
          </a:p>
          <a:p>
            <a:pPr algn="just"/>
            <a:r>
              <a:rPr lang="it-IT" sz="1400" dirty="0">
                <a:solidFill>
                  <a:srgbClr val="003373"/>
                </a:solidFill>
                <a:latin typeface="Arial" panose="020B0604020202020204" pitchFamily="34" charset="0"/>
                <a:ea typeface="ヒラギノ角ゴ Pro W3" charset="-128"/>
              </a:rPr>
              <a:t>L'esonero rimane invece subordinato all'applicazione dei principi generali previsti in tema di agevolazioni contributive dal </a:t>
            </a:r>
            <a:r>
              <a:rPr lang="it-IT" sz="1400" dirty="0" err="1">
                <a:solidFill>
                  <a:srgbClr val="003373"/>
                </a:solidFill>
                <a:latin typeface="Arial" panose="020B0604020202020204" pitchFamily="34" charset="0"/>
                <a:ea typeface="ヒラギノ角ゴ Pro W3" charset="-128"/>
              </a:rPr>
              <a:t>D.Lgs.</a:t>
            </a:r>
            <a:r>
              <a:rPr lang="it-IT" sz="1400" dirty="0">
                <a:solidFill>
                  <a:srgbClr val="003373"/>
                </a:solidFill>
                <a:latin typeface="Arial" panose="020B0604020202020204" pitchFamily="34" charset="0"/>
                <a:ea typeface="ヒラギノ角ゴ Pro W3" charset="-128"/>
              </a:rPr>
              <a:t> n. 150/2015, in particolare non spetta:</a:t>
            </a:r>
          </a:p>
          <a:p>
            <a:pPr algn="just"/>
            <a:endParaRPr lang="it-IT" sz="1400" dirty="0">
              <a:solidFill>
                <a:srgbClr val="003373"/>
              </a:solidFill>
              <a:latin typeface="Arial" panose="020B0604020202020204" pitchFamily="34" charset="0"/>
              <a:ea typeface="ヒラギノ角ゴ Pro W3" charset="-128"/>
            </a:endParaRPr>
          </a:p>
          <a:p>
            <a:pPr marL="285750" indent="-285750" algn="just">
              <a:buFont typeface="Arial" panose="020B0604020202020204" pitchFamily="34" charset="0"/>
              <a:buChar char="•"/>
            </a:pPr>
            <a:r>
              <a:rPr lang="it-IT" sz="1400" dirty="0">
                <a:solidFill>
                  <a:srgbClr val="003373"/>
                </a:solidFill>
                <a:latin typeface="Arial" panose="020B0604020202020204" pitchFamily="34" charset="0"/>
                <a:ea typeface="ヒラギノ角ゴ Pro W3" charset="-128"/>
              </a:rPr>
              <a:t>se l'assunzione </a:t>
            </a:r>
            <a:r>
              <a:rPr lang="it-IT" sz="1400" b="1" dirty="0">
                <a:solidFill>
                  <a:srgbClr val="003373"/>
                </a:solidFill>
                <a:latin typeface="Arial" panose="020B0604020202020204" pitchFamily="34" charset="0"/>
                <a:ea typeface="ヒラギノ角ゴ Pro W3" charset="-128"/>
              </a:rPr>
              <a:t>viola il diritto di precedenza</a:t>
            </a:r>
            <a:r>
              <a:rPr lang="it-IT" sz="1400" dirty="0">
                <a:solidFill>
                  <a:srgbClr val="003373"/>
                </a:solidFill>
                <a:latin typeface="Arial" panose="020B0604020202020204" pitchFamily="34" charset="0"/>
                <a:ea typeface="ヒラギノ角ゴ Pro W3" charset="-128"/>
              </a:rPr>
              <a:t>, fissato dalla legge o dal contratto collettivo, alla riassunzione di un altro lavoratore licenziato nell'ambito di un rapporto a tempo indeterminato ovvero cessato da un rapporto a termine</a:t>
            </a:r>
          </a:p>
          <a:p>
            <a:pPr marL="285750" indent="-285750" algn="just">
              <a:buFont typeface="Arial" panose="020B0604020202020204" pitchFamily="34" charset="0"/>
              <a:buChar char="•"/>
            </a:pPr>
            <a:endParaRPr lang="it-IT" sz="1400" dirty="0">
              <a:solidFill>
                <a:srgbClr val="003373"/>
              </a:solidFill>
              <a:latin typeface="Arial" panose="020B0604020202020204" pitchFamily="34" charset="0"/>
              <a:ea typeface="ヒラギノ角ゴ Pro W3" charset="-128"/>
            </a:endParaRPr>
          </a:p>
          <a:p>
            <a:pPr marL="285750" indent="-285750" algn="just">
              <a:buFont typeface="Arial" panose="020B0604020202020204" pitchFamily="34" charset="0"/>
              <a:buChar char="•"/>
            </a:pPr>
            <a:r>
              <a:rPr lang="it-IT" sz="1400" dirty="0">
                <a:solidFill>
                  <a:srgbClr val="003373"/>
                </a:solidFill>
                <a:latin typeface="Arial" panose="020B0604020202020204" pitchFamily="34" charset="0"/>
                <a:ea typeface="ヒラギノ角ゴ Pro W3" charset="-128"/>
              </a:rPr>
              <a:t>se il lavoratore o l'utilizzatore abbia in atto </a:t>
            </a:r>
            <a:r>
              <a:rPr lang="it-IT" sz="1400" b="1" dirty="0">
                <a:solidFill>
                  <a:srgbClr val="003373"/>
                </a:solidFill>
                <a:latin typeface="Arial" panose="020B0604020202020204" pitchFamily="34" charset="0"/>
                <a:ea typeface="ヒラギノ角ゴ Pro W3" charset="-128"/>
              </a:rPr>
              <a:t>sospensioni dell'attività lavorativa connesse ad una crisi o riorganizzazione aziendale</a:t>
            </a:r>
            <a:r>
              <a:rPr lang="it-IT" sz="1400" dirty="0">
                <a:solidFill>
                  <a:srgbClr val="003373"/>
                </a:solidFill>
                <a:latin typeface="Arial" panose="020B0604020202020204" pitchFamily="34" charset="0"/>
                <a:ea typeface="ヒラギノ角ゴ Pro W3" charset="-128"/>
              </a:rPr>
              <a:t>, salvo i casi in cui l'assunzione, la trasformazione o la somministrazione siano finalizzate all'assunzione di lavoratori inquadrati ad un livello diverso da quello dei lavoratori sospesi oppure sia effettuata presso una diversa unità produttiva</a:t>
            </a:r>
          </a:p>
          <a:p>
            <a:pPr algn="just"/>
            <a:endParaRPr lang="it-IT" sz="1400" dirty="0">
              <a:solidFill>
                <a:srgbClr val="003373"/>
              </a:solidFill>
              <a:latin typeface="Arial" panose="020B0604020202020204" pitchFamily="34" charset="0"/>
              <a:ea typeface="ヒラギノ角ゴ Pro W3" charset="-128"/>
            </a:endParaRPr>
          </a:p>
          <a:p>
            <a:pPr marL="285750" indent="-285750" algn="just">
              <a:buFont typeface="Arial" panose="020B0604020202020204" pitchFamily="34" charset="0"/>
              <a:buChar char="•"/>
            </a:pPr>
            <a:r>
              <a:rPr lang="it-IT" sz="1400" dirty="0">
                <a:solidFill>
                  <a:srgbClr val="003373"/>
                </a:solidFill>
                <a:latin typeface="Arial" panose="020B0604020202020204" pitchFamily="34" charset="0"/>
                <a:ea typeface="ヒラギノ角ゴ Pro W3" charset="-128"/>
              </a:rPr>
              <a:t>con riferimento a quei lavoratori che siano stati </a:t>
            </a:r>
            <a:r>
              <a:rPr lang="it-IT" sz="1400" b="1" dirty="0">
                <a:solidFill>
                  <a:srgbClr val="003373"/>
                </a:solidFill>
                <a:latin typeface="Arial" panose="020B0604020202020204" pitchFamily="34" charset="0"/>
                <a:ea typeface="ヒラギノ角ゴ Pro W3" charset="-128"/>
              </a:rPr>
              <a:t>licenziati, nei sei mesi precedenti, da parte di un datore di lavoro che, al momento del licenziamento, presenti assetti proprietari sostanzialmente coincidenti</a:t>
            </a:r>
            <a:r>
              <a:rPr lang="it-IT" sz="1400" dirty="0">
                <a:solidFill>
                  <a:srgbClr val="003373"/>
                </a:solidFill>
                <a:latin typeface="Arial" panose="020B0604020202020204" pitchFamily="34" charset="0"/>
                <a:ea typeface="ヒラギノ角ゴ Pro W3" charset="-128"/>
              </a:rPr>
              <a:t> con quelli del datore di lavoro che assume o sia in rapporto di collegamento o controllo; in caso di somministrazione tale condizione si applica anche all'utilizzatore</a:t>
            </a:r>
          </a:p>
          <a:p>
            <a:pPr marL="285750" indent="-285750" algn="just">
              <a:buFont typeface="Arial" panose="020B0604020202020204" pitchFamily="34" charset="0"/>
              <a:buChar char="•"/>
            </a:pPr>
            <a:endParaRPr lang="it-IT" sz="1400" dirty="0">
              <a:solidFill>
                <a:srgbClr val="003373"/>
              </a:solidFill>
              <a:latin typeface="Arial" panose="020B0604020202020204" pitchFamily="34" charset="0"/>
              <a:ea typeface="ヒラギノ角ゴ Pro W3" charset="-128"/>
            </a:endParaRPr>
          </a:p>
          <a:p>
            <a:pPr marL="285750" indent="-285750" algn="just">
              <a:buFont typeface="Arial" panose="020B0604020202020204" pitchFamily="34" charset="0"/>
              <a:buChar char="•"/>
            </a:pPr>
            <a:r>
              <a:rPr lang="it-IT" sz="1400" dirty="0">
                <a:solidFill>
                  <a:srgbClr val="003373"/>
                </a:solidFill>
                <a:latin typeface="Arial" panose="020B0604020202020204" pitchFamily="34" charset="0"/>
                <a:ea typeface="ヒラギノ角ゴ Pro W3" charset="-128"/>
              </a:rPr>
              <a:t>in caso di </a:t>
            </a:r>
            <a:r>
              <a:rPr lang="it-IT" sz="1400" b="1" dirty="0">
                <a:solidFill>
                  <a:srgbClr val="003373"/>
                </a:solidFill>
                <a:latin typeface="Arial" panose="020B0604020202020204" pitchFamily="34" charset="0"/>
                <a:ea typeface="ヒラギノ角ゴ Pro W3" charset="-128"/>
              </a:rPr>
              <a:t>inoltro tardivo delle comunicazioni telematiche obbligatorie</a:t>
            </a:r>
            <a:r>
              <a:rPr lang="it-IT" sz="1400" dirty="0">
                <a:solidFill>
                  <a:srgbClr val="003373"/>
                </a:solidFill>
                <a:latin typeface="Arial" panose="020B0604020202020204" pitchFamily="34" charset="0"/>
                <a:ea typeface="ヒラギノ角ゴ Pro W3" charset="-128"/>
              </a:rPr>
              <a:t>. Il ritardo comporta la perdita del beneficio relativo al periodo compreso tra la decorrenza del rapporto agevolato e la data della tardiva comunicazione.</a:t>
            </a:r>
          </a:p>
          <a:p>
            <a:pPr algn="just"/>
            <a:endParaRPr lang="it-IT" sz="1400" dirty="0">
              <a:solidFill>
                <a:srgbClr val="003373"/>
              </a:solidFill>
              <a:latin typeface="Arial" panose="020B0604020202020204" pitchFamily="34" charset="0"/>
              <a:ea typeface="ヒラギノ角ゴ Pro W3" charset="-128"/>
            </a:endParaRPr>
          </a:p>
          <a:p>
            <a:pPr algn="just"/>
            <a:r>
              <a:rPr lang="it-IT" sz="1400" dirty="0">
                <a:solidFill>
                  <a:srgbClr val="003373"/>
                </a:solidFill>
                <a:latin typeface="Arial" panose="020B0604020202020204" pitchFamily="34" charset="0"/>
                <a:ea typeface="ヒラギノ角ゴ Pro W3" charset="-128"/>
              </a:rPr>
              <a:t>L'esonero rimane inoltre subordinato alla </a:t>
            </a:r>
            <a:r>
              <a:rPr lang="it-IT" sz="1400" b="1" dirty="0">
                <a:solidFill>
                  <a:srgbClr val="003373"/>
                </a:solidFill>
                <a:latin typeface="Arial" panose="020B0604020202020204" pitchFamily="34" charset="0"/>
                <a:ea typeface="ヒラギノ角ゴ Pro W3" charset="-128"/>
              </a:rPr>
              <a:t>regolarità contributiva</a:t>
            </a:r>
            <a:r>
              <a:rPr lang="it-IT" sz="1400" dirty="0">
                <a:solidFill>
                  <a:srgbClr val="003373"/>
                </a:solidFill>
                <a:latin typeface="Arial" panose="020B0604020202020204" pitchFamily="34" charset="0"/>
                <a:ea typeface="ヒラギノ角ゴ Pro W3" charset="-128"/>
              </a:rPr>
              <a:t>, al rispetto della normativa a tutela delle condizioni di lavoro e dei contratti collettivi.</a:t>
            </a:r>
          </a:p>
        </p:txBody>
      </p:sp>
      <p:sp>
        <p:nvSpPr>
          <p:cNvPr id="2" name="Segnaposto numero diapositiva 1">
            <a:extLst>
              <a:ext uri="{FF2B5EF4-FFF2-40B4-BE49-F238E27FC236}">
                <a16:creationId xmlns:a16="http://schemas.microsoft.com/office/drawing/2014/main" id="{B395EE6F-5DA0-4091-A2EA-C680C0FD260B}"/>
              </a:ext>
            </a:extLst>
          </p:cNvPr>
          <p:cNvSpPr>
            <a:spLocks noGrp="1"/>
          </p:cNvSpPr>
          <p:nvPr>
            <p:ph type="sldNum" sz="quarter" idx="12"/>
          </p:nvPr>
        </p:nvSpPr>
        <p:spPr/>
        <p:txBody>
          <a:bodyPr/>
          <a:lstStyle/>
          <a:p>
            <a:pPr>
              <a:defRPr/>
            </a:pPr>
            <a:fld id="{EE21F23F-81C3-4C1B-85E6-1C013AC92D47}" type="slidenum">
              <a:rPr lang="it-IT" altLang="it-IT" smtClean="0">
                <a:solidFill>
                  <a:srgbClr val="000000"/>
                </a:solidFill>
              </a:rPr>
              <a:pPr>
                <a:defRPr/>
              </a:pPr>
              <a:t>8</a:t>
            </a:fld>
            <a:endParaRPr lang="it-IT" altLang="it-IT">
              <a:solidFill>
                <a:srgbClr val="000000"/>
              </a:solidFill>
            </a:endParaRPr>
          </a:p>
        </p:txBody>
      </p:sp>
    </p:spTree>
    <p:extLst>
      <p:ext uri="{BB962C8B-B14F-4D97-AF65-F5344CB8AC3E}">
        <p14:creationId xmlns:p14="http://schemas.microsoft.com/office/powerpoint/2010/main" val="4091628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ttangolo 1"/>
          <p:cNvSpPr/>
          <p:nvPr/>
        </p:nvSpPr>
        <p:spPr>
          <a:xfrm>
            <a:off x="293077" y="510252"/>
            <a:ext cx="8299938" cy="4555093"/>
          </a:xfrm>
          <a:prstGeom prst="rect">
            <a:avLst/>
          </a:prstGeom>
        </p:spPr>
        <p:txBody>
          <a:bodyPr wrap="square">
            <a:spAutoFit/>
          </a:bodyPr>
          <a:lstStyle/>
          <a:p>
            <a:pPr algn="just">
              <a:spcBef>
                <a:spcPct val="0"/>
              </a:spcBef>
            </a:pPr>
            <a:r>
              <a:rPr lang="it-IT" sz="2400" b="1" dirty="0">
                <a:solidFill>
                  <a:srgbClr val="003373"/>
                </a:solidFill>
                <a:latin typeface="Arial" panose="020B0604020202020204" pitchFamily="34" charset="0"/>
                <a:ea typeface="ヒラギノ角ゴ Pro W3" charset="-128"/>
              </a:rPr>
              <a:t>Compatibilità con altri incentivi all’occupazione</a:t>
            </a:r>
          </a:p>
          <a:p>
            <a:pPr algn="just">
              <a:spcBef>
                <a:spcPct val="0"/>
              </a:spcBef>
            </a:pPr>
            <a:endParaRPr lang="it-IT" sz="2400" b="1" dirty="0">
              <a:solidFill>
                <a:srgbClr val="003373"/>
              </a:solidFill>
              <a:latin typeface="Arial" panose="020B0604020202020204" pitchFamily="34" charset="0"/>
              <a:ea typeface="ヒラギノ角ゴ Pro W3" charset="-128"/>
            </a:endParaRPr>
          </a:p>
          <a:p>
            <a:r>
              <a:rPr lang="it-IT" sz="2200" dirty="0">
                <a:solidFill>
                  <a:srgbClr val="003373"/>
                </a:solidFill>
                <a:latin typeface="Arial" panose="020B0604020202020204" pitchFamily="34" charset="0"/>
                <a:ea typeface="ヒラギノ角ゴ Pro W3" charset="-128"/>
              </a:rPr>
              <a:t>Il beneficio </a:t>
            </a:r>
            <a:r>
              <a:rPr lang="it-IT" sz="2200" b="1" dirty="0">
                <a:solidFill>
                  <a:srgbClr val="003373"/>
                </a:solidFill>
                <a:latin typeface="Arial" panose="020B0604020202020204" pitchFamily="34" charset="0"/>
                <a:ea typeface="ヒラギノ角ゴ Pro W3" charset="-128"/>
              </a:rPr>
              <a:t>non è cumulabile </a:t>
            </a:r>
            <a:r>
              <a:rPr lang="it-IT" sz="2200" dirty="0">
                <a:solidFill>
                  <a:srgbClr val="003373"/>
                </a:solidFill>
                <a:latin typeface="Arial" panose="020B0604020202020204" pitchFamily="34" charset="0"/>
                <a:ea typeface="ヒラギノ角ゴ Pro W3" charset="-128"/>
              </a:rPr>
              <a:t>con altre agevolazioni </a:t>
            </a:r>
            <a:r>
              <a:rPr lang="it-IT" sz="2200" b="1" dirty="0">
                <a:solidFill>
                  <a:srgbClr val="003373"/>
                </a:solidFill>
                <a:latin typeface="Arial" panose="020B0604020202020204" pitchFamily="34" charset="0"/>
                <a:ea typeface="ヒラギノ角ゴ Pro W3" charset="-128"/>
              </a:rPr>
              <a:t>di tipo contributivo </a:t>
            </a:r>
            <a:r>
              <a:rPr lang="it-IT" sz="2200" dirty="0">
                <a:solidFill>
                  <a:srgbClr val="003373"/>
                </a:solidFill>
                <a:latin typeface="Arial" panose="020B0604020202020204" pitchFamily="34" charset="0"/>
                <a:ea typeface="ヒラギノ角ゴ Pro W3" charset="-128"/>
              </a:rPr>
              <a:t>previste dalla normativa vigente.</a:t>
            </a:r>
            <a:br>
              <a:rPr lang="it-IT" sz="2200" dirty="0">
                <a:solidFill>
                  <a:srgbClr val="003373"/>
                </a:solidFill>
                <a:latin typeface="Arial" panose="020B0604020202020204" pitchFamily="34" charset="0"/>
                <a:ea typeface="ヒラギノ角ゴ Pro W3" charset="-128"/>
              </a:rPr>
            </a:br>
            <a:endParaRPr lang="it-IT" sz="2200" dirty="0">
              <a:solidFill>
                <a:srgbClr val="003373"/>
              </a:solidFill>
              <a:latin typeface="Arial" panose="020B0604020202020204" pitchFamily="34" charset="0"/>
              <a:ea typeface="ヒラギノ角ゴ Pro W3" charset="-128"/>
            </a:endParaRPr>
          </a:p>
          <a:p>
            <a:r>
              <a:rPr lang="it-IT" sz="2200" dirty="0">
                <a:solidFill>
                  <a:srgbClr val="003373"/>
                </a:solidFill>
                <a:latin typeface="Arial" panose="020B0604020202020204" pitchFamily="34" charset="0"/>
                <a:ea typeface="ヒラギノ角ゴ Pro W3" charset="-128"/>
              </a:rPr>
              <a:t>A titolo esemplificativo, non è cumulabile con:</a:t>
            </a:r>
          </a:p>
          <a:p>
            <a:pPr marL="285750" indent="-285750">
              <a:buFont typeface="Arial" panose="020B0604020202020204" pitchFamily="34" charset="0"/>
              <a:buChar char="•"/>
            </a:pPr>
            <a:r>
              <a:rPr lang="it-IT" sz="2200" dirty="0">
                <a:solidFill>
                  <a:srgbClr val="003373"/>
                </a:solidFill>
                <a:latin typeface="Arial" panose="020B0604020202020204" pitchFamily="34" charset="0"/>
                <a:ea typeface="ヒラギノ角ゴ Pro W3" charset="-128"/>
              </a:rPr>
              <a:t>l’incentivo “Occupazione sud”</a:t>
            </a:r>
          </a:p>
          <a:p>
            <a:pPr marL="285750" indent="-285750">
              <a:buFont typeface="Arial" panose="020B0604020202020204" pitchFamily="34" charset="0"/>
              <a:buChar char="•"/>
            </a:pPr>
            <a:r>
              <a:rPr lang="it-IT" sz="2200" dirty="0">
                <a:solidFill>
                  <a:srgbClr val="003373"/>
                </a:solidFill>
                <a:latin typeface="Arial" panose="020B0604020202020204" pitchFamily="34" charset="0"/>
                <a:ea typeface="ヒラギノ角ゴ Pro W3" charset="-128"/>
              </a:rPr>
              <a:t>l’incentivo “Occupazione giovani”</a:t>
            </a:r>
          </a:p>
          <a:p>
            <a:pPr>
              <a:buFont typeface="Arial" panose="020B0604020202020204" pitchFamily="34" charset="0"/>
              <a:buChar char="•"/>
            </a:pPr>
            <a:endParaRPr lang="it-IT" sz="2200" dirty="0">
              <a:solidFill>
                <a:srgbClr val="003373"/>
              </a:solidFill>
              <a:latin typeface="Arial" panose="020B0604020202020204" pitchFamily="34" charset="0"/>
              <a:ea typeface="ヒラギノ角ゴ Pro W3" charset="-128"/>
            </a:endParaRPr>
          </a:p>
          <a:p>
            <a:r>
              <a:rPr lang="it-IT" sz="2200" dirty="0">
                <a:solidFill>
                  <a:srgbClr val="003373"/>
                </a:solidFill>
                <a:latin typeface="Arial" panose="020B0604020202020204" pitchFamily="34" charset="0"/>
                <a:ea typeface="ヒラギノ角ゴ Pro W3" charset="-128"/>
              </a:rPr>
              <a:t>L’esonero contributivo </a:t>
            </a:r>
            <a:r>
              <a:rPr lang="it-IT" sz="2200" b="1" dirty="0">
                <a:solidFill>
                  <a:srgbClr val="003373"/>
                </a:solidFill>
                <a:latin typeface="Arial" panose="020B0604020202020204" pitchFamily="34" charset="0"/>
                <a:ea typeface="ヒラギノ角ゴ Pro W3" charset="-128"/>
              </a:rPr>
              <a:t>è</a:t>
            </a:r>
            <a:r>
              <a:rPr lang="it-IT" sz="2200" dirty="0">
                <a:solidFill>
                  <a:srgbClr val="003373"/>
                </a:solidFill>
                <a:latin typeface="Arial" panose="020B0604020202020204" pitchFamily="34" charset="0"/>
                <a:ea typeface="ヒラギノ角ゴ Pro W3" charset="-128"/>
              </a:rPr>
              <a:t>, invece, </a:t>
            </a:r>
            <a:r>
              <a:rPr lang="it-IT" sz="2200" b="1" dirty="0">
                <a:solidFill>
                  <a:srgbClr val="003373"/>
                </a:solidFill>
                <a:latin typeface="Arial" panose="020B0604020202020204" pitchFamily="34" charset="0"/>
                <a:ea typeface="ヒラギノ角ゴ Pro W3" charset="-128"/>
              </a:rPr>
              <a:t>cumulabile</a:t>
            </a:r>
            <a:r>
              <a:rPr lang="it-IT" sz="2200" dirty="0">
                <a:solidFill>
                  <a:srgbClr val="003373"/>
                </a:solidFill>
                <a:latin typeface="Arial" panose="020B0604020202020204" pitchFamily="34" charset="0"/>
                <a:ea typeface="ヒラギノ角ゴ Pro W3" charset="-128"/>
              </a:rPr>
              <a:t> con gli incentivi che assumono </a:t>
            </a:r>
            <a:r>
              <a:rPr lang="it-IT" sz="2200" b="1" dirty="0">
                <a:solidFill>
                  <a:srgbClr val="003373"/>
                </a:solidFill>
                <a:latin typeface="Arial" panose="020B0604020202020204" pitchFamily="34" charset="0"/>
                <a:ea typeface="ヒラギノ角ゴ Pro W3" charset="-128"/>
              </a:rPr>
              <a:t>natura economica</a:t>
            </a:r>
            <a:r>
              <a:rPr lang="it-IT" sz="2200" dirty="0">
                <a:solidFill>
                  <a:srgbClr val="003373"/>
                </a:solidFill>
                <a:latin typeface="Arial" panose="020B0604020202020204" pitchFamily="34" charset="0"/>
                <a:ea typeface="ヒラギノ角ゴ Pro W3" charset="-128"/>
              </a:rPr>
              <a:t>, fra i quali:</a:t>
            </a:r>
          </a:p>
          <a:p>
            <a:pPr marL="285750" indent="-285750">
              <a:buFont typeface="Arial" panose="020B0604020202020204" pitchFamily="34" charset="0"/>
              <a:buChar char="•"/>
            </a:pPr>
            <a:r>
              <a:rPr lang="it-IT" sz="2200" dirty="0">
                <a:solidFill>
                  <a:srgbClr val="003373"/>
                </a:solidFill>
                <a:latin typeface="Arial" panose="020B0604020202020204" pitchFamily="34" charset="0"/>
                <a:ea typeface="ヒラギノ角ゴ Pro W3" charset="-128"/>
              </a:rPr>
              <a:t>l’incentivo per l’assunzione dei lavoratori disabili</a:t>
            </a:r>
          </a:p>
          <a:p>
            <a:pPr marL="285750" indent="-285750">
              <a:buFont typeface="Arial" panose="020B0604020202020204" pitchFamily="34" charset="0"/>
              <a:buChar char="•"/>
            </a:pPr>
            <a:r>
              <a:rPr lang="it-IT" sz="2200" dirty="0">
                <a:solidFill>
                  <a:srgbClr val="003373"/>
                </a:solidFill>
                <a:latin typeface="Arial" panose="020B0604020202020204" pitchFamily="34" charset="0"/>
                <a:ea typeface="ヒラギノ角ゴ Pro W3" charset="-128"/>
              </a:rPr>
              <a:t>l’incentivo per l'assunzione di beneficiari del trattamento </a:t>
            </a:r>
            <a:r>
              <a:rPr lang="it-IT" sz="2200" dirty="0" err="1">
                <a:solidFill>
                  <a:srgbClr val="003373"/>
                </a:solidFill>
                <a:latin typeface="Arial" panose="020B0604020202020204" pitchFamily="34" charset="0"/>
                <a:ea typeface="ヒラギノ角ゴ Pro W3" charset="-128"/>
              </a:rPr>
              <a:t>NASpI</a:t>
            </a:r>
            <a:endParaRPr lang="it-IT" sz="2200" dirty="0">
              <a:solidFill>
                <a:srgbClr val="003373"/>
              </a:solidFill>
              <a:latin typeface="Arial" panose="020B0604020202020204" pitchFamily="34" charset="0"/>
              <a:ea typeface="ヒラギノ角ゴ Pro W3" charset="-128"/>
            </a:endParaRPr>
          </a:p>
        </p:txBody>
      </p:sp>
      <p:sp>
        <p:nvSpPr>
          <p:cNvPr id="3" name="Segnaposto numero diapositiva 2">
            <a:extLst>
              <a:ext uri="{FF2B5EF4-FFF2-40B4-BE49-F238E27FC236}">
                <a16:creationId xmlns:a16="http://schemas.microsoft.com/office/drawing/2014/main" id="{B4207BB9-3308-457A-99F7-E8FB966F0791}"/>
              </a:ext>
            </a:extLst>
          </p:cNvPr>
          <p:cNvSpPr>
            <a:spLocks noGrp="1"/>
          </p:cNvSpPr>
          <p:nvPr>
            <p:ph type="sldNum" sz="quarter" idx="12"/>
          </p:nvPr>
        </p:nvSpPr>
        <p:spPr/>
        <p:txBody>
          <a:bodyPr/>
          <a:lstStyle/>
          <a:p>
            <a:pPr>
              <a:defRPr/>
            </a:pPr>
            <a:fld id="{EE21F23F-81C3-4C1B-85E6-1C013AC92D47}" type="slidenum">
              <a:rPr lang="it-IT" altLang="it-IT" smtClean="0">
                <a:solidFill>
                  <a:srgbClr val="000000"/>
                </a:solidFill>
              </a:rPr>
              <a:pPr>
                <a:defRPr/>
              </a:pPr>
              <a:t>9</a:t>
            </a:fld>
            <a:endParaRPr lang="it-IT" altLang="it-IT">
              <a:solidFill>
                <a:srgbClr val="000000"/>
              </a:solidFill>
            </a:endParaRPr>
          </a:p>
        </p:txBody>
      </p:sp>
    </p:spTree>
    <p:extLst>
      <p:ext uri="{BB962C8B-B14F-4D97-AF65-F5344CB8AC3E}">
        <p14:creationId xmlns:p14="http://schemas.microsoft.com/office/powerpoint/2010/main" val="3118468444"/>
      </p:ext>
    </p:extLst>
  </p:cSld>
  <p:clrMapOvr>
    <a:masterClrMapping/>
  </p:clrMapOvr>
</p:sld>
</file>

<file path=ppt/theme/theme1.xml><?xml version="1.0" encoding="utf-8"?>
<a:theme xmlns:a="http://schemas.openxmlformats.org/drawingml/2006/main" name="Base">
  <a:themeElements>
    <a:clrScheme name="AL_colori">
      <a:dk1>
        <a:sysClr val="windowText" lastClr="000000"/>
      </a:dk1>
      <a:lt1>
        <a:sysClr val="window" lastClr="FFFFFF"/>
      </a:lt1>
      <a:dk2>
        <a:srgbClr val="004288"/>
      </a:dk2>
      <a:lt2>
        <a:srgbClr val="E6E6E6"/>
      </a:lt2>
      <a:accent1>
        <a:srgbClr val="4B92DB"/>
      </a:accent1>
      <a:accent2>
        <a:srgbClr val="D50F3B"/>
      </a:accent2>
      <a:accent3>
        <a:srgbClr val="93C01F"/>
      </a:accent3>
      <a:accent4>
        <a:srgbClr val="662482"/>
      </a:accent4>
      <a:accent5>
        <a:srgbClr val="00968D"/>
      </a:accent5>
      <a:accent6>
        <a:srgbClr val="ED7203"/>
      </a:accent6>
      <a:hlink>
        <a:srgbClr val="1A124D"/>
      </a:hlink>
      <a:folHlink>
        <a:srgbClr val="F8AF00"/>
      </a:folHlink>
    </a:clrScheme>
    <a:fontScheme name="Office classico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530</TotalTime>
  <Words>909</Words>
  <Application>Microsoft Office PowerPoint</Application>
  <PresentationFormat>Presentazione su schermo (4:3)</PresentationFormat>
  <Paragraphs>175</Paragraphs>
  <Slides>17</Slides>
  <Notes>0</Notes>
  <HiddenSlides>0</HiddenSlides>
  <MMClips>0</MMClips>
  <ScaleCrop>false</ScaleCrop>
  <HeadingPairs>
    <vt:vector size="6" baseType="variant">
      <vt:variant>
        <vt:lpstr>Caratteri utilizzati</vt:lpstr>
      </vt:variant>
      <vt:variant>
        <vt:i4>4</vt:i4>
      </vt:variant>
      <vt:variant>
        <vt:lpstr>Tema</vt:lpstr>
      </vt:variant>
      <vt:variant>
        <vt:i4>2</vt:i4>
      </vt:variant>
      <vt:variant>
        <vt:lpstr>Titoli diapositive</vt:lpstr>
      </vt:variant>
      <vt:variant>
        <vt:i4>17</vt:i4>
      </vt:variant>
    </vt:vector>
  </HeadingPairs>
  <TitlesOfParts>
    <vt:vector size="23" baseType="lpstr">
      <vt:lpstr>Arial</vt:lpstr>
      <vt:lpstr>Calibri</vt:lpstr>
      <vt:lpstr>Source Sans Pro Light</vt:lpstr>
      <vt:lpstr>ヒラギノ角ゴ Pro W3</vt:lpstr>
      <vt:lpstr>Base</vt:lpstr>
      <vt:lpstr>1_Struttura predefinita</vt:lpstr>
      <vt:lpstr>L’esonero contributivo per i giovani in Alternanza: come funziona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giulie tttt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di PowerPoint</dc:title>
  <dc:creator>giulia amadei</dc:creator>
  <cp:lastModifiedBy>Arianna Brusati</cp:lastModifiedBy>
  <cp:revision>72</cp:revision>
  <dcterms:created xsi:type="dcterms:W3CDTF">2015-01-02T09:58:50Z</dcterms:created>
  <dcterms:modified xsi:type="dcterms:W3CDTF">2017-10-19T15:14:35Z</dcterms:modified>
</cp:coreProperties>
</file>