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7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BA6DF-CF64-4375-9D87-14624F6014D9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E5C6E-2C1D-49B1-BD59-954F8C7809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12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750EA-CA1A-4687-9F4A-44EB099CFE2F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1B07-86FA-4FB8-98F5-D6456807AD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36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FF97-4926-4B9F-B8D2-4061892680B1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943F-3EB3-4865-98E3-45A68BD799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69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60D45-95DB-47FF-BCC8-B282862417D3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0F63F-8BD1-4C6B-8C30-CF04BC8C50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45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C54C4-45B7-4308-BED4-EE101E3E7CA0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1A455-61E8-40FA-BAB4-FE7AE7A599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0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AFE4-6A6F-4962-8AA3-240959150898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C42DE-C125-4CD2-BB0D-278B4CB62D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89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721BF-D213-4332-832C-B836FE915658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A64F8-C852-4888-9BBE-CC09D91976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19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BDBC8-091C-4497-ADB2-C13253012EF9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DAE3-4425-49F7-884E-9252ED9817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59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92AD-8AA6-4C45-A2CA-42041A526E2F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0CDA2-6448-43DB-99EE-B1029EC98B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CasellaDiTesto 4"/>
          <p:cNvSpPr txBox="1"/>
          <p:nvPr userDrawn="1"/>
        </p:nvSpPr>
        <p:spPr>
          <a:xfrm>
            <a:off x="5820970" y="6612274"/>
            <a:ext cx="2082876" cy="253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Format messo a disposizione da </a:t>
            </a:r>
            <a:endParaRPr lang="it-IT" sz="900" dirty="0"/>
          </a:p>
        </p:txBody>
      </p:sp>
      <p:pic>
        <p:nvPicPr>
          <p:cNvPr id="6" name="Immagine 5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543" y="6495202"/>
            <a:ext cx="1440000" cy="33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3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92DA-04CF-4A43-8634-047FC972D335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B2E1C-B04F-4C9E-A512-AF4605A458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49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363EC-6B60-431F-BADD-40369362D70B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0A1F-5179-412F-9684-099470C942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63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7A13E6-BB02-4EA4-B939-D610710F0842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9BCB63-4176-4794-98FA-4201A3B938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3"/>
          <p:cNvSpPr txBox="1">
            <a:spLocks noChangeArrowheads="1"/>
          </p:cNvSpPr>
          <p:nvPr/>
        </p:nvSpPr>
        <p:spPr bwMode="auto">
          <a:xfrm>
            <a:off x="1907704" y="1772816"/>
            <a:ext cx="56165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5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L’Azienda</a:t>
            </a:r>
          </a:p>
          <a:p>
            <a:pPr algn="ctr"/>
            <a:endParaRPr lang="it-IT" sz="36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(personalizzare con logo aziendale e nome del relatore aziendale)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sz="54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magine 7" descr="MH90043936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268413"/>
            <a:ext cx="21605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Immagine 1" descr="grafic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213100"/>
            <a:ext cx="16002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Immagine 3" descr="ritardatari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221163"/>
            <a:ext cx="15049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Immagine 6" descr="Impianto-potabilizzazione-niche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49275"/>
            <a:ext cx="25193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uppo 11"/>
          <p:cNvGrpSpPr>
            <a:grpSpLocks/>
          </p:cNvGrpSpPr>
          <p:nvPr/>
        </p:nvGrpSpPr>
        <p:grpSpPr bwMode="auto">
          <a:xfrm>
            <a:off x="395288" y="981075"/>
            <a:ext cx="1728787" cy="1584325"/>
            <a:chOff x="323528" y="548680"/>
            <a:chExt cx="1728192" cy="1584176"/>
          </a:xfrm>
        </p:grpSpPr>
        <p:pic>
          <p:nvPicPr>
            <p:cNvPr id="3089" name="Immagine 2" descr="salvadanaio.gif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48680"/>
              <a:ext cx="1152128" cy="1584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0" name="CasellaDiTesto 8"/>
            <p:cNvSpPr txBox="1">
              <a:spLocks noChangeArrowheads="1"/>
            </p:cNvSpPr>
            <p:nvPr/>
          </p:nvSpPr>
          <p:spPr bwMode="auto">
            <a:xfrm>
              <a:off x="323528" y="620688"/>
              <a:ext cx="17281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it-IT" b="1">
                  <a:latin typeface="Verdana" pitchFamily="34" charset="0"/>
                  <a:ea typeface="Verdana" pitchFamily="34" charset="0"/>
                  <a:cs typeface="Verdana" pitchFamily="34" charset="0"/>
                </a:rPr>
                <a:t>capitale</a:t>
              </a:r>
            </a:p>
          </p:txBody>
        </p:sp>
      </p:grpSp>
      <p:sp>
        <p:nvSpPr>
          <p:cNvPr id="3079" name="CasellaDiTesto 9"/>
          <p:cNvSpPr txBox="1">
            <a:spLocks noChangeArrowheads="1"/>
          </p:cNvSpPr>
          <p:nvPr/>
        </p:nvSpPr>
        <p:spPr bwMode="auto">
          <a:xfrm>
            <a:off x="3779838" y="2133600"/>
            <a:ext cx="1728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impianti</a:t>
            </a:r>
          </a:p>
        </p:txBody>
      </p:sp>
      <p:sp>
        <p:nvSpPr>
          <p:cNvPr id="3080" name="CasellaDiTesto 10"/>
          <p:cNvSpPr txBox="1">
            <a:spLocks noChangeArrowheads="1"/>
          </p:cNvSpPr>
          <p:nvPr/>
        </p:nvSpPr>
        <p:spPr bwMode="auto">
          <a:xfrm>
            <a:off x="5795963" y="3068638"/>
            <a:ext cx="2520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materie prime</a:t>
            </a:r>
          </a:p>
        </p:txBody>
      </p:sp>
      <p:sp>
        <p:nvSpPr>
          <p:cNvPr id="3081" name="CasellaDiTesto 12"/>
          <p:cNvSpPr txBox="1">
            <a:spLocks noChangeArrowheads="1"/>
          </p:cNvSpPr>
          <p:nvPr/>
        </p:nvSpPr>
        <p:spPr bwMode="auto">
          <a:xfrm>
            <a:off x="323850" y="6165850"/>
            <a:ext cx="172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b="1">
                <a:latin typeface="Verdana" pitchFamily="34" charset="0"/>
                <a:ea typeface="Verdana" pitchFamily="34" charset="0"/>
                <a:cs typeface="Verdana" pitchFamily="34" charset="0"/>
              </a:rPr>
              <a:t>lavoro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1979613" y="1844675"/>
            <a:ext cx="122396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195513" y="2636838"/>
            <a:ext cx="324008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1331913" y="2781300"/>
            <a:ext cx="0" cy="12604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e 19"/>
          <p:cNvSpPr/>
          <p:nvPr/>
        </p:nvSpPr>
        <p:spPr>
          <a:xfrm>
            <a:off x="468313" y="3357563"/>
            <a:ext cx="574675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1" name="Ovale 20"/>
          <p:cNvSpPr/>
          <p:nvPr/>
        </p:nvSpPr>
        <p:spPr>
          <a:xfrm>
            <a:off x="2411413" y="3573463"/>
            <a:ext cx="576262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087" name="CasellaDiTesto 21"/>
          <p:cNvSpPr txBox="1">
            <a:spLocks noChangeArrowheads="1"/>
          </p:cNvSpPr>
          <p:nvPr/>
        </p:nvSpPr>
        <p:spPr bwMode="auto">
          <a:xfrm>
            <a:off x="3851275" y="4437063"/>
            <a:ext cx="50419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Nell’azienda l’imprenditore investe denaro, acquistando le risorse di produzione. Il lavoro , utilizzando strutture, impianti, tecnologie e strumenti, produce un risultato il cui valore è – nel tempo – superiore al costo dei fattori di produzione</a:t>
            </a:r>
          </a:p>
        </p:txBody>
      </p:sp>
      <p:sp>
        <p:nvSpPr>
          <p:cNvPr id="3088" name="CasellaDiTesto 22"/>
          <p:cNvSpPr txBox="1">
            <a:spLocks noChangeArrowheads="1"/>
          </p:cNvSpPr>
          <p:nvPr/>
        </p:nvSpPr>
        <p:spPr bwMode="auto">
          <a:xfrm>
            <a:off x="4572000" y="3860800"/>
            <a:ext cx="295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VALORE AGGIUNTO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sellaDiTesto 1"/>
          <p:cNvSpPr txBox="1">
            <a:spLocks noChangeArrowheads="1"/>
          </p:cNvSpPr>
          <p:nvPr/>
        </p:nvSpPr>
        <p:spPr bwMode="auto">
          <a:xfrm>
            <a:off x="539750" y="765175"/>
            <a:ext cx="47529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L’imprenditore assume un rischio, perché la remunerazione del capitale dipende dalla capacità dell’azienda di consolidarsi e svilupparsi in un mercato competitivo, caratterizzato da continui cambiamenti</a:t>
            </a:r>
          </a:p>
        </p:txBody>
      </p:sp>
      <p:sp>
        <p:nvSpPr>
          <p:cNvPr id="4099" name="CasellaDiTesto 2"/>
          <p:cNvSpPr txBox="1">
            <a:spLocks noChangeArrowheads="1"/>
          </p:cNvSpPr>
          <p:nvPr/>
        </p:nvSpPr>
        <p:spPr bwMode="auto">
          <a:xfrm>
            <a:off x="3419475" y="4292600"/>
            <a:ext cx="532923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L’attività dell’azienda deve perciò produrre un ricavo che permetta di coprire il costo del lavoro e delle materie prime, di ammortizzare gli investimenti e di remunerare il capitale</a:t>
            </a:r>
          </a:p>
        </p:txBody>
      </p:sp>
      <p:pic>
        <p:nvPicPr>
          <p:cNvPr id="4100" name="Immagine 3" descr="MH90043879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20713"/>
            <a:ext cx="2268537" cy="226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Immagine 4" descr="MH90039011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860800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MB900386809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1547664" y="1556792"/>
            <a:ext cx="3672408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3" name="CasellaDiTesto 1"/>
          <p:cNvSpPr txBox="1">
            <a:spLocks noChangeArrowheads="1"/>
          </p:cNvSpPr>
          <p:nvPr/>
        </p:nvSpPr>
        <p:spPr bwMode="auto">
          <a:xfrm>
            <a:off x="468313" y="620713"/>
            <a:ext cx="55435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L’utile, cioè la quota del ricavato che remunera il capitale, è un obiettivo importante: ma più importante che chiudere in attivo un singolo esercizio è garantirsi un risultato positivo nel tempo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850" y="4149725"/>
            <a:ext cx="7272338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 più importanti obiettivi aziendali sono perciò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Migliorare il proprio posizionamento sul mercato</a:t>
            </a: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Fidelizzare i clienti</a:t>
            </a: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Consolidare la situazione patrimoniale</a:t>
            </a: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Valorizzare le risorse professionali</a:t>
            </a: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Rinnovare le dotazioni tecnologiche</a:t>
            </a: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Migliorare e innovare prodotti o servizi offerti al mercato</a:t>
            </a:r>
          </a:p>
        </p:txBody>
      </p:sp>
      <p:pic>
        <p:nvPicPr>
          <p:cNvPr id="5125" name="Immagine 5" descr="MB90038263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60350"/>
            <a:ext cx="2405063" cy="240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9" descr="MH90025564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908050"/>
            <a:ext cx="23399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CasellaDiTesto 1"/>
          <p:cNvSpPr txBox="1">
            <a:spLocks noChangeArrowheads="1"/>
          </p:cNvSpPr>
          <p:nvPr/>
        </p:nvSpPr>
        <p:spPr bwMode="auto">
          <a:xfrm>
            <a:off x="611188" y="549275"/>
            <a:ext cx="48974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I principali mercati su cui opera l’azienda</a:t>
            </a:r>
          </a:p>
        </p:txBody>
      </p:sp>
      <p:sp>
        <p:nvSpPr>
          <p:cNvPr id="6148" name="CasellaDiTesto 2"/>
          <p:cNvSpPr txBox="1">
            <a:spLocks noChangeArrowheads="1"/>
          </p:cNvSpPr>
          <p:nvPr/>
        </p:nvSpPr>
        <p:spPr bwMode="auto">
          <a:xfrm>
            <a:off x="4211638" y="1125538"/>
            <a:ext cx="4537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Principali prodotti e prodotti leader</a:t>
            </a:r>
          </a:p>
        </p:txBody>
      </p:sp>
      <p:sp>
        <p:nvSpPr>
          <p:cNvPr id="6149" name="CasellaDiTesto 3"/>
          <p:cNvSpPr txBox="1">
            <a:spLocks noChangeArrowheads="1"/>
          </p:cNvSpPr>
          <p:nvPr/>
        </p:nvSpPr>
        <p:spPr bwMode="auto">
          <a:xfrm>
            <a:off x="539750" y="3429000"/>
            <a:ext cx="3527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storia dell’azienda</a:t>
            </a:r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: come è nata, come è cresciuta e si è diversificata</a:t>
            </a:r>
          </a:p>
        </p:txBody>
      </p:sp>
      <p:sp>
        <p:nvSpPr>
          <p:cNvPr id="6150" name="CasellaDiTesto 4"/>
          <p:cNvSpPr txBox="1">
            <a:spLocks noChangeArrowheads="1"/>
          </p:cNvSpPr>
          <p:nvPr/>
        </p:nvSpPr>
        <p:spPr bwMode="auto">
          <a:xfrm>
            <a:off x="3348038" y="4508500"/>
            <a:ext cx="2736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Le scelte fatte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dalle sue persone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1" name="CasellaDiTesto 5"/>
          <p:cNvSpPr txBox="1">
            <a:spLocks noChangeArrowheads="1"/>
          </p:cNvSpPr>
          <p:nvPr/>
        </p:nvSpPr>
        <p:spPr bwMode="auto">
          <a:xfrm>
            <a:off x="539750" y="5300663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Le alleanze con altre imprese</a:t>
            </a:r>
          </a:p>
        </p:txBody>
      </p:sp>
      <p:sp>
        <p:nvSpPr>
          <p:cNvPr id="6152" name="CasellaDiTesto 6"/>
          <p:cNvSpPr txBox="1">
            <a:spLocks noChangeArrowheads="1"/>
          </p:cNvSpPr>
          <p:nvPr/>
        </p:nvSpPr>
        <p:spPr bwMode="auto">
          <a:xfrm>
            <a:off x="5867400" y="5876925"/>
            <a:ext cx="2736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Le crisi e come sono state affrontate</a:t>
            </a:r>
          </a:p>
        </p:txBody>
      </p:sp>
      <p:sp>
        <p:nvSpPr>
          <p:cNvPr id="6153" name="CasellaDiTesto 7"/>
          <p:cNvSpPr txBox="1">
            <a:spLocks noChangeArrowheads="1"/>
          </p:cNvSpPr>
          <p:nvPr/>
        </p:nvSpPr>
        <p:spPr bwMode="auto">
          <a:xfrm>
            <a:off x="1908175" y="5805488"/>
            <a:ext cx="3311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I rapporti con il territorio</a:t>
            </a:r>
          </a:p>
        </p:txBody>
      </p:sp>
      <p:pic>
        <p:nvPicPr>
          <p:cNvPr id="6154" name="Immagine 8" descr="tema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924175"/>
            <a:ext cx="2832100" cy="23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stro perforato 11"/>
          <p:cNvSpPr/>
          <p:nvPr/>
        </p:nvSpPr>
        <p:spPr>
          <a:xfrm>
            <a:off x="4643438" y="1773238"/>
            <a:ext cx="3889375" cy="935037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PERSONALIZZARE</a:t>
            </a:r>
          </a:p>
        </p:txBody>
      </p:sp>
      <p:sp>
        <p:nvSpPr>
          <p:cNvPr id="6156" name="CasellaDiTesto 12"/>
          <p:cNvSpPr txBox="1">
            <a:spLocks noChangeArrowheads="1"/>
          </p:cNvSpPr>
          <p:nvPr/>
        </p:nvSpPr>
        <p:spPr bwMode="auto">
          <a:xfrm>
            <a:off x="5219700" y="549275"/>
            <a:ext cx="3240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Il settore di attività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tro perforato 1"/>
          <p:cNvSpPr/>
          <p:nvPr/>
        </p:nvSpPr>
        <p:spPr>
          <a:xfrm>
            <a:off x="4572000" y="2492375"/>
            <a:ext cx="3887788" cy="936625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PERSONALIZZARE</a:t>
            </a:r>
          </a:p>
        </p:txBody>
      </p:sp>
      <p:sp>
        <p:nvSpPr>
          <p:cNvPr id="7171" name="CasellaDiTesto 2"/>
          <p:cNvSpPr txBox="1">
            <a:spLocks noChangeArrowheads="1"/>
          </p:cNvSpPr>
          <p:nvPr/>
        </p:nvSpPr>
        <p:spPr bwMode="auto">
          <a:xfrm>
            <a:off x="611188" y="476250"/>
            <a:ext cx="56165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Per raggiungere i suoi obiettivi l’azienda si dà un’organizzazione, che può essere più o meno complessa a seconda delle dimensioni, del tipo di produzione,  delle soluzioni tecnologiche adottate, dei mercati in cui opera, delle convinzioni dell’imprenditore…</a:t>
            </a:r>
          </a:p>
        </p:txBody>
      </p:sp>
      <p:sp>
        <p:nvSpPr>
          <p:cNvPr id="7172" name="CasellaDiTesto 3"/>
          <p:cNvSpPr txBox="1">
            <a:spLocks noChangeArrowheads="1"/>
          </p:cNvSpPr>
          <p:nvPr/>
        </p:nvSpPr>
        <p:spPr bwMode="auto">
          <a:xfrm>
            <a:off x="3203575" y="5157788"/>
            <a:ext cx="55451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Verdana" pitchFamily="34" charset="0"/>
                <a:ea typeface="Verdana" pitchFamily="34" charset="0"/>
                <a:cs typeface="Verdana" pitchFamily="34" charset="0"/>
              </a:rPr>
              <a:t>L’organizzazione cambia frequentemente nel tempo, per rispondere alle nuove esigenze produttive o al mutare delle strategie aziendali</a:t>
            </a:r>
          </a:p>
        </p:txBody>
      </p:sp>
      <p:pic>
        <p:nvPicPr>
          <p:cNvPr id="7173" name="Immagine 4" descr="organigramm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492375"/>
            <a:ext cx="3887787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308</Words>
  <Application>Microsoft Office PowerPoint</Application>
  <PresentationFormat>Presentazione su schermo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umberto</dc:creator>
  <cp:lastModifiedBy>Paola Rossetti</cp:lastModifiedBy>
  <cp:revision>15</cp:revision>
  <dcterms:created xsi:type="dcterms:W3CDTF">2012-07-24T14:10:12Z</dcterms:created>
  <dcterms:modified xsi:type="dcterms:W3CDTF">2016-02-03T17:03:44Z</dcterms:modified>
</cp:coreProperties>
</file>