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5129" r:id="rId4"/>
    <p:sldMasterId id="2147483648" r:id="rId5"/>
  </p:sldMasterIdLst>
  <p:notesMasterIdLst>
    <p:notesMasterId r:id="rId43"/>
  </p:notesMasterIdLst>
  <p:handoutMasterIdLst>
    <p:handoutMasterId r:id="rId44"/>
  </p:handoutMasterIdLst>
  <p:sldIdLst>
    <p:sldId id="474" r:id="rId6"/>
    <p:sldId id="531" r:id="rId7"/>
    <p:sldId id="533" r:id="rId8"/>
    <p:sldId id="472" r:id="rId9"/>
    <p:sldId id="536" r:id="rId10"/>
    <p:sldId id="537" r:id="rId11"/>
    <p:sldId id="460" r:id="rId12"/>
    <p:sldId id="515" r:id="rId13"/>
    <p:sldId id="567" r:id="rId14"/>
    <p:sldId id="568" r:id="rId15"/>
    <p:sldId id="569" r:id="rId16"/>
    <p:sldId id="570" r:id="rId17"/>
    <p:sldId id="571" r:id="rId18"/>
    <p:sldId id="580" r:id="rId19"/>
    <p:sldId id="581" r:id="rId20"/>
    <p:sldId id="582" r:id="rId21"/>
    <p:sldId id="586" r:id="rId22"/>
    <p:sldId id="587" r:id="rId23"/>
    <p:sldId id="588" r:id="rId24"/>
    <p:sldId id="589" r:id="rId25"/>
    <p:sldId id="607" r:id="rId26"/>
    <p:sldId id="599" r:id="rId27"/>
    <p:sldId id="591" r:id="rId28"/>
    <p:sldId id="590" r:id="rId29"/>
    <p:sldId id="608" r:id="rId30"/>
    <p:sldId id="592" r:id="rId31"/>
    <p:sldId id="593" r:id="rId32"/>
    <p:sldId id="597" r:id="rId33"/>
    <p:sldId id="598" r:id="rId34"/>
    <p:sldId id="600" r:id="rId35"/>
    <p:sldId id="609" r:id="rId36"/>
    <p:sldId id="610" r:id="rId37"/>
    <p:sldId id="603" r:id="rId38"/>
    <p:sldId id="604" r:id="rId39"/>
    <p:sldId id="605" r:id="rId40"/>
    <p:sldId id="606" r:id="rId41"/>
    <p:sldId id="548" r:id="rId42"/>
  </p:sldIdLst>
  <p:sldSz cx="9144000" cy="6858000" type="screen4x3"/>
  <p:notesSz cx="9942513" cy="6810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60056924" initials="" lastIdx="32" clrIdx="0"/>
  <p:cmAuthor id="1" name="Alejandra Henao" initials="" lastIdx="0" clrIdx="1"/>
  <p:cmAuthor id="2" name="utente" initials="u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99CC00"/>
    <a:srgbClr val="666666"/>
    <a:srgbClr val="CC0066"/>
    <a:srgbClr val="000099"/>
    <a:srgbClr val="336633"/>
    <a:srgbClr val="33CCFF"/>
    <a:srgbClr val="660066"/>
    <a:srgbClr val="28BED6"/>
    <a:srgbClr val="149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27" autoAdjust="0"/>
    <p:restoredTop sz="96115" autoAdjust="0"/>
  </p:normalViewPr>
  <p:slideViewPr>
    <p:cSldViewPr>
      <p:cViewPr>
        <p:scale>
          <a:sx n="76" d="100"/>
          <a:sy n="76" d="100"/>
        </p:scale>
        <p:origin x="-1590" y="-276"/>
      </p:cViewPr>
      <p:guideLst>
        <p:guide orient="horz" pos="146"/>
        <p:guide pos="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68" y="-102"/>
      </p:cViewPr>
      <p:guideLst>
        <p:guide orient="horz" pos="2145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5400" cmpd="sng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0099"/>
              </a:solidFill>
              <a:ln w="25400" cmpd="sng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9CC00"/>
              </a:solidFill>
              <a:ln w="25400" cmpd="sng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9900"/>
              </a:solidFill>
              <a:ln w="25400" cmpd="sng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33CCFF"/>
              </a:solidFill>
              <a:ln w="25400" cmpd="sng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336633"/>
              </a:solidFill>
              <a:ln w="25400" cmpd="sng">
                <a:solidFill>
                  <a:schemeClr val="bg1"/>
                </a:solidFill>
              </a:ln>
              <a:effectLst/>
            </c:spPr>
          </c:dPt>
          <c:cat>
            <c:strRef>
              <c:f>Sheet1!$A$2:$A$7</c:f>
              <c:strCache>
                <c:ptCount val="5"/>
                <c:pt idx="0">
                  <c:v>North America</c:v>
                </c:pt>
                <c:pt idx="1">
                  <c:v>South America</c:v>
                </c:pt>
                <c:pt idx="2">
                  <c:v>Europe</c:v>
                </c:pt>
                <c:pt idx="3">
                  <c:v>Middle East &amp; Africa</c:v>
                </c:pt>
                <c:pt idx="4">
                  <c:v>Far East &amp; Oceania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1.6</c:v>
                </c:pt>
                <c:pt idx="4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Sheet1!$B$2:$B$6</c:f>
              <c:numCache>
                <c:formatCode>0.0</c:formatCode>
                <c:ptCount val="5"/>
                <c:pt idx="0">
                  <c:v>3.2</c:v>
                </c:pt>
                <c:pt idx="1">
                  <c:v>3</c:v>
                </c:pt>
                <c:pt idx="2">
                  <c:v>2.2000000000000002</c:v>
                </c:pt>
                <c:pt idx="3">
                  <c:v>2.7</c:v>
                </c:pt>
                <c:pt idx="4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81200256"/>
        <c:axId val="81201792"/>
      </c:barChart>
      <c:catAx>
        <c:axId val="8120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>
                <a:latin typeface="Arial"/>
                <a:cs typeface="Arial"/>
              </a:defRPr>
            </a:pPr>
            <a:endParaRPr lang="it-IT"/>
          </a:p>
        </c:txPr>
        <c:crossAx val="81201792"/>
        <c:crosses val="autoZero"/>
        <c:auto val="1"/>
        <c:lblAlgn val="ctr"/>
        <c:lblOffset val="100"/>
        <c:noMultiLvlLbl val="0"/>
      </c:catAx>
      <c:valAx>
        <c:axId val="812017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="0" i="0">
                <a:latin typeface="Arial"/>
                <a:cs typeface="Arial"/>
              </a:defRPr>
            </a:pPr>
            <a:endParaRPr lang="it-IT"/>
          </a:p>
        </c:txPr>
        <c:crossAx val="8120025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600" b="1" i="0" u="none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00099"/>
              </a:solidFill>
              <a:effectLst/>
            </c:spPr>
          </c:dPt>
          <c:dPt>
            <c:idx val="1"/>
            <c:bubble3D val="0"/>
            <c:spPr>
              <a:solidFill>
                <a:srgbClr val="99CC00"/>
              </a:solidFill>
              <a:effectLst/>
            </c:spPr>
          </c:dPt>
          <c:dPt>
            <c:idx val="2"/>
            <c:bubble3D val="0"/>
            <c:spPr>
              <a:solidFill>
                <a:srgbClr val="33CCFF"/>
              </a:solidFill>
              <a:effectLst/>
            </c:spPr>
          </c:dPt>
          <c:dPt>
            <c:idx val="3"/>
            <c:bubble3D val="0"/>
            <c:spPr>
              <a:solidFill>
                <a:srgbClr val="009900"/>
              </a:solidFill>
              <a:effectLst/>
            </c:spPr>
          </c:dPt>
          <c:dPt>
            <c:idx val="4"/>
            <c:bubble3D val="0"/>
            <c:spPr>
              <a:solidFill>
                <a:srgbClr val="000099"/>
              </a:solidFill>
              <a:effectLst/>
            </c:spPr>
          </c:dPt>
          <c:dPt>
            <c:idx val="5"/>
            <c:bubble3D val="0"/>
            <c:spPr>
              <a:solidFill>
                <a:srgbClr val="336633"/>
              </a:solidFill>
              <a:effectLst/>
            </c:spPr>
          </c:dPt>
          <c:dPt>
            <c:idx val="6"/>
            <c:bubble3D val="0"/>
            <c:spPr>
              <a:solidFill>
                <a:srgbClr val="99CC00"/>
              </a:solidFill>
              <a:effectLst/>
            </c:spPr>
          </c:dPt>
          <c:dPt>
            <c:idx val="7"/>
            <c:bubble3D val="0"/>
            <c:spPr>
              <a:solidFill>
                <a:srgbClr val="33CCFF"/>
              </a:solidFill>
              <a:effectLst/>
            </c:spPr>
          </c:dPt>
          <c:dPt>
            <c:idx val="8"/>
            <c:bubble3D val="0"/>
            <c:spPr>
              <a:solidFill>
                <a:srgbClr val="000099"/>
              </a:solidFill>
              <a:effectLst/>
            </c:spPr>
          </c:dPt>
          <c:dPt>
            <c:idx val="9"/>
            <c:bubble3D val="0"/>
            <c:spPr>
              <a:solidFill>
                <a:srgbClr val="336633"/>
              </a:solidFill>
              <a:effectLst/>
            </c:spPr>
          </c:dPt>
          <c:dPt>
            <c:idx val="10"/>
            <c:bubble3D val="0"/>
            <c:spPr>
              <a:solidFill>
                <a:srgbClr val="009900"/>
              </a:solidFill>
              <a:effectLst/>
            </c:spPr>
          </c:dPt>
          <c:cat>
            <c:numRef>
              <c:f>Sheet1!$A$2:$A$15</c:f>
              <c:numCache>
                <c:formatCode>General</c:formatCode>
                <c:ptCount val="14"/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25</c:v>
                </c:pt>
                <c:pt idx="1">
                  <c:v>9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9</c:v>
                </c:pt>
                <c:pt idx="6">
                  <c:v>2</c:v>
                </c:pt>
                <c:pt idx="7">
                  <c:v>23</c:v>
                </c:pt>
                <c:pt idx="8">
                  <c:v>7</c:v>
                </c:pt>
                <c:pt idx="9">
                  <c:v>10</c:v>
                </c:pt>
                <c:pt idx="1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00099"/>
              </a:solidFill>
              <a:effectLst/>
            </c:spPr>
          </c:dPt>
          <c:dPt>
            <c:idx val="1"/>
            <c:bubble3D val="0"/>
            <c:spPr>
              <a:solidFill>
                <a:srgbClr val="33CCFF"/>
              </a:solidFill>
              <a:effectLst/>
            </c:spPr>
          </c:dPt>
          <c:dPt>
            <c:idx val="2"/>
            <c:bubble3D val="0"/>
            <c:spPr>
              <a:solidFill>
                <a:srgbClr val="009900"/>
              </a:solidFill>
              <a:effectLst/>
            </c:spPr>
          </c:dPt>
          <c:dPt>
            <c:idx val="3"/>
            <c:bubble3D val="0"/>
            <c:spPr>
              <a:solidFill>
                <a:srgbClr val="336633"/>
              </a:solidFill>
              <a:effectLst/>
            </c:spPr>
          </c:dPt>
          <c:dPt>
            <c:idx val="4"/>
            <c:bubble3D val="0"/>
            <c:spPr>
              <a:solidFill>
                <a:srgbClr val="99CC00"/>
              </a:solidFill>
              <a:effectLst/>
            </c:spPr>
          </c:dPt>
          <c:cat>
            <c:numRef>
              <c:f>Sheet1!$A$2:$A$13</c:f>
              <c:numCache>
                <c:formatCode>General</c:formatCode>
                <c:ptCount val="12"/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56</c:v>
                </c:pt>
                <c:pt idx="1">
                  <c:v>36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59F2E-F30C-4C8D-B9C2-DB299FB8E9C0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5F4681E0-244C-45D1-83FE-8A593AD78437}">
      <dgm:prSet phldrT="[Testo]" custT="1"/>
      <dgm:spPr/>
      <dgm:t>
        <a:bodyPr/>
        <a:lstStyle/>
        <a:p>
          <a:r>
            <a:rPr lang="it-IT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Regional</a:t>
          </a:r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Manager</a:t>
          </a:r>
          <a:endParaRPr lang="it-IT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6F7D51-7E58-4D36-A882-E6230AC55BB7}" type="parTrans" cxnId="{CD21B467-5670-4EDC-A933-158280231E9E}">
      <dgm:prSet/>
      <dgm:spPr/>
      <dgm:t>
        <a:bodyPr/>
        <a:lstStyle/>
        <a:p>
          <a:endParaRPr lang="it-IT"/>
        </a:p>
      </dgm:t>
    </dgm:pt>
    <dgm:pt modelId="{E0C17340-F46A-48AD-83C8-CFB626D54F6F}" type="sibTrans" cxnId="{CD21B467-5670-4EDC-A933-158280231E9E}">
      <dgm:prSet/>
      <dgm:spPr/>
      <dgm:t>
        <a:bodyPr/>
        <a:lstStyle/>
        <a:p>
          <a:endParaRPr lang="it-IT"/>
        </a:p>
      </dgm:t>
    </dgm:pt>
    <dgm:pt modelId="{20C59C16-DCC9-4EA4-B502-E015F51EC5D9}" type="asst">
      <dgm:prSet phldrT="[Testo]" custT="1"/>
      <dgm:spPr/>
      <dgm:t>
        <a:bodyPr/>
        <a:lstStyle/>
        <a:p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RSEP Manager</a:t>
          </a:r>
          <a:endParaRPr lang="it-IT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54276C-2944-4C6A-8D77-4EC8879C2E20}" type="parTrans" cxnId="{6D3F6B82-CCA7-4731-80DD-FEAB24F118A5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72FAA121-0B5D-4359-A8C9-EF18FA09DFB3}" type="sibTrans" cxnId="{6D3F6B82-CCA7-4731-80DD-FEAB24F118A5}">
      <dgm:prSet/>
      <dgm:spPr/>
      <dgm:t>
        <a:bodyPr/>
        <a:lstStyle/>
        <a:p>
          <a:endParaRPr lang="it-IT"/>
        </a:p>
      </dgm:t>
    </dgm:pt>
    <dgm:pt modelId="{D3C92731-2FB6-4F99-9249-FFCC0DF6BD74}">
      <dgm:prSet phldrT="[Testo]" custT="1"/>
      <dgm:spPr/>
      <dgm:t>
        <a:bodyPr/>
        <a:lstStyle/>
        <a:p>
          <a:r>
            <a:rPr lang="it-IT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Personnel</a:t>
          </a:r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Services</a:t>
          </a:r>
        </a:p>
        <a:p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B8D08F-9BBF-4A23-9119-5272536CE2F9}" type="parTrans" cxnId="{873DAD8D-981C-4DE1-A400-501FF5BA9755}">
      <dgm:prSet/>
      <dgm:spPr>
        <a:ln>
          <a:solidFill>
            <a:srgbClr val="000099"/>
          </a:solidFill>
        </a:ln>
      </dgm:spPr>
      <dgm:t>
        <a:bodyPr/>
        <a:lstStyle/>
        <a:p>
          <a:endParaRPr lang="it-IT"/>
        </a:p>
      </dgm:t>
    </dgm:pt>
    <dgm:pt modelId="{050AB320-38C5-4357-B10B-F9894E925D46}" type="sibTrans" cxnId="{873DAD8D-981C-4DE1-A400-501FF5BA9755}">
      <dgm:prSet/>
      <dgm:spPr/>
      <dgm:t>
        <a:bodyPr/>
        <a:lstStyle/>
        <a:p>
          <a:endParaRPr lang="it-IT"/>
        </a:p>
      </dgm:t>
    </dgm:pt>
    <dgm:pt modelId="{3DEBA7C9-621E-4FB2-9270-9B6ABE3ACD42}">
      <dgm:prSet phldrT="[Testo]" custT="1"/>
      <dgm:spPr/>
      <dgm:t>
        <a:bodyPr/>
        <a:lstStyle/>
        <a:p>
          <a:r>
            <a:rPr lang="it-IT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Facility</a:t>
          </a:r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&amp; Waste</a:t>
          </a:r>
        </a:p>
        <a:p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29CBDF-82C6-491B-B94E-4B17D368CB59}" type="parTrans" cxnId="{7AC67741-6AE3-43BB-AFD4-2E5212BE1F77}">
      <dgm:prSet/>
      <dgm:spPr>
        <a:ln>
          <a:solidFill>
            <a:srgbClr val="000099"/>
          </a:solidFill>
        </a:ln>
      </dgm:spPr>
      <dgm:t>
        <a:bodyPr/>
        <a:lstStyle/>
        <a:p>
          <a:endParaRPr lang="it-IT"/>
        </a:p>
      </dgm:t>
    </dgm:pt>
    <dgm:pt modelId="{05350767-18BE-4C9D-AE3A-B308F262A1CC}" type="sibTrans" cxnId="{7AC67741-6AE3-43BB-AFD4-2E5212BE1F77}">
      <dgm:prSet/>
      <dgm:spPr/>
      <dgm:t>
        <a:bodyPr/>
        <a:lstStyle/>
        <a:p>
          <a:endParaRPr lang="it-IT"/>
        </a:p>
      </dgm:t>
    </dgm:pt>
    <dgm:pt modelId="{58670DE3-7871-41D9-B3A0-7BB721AEE38F}">
      <dgm:prSet phldrT="[Testo]" custT="1"/>
      <dgm:spPr/>
      <dgm:t>
        <a:bodyPr/>
        <a:lstStyle/>
        <a:p>
          <a:r>
            <a:rPr lang="it-IT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Patrimonial</a:t>
          </a:r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Control</a:t>
          </a:r>
        </a:p>
        <a:p>
          <a:r>
            <a:rPr lang="it-IT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4D05A-F728-405A-A63B-45E412F6A92D}" type="parTrans" cxnId="{CBF36735-16CD-44B3-812A-D3033290BAE0}">
      <dgm:prSet/>
      <dgm:spPr>
        <a:ln>
          <a:solidFill>
            <a:srgbClr val="000099"/>
          </a:solidFill>
        </a:ln>
      </dgm:spPr>
      <dgm:t>
        <a:bodyPr/>
        <a:lstStyle/>
        <a:p>
          <a:endParaRPr lang="it-IT"/>
        </a:p>
      </dgm:t>
    </dgm:pt>
    <dgm:pt modelId="{ADE7E843-E3BF-459E-8426-0F0D7298F874}" type="sibTrans" cxnId="{CBF36735-16CD-44B3-812A-D3033290BAE0}">
      <dgm:prSet/>
      <dgm:spPr/>
      <dgm:t>
        <a:bodyPr/>
        <a:lstStyle/>
        <a:p>
          <a:endParaRPr lang="it-IT"/>
        </a:p>
      </dgm:t>
    </dgm:pt>
    <dgm:pt modelId="{9C70953F-5794-42D2-96CC-29281FC36BE8}" type="pres">
      <dgm:prSet presAssocID="{32A59F2E-F30C-4C8D-B9C2-DB299FB8E9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EC8FD2D0-5BE2-4AFE-9048-952DE73CDC6F}" type="pres">
      <dgm:prSet presAssocID="{5F4681E0-244C-45D1-83FE-8A593AD78437}" presName="hierRoot1" presStyleCnt="0">
        <dgm:presLayoutVars>
          <dgm:hierBranch/>
        </dgm:presLayoutVars>
      </dgm:prSet>
      <dgm:spPr/>
    </dgm:pt>
    <dgm:pt modelId="{E2583B24-2F8D-4CA6-AC61-875A7BA45929}" type="pres">
      <dgm:prSet presAssocID="{5F4681E0-244C-45D1-83FE-8A593AD78437}" presName="rootComposite1" presStyleCnt="0"/>
      <dgm:spPr/>
    </dgm:pt>
    <dgm:pt modelId="{C33F58DE-0400-4CC2-B23E-CEBCACA5BF01}" type="pres">
      <dgm:prSet presAssocID="{5F4681E0-244C-45D1-83FE-8A593AD7843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081085-50B6-4036-B187-E9D88C8CCCE5}" type="pres">
      <dgm:prSet presAssocID="{5F4681E0-244C-45D1-83FE-8A593AD78437}" presName="rootConnector1" presStyleLbl="node1" presStyleIdx="0" presStyleCnt="0"/>
      <dgm:spPr/>
      <dgm:t>
        <a:bodyPr/>
        <a:lstStyle/>
        <a:p>
          <a:endParaRPr lang="it-IT"/>
        </a:p>
      </dgm:t>
    </dgm:pt>
    <dgm:pt modelId="{DE0BBA86-5669-4EA4-A56D-E6DD44DC2DF8}" type="pres">
      <dgm:prSet presAssocID="{5F4681E0-244C-45D1-83FE-8A593AD78437}" presName="hierChild2" presStyleCnt="0"/>
      <dgm:spPr/>
    </dgm:pt>
    <dgm:pt modelId="{846B7113-4AF8-47D3-8DF7-840BE14E61EF}" type="pres">
      <dgm:prSet presAssocID="{C8B8D08F-9BBF-4A23-9119-5272536CE2F9}" presName="Name35" presStyleLbl="parChTrans1D2" presStyleIdx="0" presStyleCnt="4"/>
      <dgm:spPr/>
      <dgm:t>
        <a:bodyPr/>
        <a:lstStyle/>
        <a:p>
          <a:endParaRPr lang="it-IT"/>
        </a:p>
      </dgm:t>
    </dgm:pt>
    <dgm:pt modelId="{17081016-78FD-4A3E-84D5-E737FD58D400}" type="pres">
      <dgm:prSet presAssocID="{D3C92731-2FB6-4F99-9249-FFCC0DF6BD74}" presName="hierRoot2" presStyleCnt="0">
        <dgm:presLayoutVars>
          <dgm:hierBranch val="init"/>
        </dgm:presLayoutVars>
      </dgm:prSet>
      <dgm:spPr/>
    </dgm:pt>
    <dgm:pt modelId="{2910BEBF-A423-4524-80E9-391D3C13586D}" type="pres">
      <dgm:prSet presAssocID="{D3C92731-2FB6-4F99-9249-FFCC0DF6BD74}" presName="rootComposite" presStyleCnt="0"/>
      <dgm:spPr/>
    </dgm:pt>
    <dgm:pt modelId="{AD9F9767-10C5-4DA5-8DC6-47297FB6C40E}" type="pres">
      <dgm:prSet presAssocID="{D3C92731-2FB6-4F99-9249-FFCC0DF6BD7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3D866D1-56BB-496D-A635-DD01173F3801}" type="pres">
      <dgm:prSet presAssocID="{D3C92731-2FB6-4F99-9249-FFCC0DF6BD74}" presName="rootConnector" presStyleLbl="node2" presStyleIdx="0" presStyleCnt="3"/>
      <dgm:spPr/>
      <dgm:t>
        <a:bodyPr/>
        <a:lstStyle/>
        <a:p>
          <a:endParaRPr lang="it-IT"/>
        </a:p>
      </dgm:t>
    </dgm:pt>
    <dgm:pt modelId="{96491DFD-5BF0-45F4-B738-F8FE96BBDE11}" type="pres">
      <dgm:prSet presAssocID="{D3C92731-2FB6-4F99-9249-FFCC0DF6BD74}" presName="hierChild4" presStyleCnt="0"/>
      <dgm:spPr/>
    </dgm:pt>
    <dgm:pt modelId="{44A77CD9-4140-45C2-AF42-32C5858E95BD}" type="pres">
      <dgm:prSet presAssocID="{D3C92731-2FB6-4F99-9249-FFCC0DF6BD74}" presName="hierChild5" presStyleCnt="0"/>
      <dgm:spPr/>
    </dgm:pt>
    <dgm:pt modelId="{F7248926-9A0A-4898-9B71-7D657F620484}" type="pres">
      <dgm:prSet presAssocID="{4729CBDF-82C6-491B-B94E-4B17D368CB59}" presName="Name35" presStyleLbl="parChTrans1D2" presStyleIdx="1" presStyleCnt="4"/>
      <dgm:spPr/>
      <dgm:t>
        <a:bodyPr/>
        <a:lstStyle/>
        <a:p>
          <a:endParaRPr lang="it-IT"/>
        </a:p>
      </dgm:t>
    </dgm:pt>
    <dgm:pt modelId="{D2F4A23F-6862-41EC-A31C-1BB4590317E3}" type="pres">
      <dgm:prSet presAssocID="{3DEBA7C9-621E-4FB2-9270-9B6ABE3ACD42}" presName="hierRoot2" presStyleCnt="0">
        <dgm:presLayoutVars>
          <dgm:hierBranch val="init"/>
        </dgm:presLayoutVars>
      </dgm:prSet>
      <dgm:spPr/>
    </dgm:pt>
    <dgm:pt modelId="{67B9EC82-420D-46A4-ABF4-CD59C929CD2B}" type="pres">
      <dgm:prSet presAssocID="{3DEBA7C9-621E-4FB2-9270-9B6ABE3ACD42}" presName="rootComposite" presStyleCnt="0"/>
      <dgm:spPr/>
    </dgm:pt>
    <dgm:pt modelId="{D18EB0CF-4BCD-49B7-AB25-B7BB5939574D}" type="pres">
      <dgm:prSet presAssocID="{3DEBA7C9-621E-4FB2-9270-9B6ABE3ACD4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51325EC-F8D3-40AC-B775-CFAEC5F83D83}" type="pres">
      <dgm:prSet presAssocID="{3DEBA7C9-621E-4FB2-9270-9B6ABE3ACD42}" presName="rootConnector" presStyleLbl="node2" presStyleIdx="1" presStyleCnt="3"/>
      <dgm:spPr/>
      <dgm:t>
        <a:bodyPr/>
        <a:lstStyle/>
        <a:p>
          <a:endParaRPr lang="it-IT"/>
        </a:p>
      </dgm:t>
    </dgm:pt>
    <dgm:pt modelId="{C2F1A927-0AB0-4495-9185-B260EBF3903F}" type="pres">
      <dgm:prSet presAssocID="{3DEBA7C9-621E-4FB2-9270-9B6ABE3ACD42}" presName="hierChild4" presStyleCnt="0"/>
      <dgm:spPr/>
    </dgm:pt>
    <dgm:pt modelId="{4F66A313-E4F4-4D4D-941D-783C1F2752C6}" type="pres">
      <dgm:prSet presAssocID="{3DEBA7C9-621E-4FB2-9270-9B6ABE3ACD42}" presName="hierChild5" presStyleCnt="0"/>
      <dgm:spPr/>
    </dgm:pt>
    <dgm:pt modelId="{5051EEC1-6BA1-4C0E-BB19-18BA9F0536A7}" type="pres">
      <dgm:prSet presAssocID="{5A54D05A-F728-405A-A63B-45E412F6A92D}" presName="Name35" presStyleLbl="parChTrans1D2" presStyleIdx="2" presStyleCnt="4"/>
      <dgm:spPr/>
      <dgm:t>
        <a:bodyPr/>
        <a:lstStyle/>
        <a:p>
          <a:endParaRPr lang="it-IT"/>
        </a:p>
      </dgm:t>
    </dgm:pt>
    <dgm:pt modelId="{6AF24FEA-2A13-4F5E-8E24-EB974B59C4C3}" type="pres">
      <dgm:prSet presAssocID="{58670DE3-7871-41D9-B3A0-7BB721AEE38F}" presName="hierRoot2" presStyleCnt="0">
        <dgm:presLayoutVars>
          <dgm:hierBranch val="init"/>
        </dgm:presLayoutVars>
      </dgm:prSet>
      <dgm:spPr/>
    </dgm:pt>
    <dgm:pt modelId="{F305CEF1-666C-49E5-8B99-BBD016625235}" type="pres">
      <dgm:prSet presAssocID="{58670DE3-7871-41D9-B3A0-7BB721AEE38F}" presName="rootComposite" presStyleCnt="0"/>
      <dgm:spPr/>
    </dgm:pt>
    <dgm:pt modelId="{E42827DD-0F27-4508-A507-E1D1E79A7AD7}" type="pres">
      <dgm:prSet presAssocID="{58670DE3-7871-41D9-B3A0-7BB721AEE3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07E9B10-B110-4A89-9644-6AE8CD9638A6}" type="pres">
      <dgm:prSet presAssocID="{58670DE3-7871-41D9-B3A0-7BB721AEE38F}" presName="rootConnector" presStyleLbl="node2" presStyleIdx="2" presStyleCnt="3"/>
      <dgm:spPr/>
      <dgm:t>
        <a:bodyPr/>
        <a:lstStyle/>
        <a:p>
          <a:endParaRPr lang="it-IT"/>
        </a:p>
      </dgm:t>
    </dgm:pt>
    <dgm:pt modelId="{047BFF1B-8F51-4CD6-A357-5E1F04E85A36}" type="pres">
      <dgm:prSet presAssocID="{58670DE3-7871-41D9-B3A0-7BB721AEE38F}" presName="hierChild4" presStyleCnt="0"/>
      <dgm:spPr/>
    </dgm:pt>
    <dgm:pt modelId="{F2780D4C-413C-499D-B808-02551FCAE37E}" type="pres">
      <dgm:prSet presAssocID="{58670DE3-7871-41D9-B3A0-7BB721AEE38F}" presName="hierChild5" presStyleCnt="0"/>
      <dgm:spPr/>
    </dgm:pt>
    <dgm:pt modelId="{8B04D1DC-F9F4-4E14-971F-E88E51CA5115}" type="pres">
      <dgm:prSet presAssocID="{5F4681E0-244C-45D1-83FE-8A593AD78437}" presName="hierChild3" presStyleCnt="0"/>
      <dgm:spPr/>
    </dgm:pt>
    <dgm:pt modelId="{CACDE8DA-F1B3-4898-A90E-7B3B46271C83}" type="pres">
      <dgm:prSet presAssocID="{B154276C-2944-4C6A-8D77-4EC8879C2E20}" presName="Name111" presStyleLbl="parChTrans1D2" presStyleIdx="3" presStyleCnt="4"/>
      <dgm:spPr/>
      <dgm:t>
        <a:bodyPr/>
        <a:lstStyle/>
        <a:p>
          <a:endParaRPr lang="it-IT"/>
        </a:p>
      </dgm:t>
    </dgm:pt>
    <dgm:pt modelId="{A360EF8C-A57E-4615-A93F-34D94757B168}" type="pres">
      <dgm:prSet presAssocID="{20C59C16-DCC9-4EA4-B502-E015F51EC5D9}" presName="hierRoot3" presStyleCnt="0">
        <dgm:presLayoutVars>
          <dgm:hierBranch val="init"/>
        </dgm:presLayoutVars>
      </dgm:prSet>
      <dgm:spPr/>
    </dgm:pt>
    <dgm:pt modelId="{AC0E55C9-4EC7-420D-94CA-EB3782FECB4E}" type="pres">
      <dgm:prSet presAssocID="{20C59C16-DCC9-4EA4-B502-E015F51EC5D9}" presName="rootComposite3" presStyleCnt="0"/>
      <dgm:spPr/>
    </dgm:pt>
    <dgm:pt modelId="{0BE64EC1-D647-4F73-9DC1-9D0E8BDAE29C}" type="pres">
      <dgm:prSet presAssocID="{20C59C16-DCC9-4EA4-B502-E015F51EC5D9}" presName="rootText3" presStyleLbl="asst1" presStyleIdx="0" presStyleCnt="1" custLinFactNeighborX="62016" custLinFactNeighborY="151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86ED1F5-D703-45CC-85D1-5C6027564FBC}" type="pres">
      <dgm:prSet presAssocID="{20C59C16-DCC9-4EA4-B502-E015F51EC5D9}" presName="rootConnector3" presStyleLbl="asst1" presStyleIdx="0" presStyleCnt="1"/>
      <dgm:spPr/>
      <dgm:t>
        <a:bodyPr/>
        <a:lstStyle/>
        <a:p>
          <a:endParaRPr lang="it-IT"/>
        </a:p>
      </dgm:t>
    </dgm:pt>
    <dgm:pt modelId="{9323BEA7-B96C-4EC7-B21D-97553B77A726}" type="pres">
      <dgm:prSet presAssocID="{20C59C16-DCC9-4EA4-B502-E015F51EC5D9}" presName="hierChild6" presStyleCnt="0"/>
      <dgm:spPr/>
    </dgm:pt>
    <dgm:pt modelId="{390A039F-7B78-4CF4-B55D-6FA3F349B7D7}" type="pres">
      <dgm:prSet presAssocID="{20C59C16-DCC9-4EA4-B502-E015F51EC5D9}" presName="hierChild7" presStyleCnt="0"/>
      <dgm:spPr/>
    </dgm:pt>
  </dgm:ptLst>
  <dgm:cxnLst>
    <dgm:cxn modelId="{7AC67741-6AE3-43BB-AFD4-2E5212BE1F77}" srcId="{5F4681E0-244C-45D1-83FE-8A593AD78437}" destId="{3DEBA7C9-621E-4FB2-9270-9B6ABE3ACD42}" srcOrd="2" destOrd="0" parTransId="{4729CBDF-82C6-491B-B94E-4B17D368CB59}" sibTransId="{05350767-18BE-4C9D-AE3A-B308F262A1CC}"/>
    <dgm:cxn modelId="{F1DAF71D-A5CA-4DC6-AFD0-3FB65F229F5B}" type="presOf" srcId="{5F4681E0-244C-45D1-83FE-8A593AD78437}" destId="{49081085-50B6-4036-B187-E9D88C8CCCE5}" srcOrd="1" destOrd="0" presId="urn:microsoft.com/office/officeart/2005/8/layout/orgChart1"/>
    <dgm:cxn modelId="{FFE0093F-AB22-4A57-BA1E-AEB8B24D24CE}" type="presOf" srcId="{3DEBA7C9-621E-4FB2-9270-9B6ABE3ACD42}" destId="{D18EB0CF-4BCD-49B7-AB25-B7BB5939574D}" srcOrd="0" destOrd="0" presId="urn:microsoft.com/office/officeart/2005/8/layout/orgChart1"/>
    <dgm:cxn modelId="{CBF36735-16CD-44B3-812A-D3033290BAE0}" srcId="{5F4681E0-244C-45D1-83FE-8A593AD78437}" destId="{58670DE3-7871-41D9-B3A0-7BB721AEE38F}" srcOrd="3" destOrd="0" parTransId="{5A54D05A-F728-405A-A63B-45E412F6A92D}" sibTransId="{ADE7E843-E3BF-459E-8426-0F0D7298F874}"/>
    <dgm:cxn modelId="{3B2F5C63-B5AD-43BE-905E-5A6E11EB6DFB}" type="presOf" srcId="{D3C92731-2FB6-4F99-9249-FFCC0DF6BD74}" destId="{13D866D1-56BB-496D-A635-DD01173F3801}" srcOrd="1" destOrd="0" presId="urn:microsoft.com/office/officeart/2005/8/layout/orgChart1"/>
    <dgm:cxn modelId="{CD21B467-5670-4EDC-A933-158280231E9E}" srcId="{32A59F2E-F30C-4C8D-B9C2-DB299FB8E9C0}" destId="{5F4681E0-244C-45D1-83FE-8A593AD78437}" srcOrd="0" destOrd="0" parTransId="{ED6F7D51-7E58-4D36-A882-E6230AC55BB7}" sibTransId="{E0C17340-F46A-48AD-83C8-CFB626D54F6F}"/>
    <dgm:cxn modelId="{6D3F6B82-CCA7-4731-80DD-FEAB24F118A5}" srcId="{5F4681E0-244C-45D1-83FE-8A593AD78437}" destId="{20C59C16-DCC9-4EA4-B502-E015F51EC5D9}" srcOrd="1" destOrd="0" parTransId="{B154276C-2944-4C6A-8D77-4EC8879C2E20}" sibTransId="{72FAA121-0B5D-4359-A8C9-EF18FA09DFB3}"/>
    <dgm:cxn modelId="{060FD587-FE7B-4909-9355-49AEA13C79DE}" type="presOf" srcId="{B154276C-2944-4C6A-8D77-4EC8879C2E20}" destId="{CACDE8DA-F1B3-4898-A90E-7B3B46271C83}" srcOrd="0" destOrd="0" presId="urn:microsoft.com/office/officeart/2005/8/layout/orgChart1"/>
    <dgm:cxn modelId="{3D8F6B7D-CEC8-4B1B-9CF3-4C575E731D93}" type="presOf" srcId="{58670DE3-7871-41D9-B3A0-7BB721AEE38F}" destId="{E42827DD-0F27-4508-A507-E1D1E79A7AD7}" srcOrd="0" destOrd="0" presId="urn:microsoft.com/office/officeart/2005/8/layout/orgChart1"/>
    <dgm:cxn modelId="{E73EE0B3-BA49-4282-B8D5-CAA427128660}" type="presOf" srcId="{20C59C16-DCC9-4EA4-B502-E015F51EC5D9}" destId="{D86ED1F5-D703-45CC-85D1-5C6027564FBC}" srcOrd="1" destOrd="0" presId="urn:microsoft.com/office/officeart/2005/8/layout/orgChart1"/>
    <dgm:cxn modelId="{1E2073D7-F274-4D1C-BF03-88F03F1AB4F5}" type="presOf" srcId="{20C59C16-DCC9-4EA4-B502-E015F51EC5D9}" destId="{0BE64EC1-D647-4F73-9DC1-9D0E8BDAE29C}" srcOrd="0" destOrd="0" presId="urn:microsoft.com/office/officeart/2005/8/layout/orgChart1"/>
    <dgm:cxn modelId="{386FF64F-6FC8-4838-9718-B22BB0909A85}" type="presOf" srcId="{32A59F2E-F30C-4C8D-B9C2-DB299FB8E9C0}" destId="{9C70953F-5794-42D2-96CC-29281FC36BE8}" srcOrd="0" destOrd="0" presId="urn:microsoft.com/office/officeart/2005/8/layout/orgChart1"/>
    <dgm:cxn modelId="{4C80A099-4559-4C25-89E0-D648FA18F68C}" type="presOf" srcId="{4729CBDF-82C6-491B-B94E-4B17D368CB59}" destId="{F7248926-9A0A-4898-9B71-7D657F620484}" srcOrd="0" destOrd="0" presId="urn:microsoft.com/office/officeart/2005/8/layout/orgChart1"/>
    <dgm:cxn modelId="{873DAD8D-981C-4DE1-A400-501FF5BA9755}" srcId="{5F4681E0-244C-45D1-83FE-8A593AD78437}" destId="{D3C92731-2FB6-4F99-9249-FFCC0DF6BD74}" srcOrd="0" destOrd="0" parTransId="{C8B8D08F-9BBF-4A23-9119-5272536CE2F9}" sibTransId="{050AB320-38C5-4357-B10B-F9894E925D46}"/>
    <dgm:cxn modelId="{D8AC3EAB-1361-41D2-BDFF-A9F011C03238}" type="presOf" srcId="{5F4681E0-244C-45D1-83FE-8A593AD78437}" destId="{C33F58DE-0400-4CC2-B23E-CEBCACA5BF01}" srcOrd="0" destOrd="0" presId="urn:microsoft.com/office/officeart/2005/8/layout/orgChart1"/>
    <dgm:cxn modelId="{1888F4B6-8BD6-4969-BF24-EE66C6A35DCB}" type="presOf" srcId="{3DEBA7C9-621E-4FB2-9270-9B6ABE3ACD42}" destId="{551325EC-F8D3-40AC-B775-CFAEC5F83D83}" srcOrd="1" destOrd="0" presId="urn:microsoft.com/office/officeart/2005/8/layout/orgChart1"/>
    <dgm:cxn modelId="{B1337A9C-E3DF-482D-92B9-D04E8ABF6D90}" type="presOf" srcId="{C8B8D08F-9BBF-4A23-9119-5272536CE2F9}" destId="{846B7113-4AF8-47D3-8DF7-840BE14E61EF}" srcOrd="0" destOrd="0" presId="urn:microsoft.com/office/officeart/2005/8/layout/orgChart1"/>
    <dgm:cxn modelId="{E84EFEE3-EDE4-4392-A099-F2DAC9205BE7}" type="presOf" srcId="{D3C92731-2FB6-4F99-9249-FFCC0DF6BD74}" destId="{AD9F9767-10C5-4DA5-8DC6-47297FB6C40E}" srcOrd="0" destOrd="0" presId="urn:microsoft.com/office/officeart/2005/8/layout/orgChart1"/>
    <dgm:cxn modelId="{5A6CAA3A-27E0-4F50-8A0F-15366471A57A}" type="presOf" srcId="{58670DE3-7871-41D9-B3A0-7BB721AEE38F}" destId="{907E9B10-B110-4A89-9644-6AE8CD9638A6}" srcOrd="1" destOrd="0" presId="urn:microsoft.com/office/officeart/2005/8/layout/orgChart1"/>
    <dgm:cxn modelId="{66F92D84-1909-4F6D-BC7B-D90BC0AECDF2}" type="presOf" srcId="{5A54D05A-F728-405A-A63B-45E412F6A92D}" destId="{5051EEC1-6BA1-4C0E-BB19-18BA9F0536A7}" srcOrd="0" destOrd="0" presId="urn:microsoft.com/office/officeart/2005/8/layout/orgChart1"/>
    <dgm:cxn modelId="{5BFE3BBC-8426-4FE7-882B-FCF994DD2390}" type="presParOf" srcId="{9C70953F-5794-42D2-96CC-29281FC36BE8}" destId="{EC8FD2D0-5BE2-4AFE-9048-952DE73CDC6F}" srcOrd="0" destOrd="0" presId="urn:microsoft.com/office/officeart/2005/8/layout/orgChart1"/>
    <dgm:cxn modelId="{B69922F7-B892-44F0-A3C0-3CC5A6DE52B1}" type="presParOf" srcId="{EC8FD2D0-5BE2-4AFE-9048-952DE73CDC6F}" destId="{E2583B24-2F8D-4CA6-AC61-875A7BA45929}" srcOrd="0" destOrd="0" presId="urn:microsoft.com/office/officeart/2005/8/layout/orgChart1"/>
    <dgm:cxn modelId="{0676BBC3-240C-4B59-8045-4A22E3804D56}" type="presParOf" srcId="{E2583B24-2F8D-4CA6-AC61-875A7BA45929}" destId="{C33F58DE-0400-4CC2-B23E-CEBCACA5BF01}" srcOrd="0" destOrd="0" presId="urn:microsoft.com/office/officeart/2005/8/layout/orgChart1"/>
    <dgm:cxn modelId="{26136D57-77D0-4A43-9B27-0E352AA532DD}" type="presParOf" srcId="{E2583B24-2F8D-4CA6-AC61-875A7BA45929}" destId="{49081085-50B6-4036-B187-E9D88C8CCCE5}" srcOrd="1" destOrd="0" presId="urn:microsoft.com/office/officeart/2005/8/layout/orgChart1"/>
    <dgm:cxn modelId="{75C91AD2-3D1A-4A6A-BA78-1EF1AE94C5AE}" type="presParOf" srcId="{EC8FD2D0-5BE2-4AFE-9048-952DE73CDC6F}" destId="{DE0BBA86-5669-4EA4-A56D-E6DD44DC2DF8}" srcOrd="1" destOrd="0" presId="urn:microsoft.com/office/officeart/2005/8/layout/orgChart1"/>
    <dgm:cxn modelId="{F81130BF-127A-4CD8-B761-44D2F2E187CB}" type="presParOf" srcId="{DE0BBA86-5669-4EA4-A56D-E6DD44DC2DF8}" destId="{846B7113-4AF8-47D3-8DF7-840BE14E61EF}" srcOrd="0" destOrd="0" presId="urn:microsoft.com/office/officeart/2005/8/layout/orgChart1"/>
    <dgm:cxn modelId="{1B192056-DD7C-419C-BD3A-6D786D45C603}" type="presParOf" srcId="{DE0BBA86-5669-4EA4-A56D-E6DD44DC2DF8}" destId="{17081016-78FD-4A3E-84D5-E737FD58D400}" srcOrd="1" destOrd="0" presId="urn:microsoft.com/office/officeart/2005/8/layout/orgChart1"/>
    <dgm:cxn modelId="{12FF2ED6-5354-4B5E-9EA4-5F875DB5B74C}" type="presParOf" srcId="{17081016-78FD-4A3E-84D5-E737FD58D400}" destId="{2910BEBF-A423-4524-80E9-391D3C13586D}" srcOrd="0" destOrd="0" presId="urn:microsoft.com/office/officeart/2005/8/layout/orgChart1"/>
    <dgm:cxn modelId="{49AAE9CD-015A-40D5-BF46-70CF2077D652}" type="presParOf" srcId="{2910BEBF-A423-4524-80E9-391D3C13586D}" destId="{AD9F9767-10C5-4DA5-8DC6-47297FB6C40E}" srcOrd="0" destOrd="0" presId="urn:microsoft.com/office/officeart/2005/8/layout/orgChart1"/>
    <dgm:cxn modelId="{F356B500-77B1-4C15-960F-CBB0466D5476}" type="presParOf" srcId="{2910BEBF-A423-4524-80E9-391D3C13586D}" destId="{13D866D1-56BB-496D-A635-DD01173F3801}" srcOrd="1" destOrd="0" presId="urn:microsoft.com/office/officeart/2005/8/layout/orgChart1"/>
    <dgm:cxn modelId="{80D76996-6818-4C05-8BDB-26EF806F7520}" type="presParOf" srcId="{17081016-78FD-4A3E-84D5-E737FD58D400}" destId="{96491DFD-5BF0-45F4-B738-F8FE96BBDE11}" srcOrd="1" destOrd="0" presId="urn:microsoft.com/office/officeart/2005/8/layout/orgChart1"/>
    <dgm:cxn modelId="{5B549558-B854-4CBF-9FB5-63E0E7025177}" type="presParOf" srcId="{17081016-78FD-4A3E-84D5-E737FD58D400}" destId="{44A77CD9-4140-45C2-AF42-32C5858E95BD}" srcOrd="2" destOrd="0" presId="urn:microsoft.com/office/officeart/2005/8/layout/orgChart1"/>
    <dgm:cxn modelId="{9FA91941-DA49-495F-8897-0AB3C87E96C8}" type="presParOf" srcId="{DE0BBA86-5669-4EA4-A56D-E6DD44DC2DF8}" destId="{F7248926-9A0A-4898-9B71-7D657F620484}" srcOrd="2" destOrd="0" presId="urn:microsoft.com/office/officeart/2005/8/layout/orgChart1"/>
    <dgm:cxn modelId="{69D07D01-CAFB-4674-BB6A-4C54DFD3FBFF}" type="presParOf" srcId="{DE0BBA86-5669-4EA4-A56D-E6DD44DC2DF8}" destId="{D2F4A23F-6862-41EC-A31C-1BB4590317E3}" srcOrd="3" destOrd="0" presId="urn:microsoft.com/office/officeart/2005/8/layout/orgChart1"/>
    <dgm:cxn modelId="{CB085010-63DE-499B-B15F-0ED3F52FDABF}" type="presParOf" srcId="{D2F4A23F-6862-41EC-A31C-1BB4590317E3}" destId="{67B9EC82-420D-46A4-ABF4-CD59C929CD2B}" srcOrd="0" destOrd="0" presId="urn:microsoft.com/office/officeart/2005/8/layout/orgChart1"/>
    <dgm:cxn modelId="{4DC2D804-670A-4C16-9C87-F4381A6AA7C8}" type="presParOf" srcId="{67B9EC82-420D-46A4-ABF4-CD59C929CD2B}" destId="{D18EB0CF-4BCD-49B7-AB25-B7BB5939574D}" srcOrd="0" destOrd="0" presId="urn:microsoft.com/office/officeart/2005/8/layout/orgChart1"/>
    <dgm:cxn modelId="{507B4325-BA5E-4F56-8C11-23382D83271E}" type="presParOf" srcId="{67B9EC82-420D-46A4-ABF4-CD59C929CD2B}" destId="{551325EC-F8D3-40AC-B775-CFAEC5F83D83}" srcOrd="1" destOrd="0" presId="urn:microsoft.com/office/officeart/2005/8/layout/orgChart1"/>
    <dgm:cxn modelId="{E5594B5D-A636-4DED-8E51-33331978D6F5}" type="presParOf" srcId="{D2F4A23F-6862-41EC-A31C-1BB4590317E3}" destId="{C2F1A927-0AB0-4495-9185-B260EBF3903F}" srcOrd="1" destOrd="0" presId="urn:microsoft.com/office/officeart/2005/8/layout/orgChart1"/>
    <dgm:cxn modelId="{E9F8A4F3-2ECD-4AC5-A385-31C5A140A0D8}" type="presParOf" srcId="{D2F4A23F-6862-41EC-A31C-1BB4590317E3}" destId="{4F66A313-E4F4-4D4D-941D-783C1F2752C6}" srcOrd="2" destOrd="0" presId="urn:microsoft.com/office/officeart/2005/8/layout/orgChart1"/>
    <dgm:cxn modelId="{BA827F32-6BEB-4FF9-A7A7-C64BFAD357E6}" type="presParOf" srcId="{DE0BBA86-5669-4EA4-A56D-E6DD44DC2DF8}" destId="{5051EEC1-6BA1-4C0E-BB19-18BA9F0536A7}" srcOrd="4" destOrd="0" presId="urn:microsoft.com/office/officeart/2005/8/layout/orgChart1"/>
    <dgm:cxn modelId="{99DF1A85-E183-49AA-87F6-77EF113AF4C7}" type="presParOf" srcId="{DE0BBA86-5669-4EA4-A56D-E6DD44DC2DF8}" destId="{6AF24FEA-2A13-4F5E-8E24-EB974B59C4C3}" srcOrd="5" destOrd="0" presId="urn:microsoft.com/office/officeart/2005/8/layout/orgChart1"/>
    <dgm:cxn modelId="{E37F9D71-E038-406D-BBCF-0377A15DEE85}" type="presParOf" srcId="{6AF24FEA-2A13-4F5E-8E24-EB974B59C4C3}" destId="{F305CEF1-666C-49E5-8B99-BBD016625235}" srcOrd="0" destOrd="0" presId="urn:microsoft.com/office/officeart/2005/8/layout/orgChart1"/>
    <dgm:cxn modelId="{CC04ABB8-0E5D-4A18-9CAF-F2AA8F1EBCDE}" type="presParOf" srcId="{F305CEF1-666C-49E5-8B99-BBD016625235}" destId="{E42827DD-0F27-4508-A507-E1D1E79A7AD7}" srcOrd="0" destOrd="0" presId="urn:microsoft.com/office/officeart/2005/8/layout/orgChart1"/>
    <dgm:cxn modelId="{A2F98A50-03C1-443D-8C8F-DE691471C317}" type="presParOf" srcId="{F305CEF1-666C-49E5-8B99-BBD016625235}" destId="{907E9B10-B110-4A89-9644-6AE8CD9638A6}" srcOrd="1" destOrd="0" presId="urn:microsoft.com/office/officeart/2005/8/layout/orgChart1"/>
    <dgm:cxn modelId="{EC2D6580-D547-4EAE-8373-7B50195027B2}" type="presParOf" srcId="{6AF24FEA-2A13-4F5E-8E24-EB974B59C4C3}" destId="{047BFF1B-8F51-4CD6-A357-5E1F04E85A36}" srcOrd="1" destOrd="0" presId="urn:microsoft.com/office/officeart/2005/8/layout/orgChart1"/>
    <dgm:cxn modelId="{5B58FE0D-EDAA-4A7C-A921-A6D6DE3F995D}" type="presParOf" srcId="{6AF24FEA-2A13-4F5E-8E24-EB974B59C4C3}" destId="{F2780D4C-413C-499D-B808-02551FCAE37E}" srcOrd="2" destOrd="0" presId="urn:microsoft.com/office/officeart/2005/8/layout/orgChart1"/>
    <dgm:cxn modelId="{056ACE7C-0C4C-43AB-BFB3-DA9AE7D81B7F}" type="presParOf" srcId="{EC8FD2D0-5BE2-4AFE-9048-952DE73CDC6F}" destId="{8B04D1DC-F9F4-4E14-971F-E88E51CA5115}" srcOrd="2" destOrd="0" presId="urn:microsoft.com/office/officeart/2005/8/layout/orgChart1"/>
    <dgm:cxn modelId="{79B9A3E8-26DF-4E7B-A4AA-0D435EF3F686}" type="presParOf" srcId="{8B04D1DC-F9F4-4E14-971F-E88E51CA5115}" destId="{CACDE8DA-F1B3-4898-A90E-7B3B46271C83}" srcOrd="0" destOrd="0" presId="urn:microsoft.com/office/officeart/2005/8/layout/orgChart1"/>
    <dgm:cxn modelId="{81AF2653-8F43-4D45-ABCD-C575912254E2}" type="presParOf" srcId="{8B04D1DC-F9F4-4E14-971F-E88E51CA5115}" destId="{A360EF8C-A57E-4615-A93F-34D94757B168}" srcOrd="1" destOrd="0" presId="urn:microsoft.com/office/officeart/2005/8/layout/orgChart1"/>
    <dgm:cxn modelId="{B321341C-658C-4631-8DD1-3F9057D11A77}" type="presParOf" srcId="{A360EF8C-A57E-4615-A93F-34D94757B168}" destId="{AC0E55C9-4EC7-420D-94CA-EB3782FECB4E}" srcOrd="0" destOrd="0" presId="urn:microsoft.com/office/officeart/2005/8/layout/orgChart1"/>
    <dgm:cxn modelId="{A63D61DA-7C5E-45CE-B70D-8C1E0DBBD42A}" type="presParOf" srcId="{AC0E55C9-4EC7-420D-94CA-EB3782FECB4E}" destId="{0BE64EC1-D647-4F73-9DC1-9D0E8BDAE29C}" srcOrd="0" destOrd="0" presId="urn:microsoft.com/office/officeart/2005/8/layout/orgChart1"/>
    <dgm:cxn modelId="{20E1B1AF-F696-4DA6-B662-BAC0F9116A1D}" type="presParOf" srcId="{AC0E55C9-4EC7-420D-94CA-EB3782FECB4E}" destId="{D86ED1F5-D703-45CC-85D1-5C6027564FBC}" srcOrd="1" destOrd="0" presId="urn:microsoft.com/office/officeart/2005/8/layout/orgChart1"/>
    <dgm:cxn modelId="{64C8ACCD-7622-4446-99CE-1723EE6A456C}" type="presParOf" srcId="{A360EF8C-A57E-4615-A93F-34D94757B168}" destId="{9323BEA7-B96C-4EC7-B21D-97553B77A726}" srcOrd="1" destOrd="0" presId="urn:microsoft.com/office/officeart/2005/8/layout/orgChart1"/>
    <dgm:cxn modelId="{18527F0E-41C6-4159-9751-6CD2CE99149C}" type="presParOf" srcId="{A360EF8C-A57E-4615-A93F-34D94757B168}" destId="{390A039F-7B78-4CF4-B55D-6FA3F349B7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C8C3E-37A7-40F9-B209-4D56212E72CF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5B528B7-80C9-4E57-956F-F1BD7AB66CD9}">
      <dgm:prSet phldrT="[Testo]"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>
              <a:solidFill>
                <a:schemeClr val="bg1"/>
              </a:solidFill>
            </a:rPr>
            <a:t>OPERATIVO</a:t>
          </a:r>
          <a:endParaRPr lang="it-IT" dirty="0">
            <a:solidFill>
              <a:schemeClr val="bg1"/>
            </a:solidFill>
          </a:endParaRPr>
        </a:p>
      </dgm:t>
    </dgm:pt>
    <dgm:pt modelId="{3B5CA865-BB8D-4298-BD66-39A2B2C35F98}" type="parTrans" cxnId="{8E97549D-43D3-4A93-A645-D8FB2F116DE0}">
      <dgm:prSet/>
      <dgm:spPr/>
      <dgm:t>
        <a:bodyPr/>
        <a:lstStyle/>
        <a:p>
          <a:endParaRPr lang="it-IT"/>
        </a:p>
      </dgm:t>
    </dgm:pt>
    <dgm:pt modelId="{8915054C-5A80-4B28-8401-8F5883F78DB9}" type="sibTrans" cxnId="{8E97549D-43D3-4A93-A645-D8FB2F116DE0}">
      <dgm:prSet custT="1"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sz="1000" dirty="0" smtClean="0"/>
            <a:t>EROGAZIONE </a:t>
          </a:r>
        </a:p>
        <a:p>
          <a:r>
            <a:rPr lang="it-IT" sz="1000" dirty="0" smtClean="0"/>
            <a:t>ATTIVITA’</a:t>
          </a:r>
          <a:endParaRPr lang="it-IT" sz="1000" dirty="0"/>
        </a:p>
      </dgm:t>
    </dgm:pt>
    <dgm:pt modelId="{B9743902-4958-4422-88FD-53908DA3245E}">
      <dgm:prSet phldrT="[Testo]"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/>
            <a:t>LIMITATA</a:t>
          </a:r>
        </a:p>
        <a:p>
          <a:r>
            <a:rPr lang="it-IT" dirty="0" smtClean="0"/>
            <a:t>AUTONOMIA</a:t>
          </a:r>
          <a:endParaRPr lang="it-IT" dirty="0"/>
        </a:p>
      </dgm:t>
    </dgm:pt>
    <dgm:pt modelId="{97C6F284-1D0A-431D-A8AC-7E52BD6FCA66}" type="parTrans" cxnId="{8E281CB7-7773-4CAD-8928-4E5FA9B6BB4E}">
      <dgm:prSet/>
      <dgm:spPr/>
      <dgm:t>
        <a:bodyPr/>
        <a:lstStyle/>
        <a:p>
          <a:endParaRPr lang="it-IT"/>
        </a:p>
      </dgm:t>
    </dgm:pt>
    <dgm:pt modelId="{FBB64F86-1980-40E1-893D-AF9739A01072}" type="sibTrans" cxnId="{8E281CB7-7773-4CAD-8928-4E5FA9B6BB4E}">
      <dgm:prSet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/>
            <a:t>FORNITORI</a:t>
          </a:r>
        </a:p>
      </dgm:t>
    </dgm:pt>
    <dgm:pt modelId="{583414BF-45A1-4704-A5EA-A7E4679DB734}">
      <dgm:prSet phldrT="[Testo]" custT="1"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sz="1100" dirty="0" smtClean="0"/>
            <a:t>MANCANZA</a:t>
          </a:r>
        </a:p>
        <a:p>
          <a:r>
            <a:rPr lang="it-IT" sz="1100" dirty="0" smtClean="0"/>
            <a:t>ANALISI</a:t>
          </a:r>
          <a:endParaRPr lang="it-IT" sz="1100" dirty="0"/>
        </a:p>
      </dgm:t>
    </dgm:pt>
    <dgm:pt modelId="{E759B6EB-CF5A-4878-ADF2-EC85B1ADC8DE}" type="parTrans" cxnId="{ACB09EB9-C6C4-439F-AA34-95CC9D3BD236}">
      <dgm:prSet/>
      <dgm:spPr/>
      <dgm:t>
        <a:bodyPr/>
        <a:lstStyle/>
        <a:p>
          <a:endParaRPr lang="it-IT"/>
        </a:p>
      </dgm:t>
    </dgm:pt>
    <dgm:pt modelId="{C7DD3D80-3DC6-472E-8546-969EFD08A9C7}" type="sibTrans" cxnId="{ACB09EB9-C6C4-439F-AA34-95CC9D3BD236}">
      <dgm:prSet custT="1"/>
      <dgm:spPr>
        <a:solidFill>
          <a:srgbClr val="009900"/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it-IT" sz="1200" dirty="0" smtClean="0"/>
            <a:t>ASSENZA</a:t>
          </a:r>
        </a:p>
        <a:p>
          <a:r>
            <a:rPr lang="it-IT" sz="1200" dirty="0" smtClean="0"/>
            <a:t>DATI</a:t>
          </a:r>
          <a:endParaRPr lang="it-IT" sz="1200" dirty="0"/>
        </a:p>
      </dgm:t>
    </dgm:pt>
    <dgm:pt modelId="{11040796-F0C0-4541-A9A2-48E5D30BBE4F}" type="pres">
      <dgm:prSet presAssocID="{7F1C8C3E-37A7-40F9-B209-4D56212E72CF}" presName="Name0" presStyleCnt="0">
        <dgm:presLayoutVars>
          <dgm:chMax/>
          <dgm:chPref/>
          <dgm:dir val="rev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1AE2069D-821E-4EFE-91C3-7BFA460B61AD}" type="pres">
      <dgm:prSet presAssocID="{55B528B7-80C9-4E57-956F-F1BD7AB66CD9}" presName="composite" presStyleCnt="0"/>
      <dgm:spPr/>
      <dgm:t>
        <a:bodyPr/>
        <a:lstStyle/>
        <a:p>
          <a:endParaRPr lang="it-IT"/>
        </a:p>
      </dgm:t>
    </dgm:pt>
    <dgm:pt modelId="{DD681F1B-B0D2-45AC-A218-9C9BFFA12E41}" type="pres">
      <dgm:prSet presAssocID="{55B528B7-80C9-4E57-956F-F1BD7AB66CD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9F8AC9-9DFF-47A4-BB3C-6B41239D21B9}" type="pres">
      <dgm:prSet presAssocID="{55B528B7-80C9-4E57-956F-F1BD7AB66CD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0C4471-0E0A-458A-98EA-D4EE1F320F35}" type="pres">
      <dgm:prSet presAssocID="{55B528B7-80C9-4E57-956F-F1BD7AB66CD9}" presName="BalanceSpacing" presStyleCnt="0"/>
      <dgm:spPr/>
      <dgm:t>
        <a:bodyPr/>
        <a:lstStyle/>
        <a:p>
          <a:endParaRPr lang="it-IT"/>
        </a:p>
      </dgm:t>
    </dgm:pt>
    <dgm:pt modelId="{DD118522-1CA6-4434-9B35-6060F1739465}" type="pres">
      <dgm:prSet presAssocID="{55B528B7-80C9-4E57-956F-F1BD7AB66CD9}" presName="BalanceSpacing1" presStyleCnt="0"/>
      <dgm:spPr/>
      <dgm:t>
        <a:bodyPr/>
        <a:lstStyle/>
        <a:p>
          <a:endParaRPr lang="it-IT"/>
        </a:p>
      </dgm:t>
    </dgm:pt>
    <dgm:pt modelId="{C9E06A2A-1A0E-4E5E-9BA8-BD112C66017B}" type="pres">
      <dgm:prSet presAssocID="{8915054C-5A80-4B28-8401-8F5883F78DB9}" presName="Accent1Text" presStyleLbl="node1" presStyleIdx="1" presStyleCnt="6"/>
      <dgm:spPr/>
      <dgm:t>
        <a:bodyPr/>
        <a:lstStyle/>
        <a:p>
          <a:endParaRPr lang="it-IT"/>
        </a:p>
      </dgm:t>
    </dgm:pt>
    <dgm:pt modelId="{3DE9C337-19B7-4AC7-90AF-77297BEF84E3}" type="pres">
      <dgm:prSet presAssocID="{8915054C-5A80-4B28-8401-8F5883F78DB9}" presName="spaceBetweenRectangles" presStyleCnt="0"/>
      <dgm:spPr/>
      <dgm:t>
        <a:bodyPr/>
        <a:lstStyle/>
        <a:p>
          <a:endParaRPr lang="it-IT"/>
        </a:p>
      </dgm:t>
    </dgm:pt>
    <dgm:pt modelId="{D4F350AD-77D5-418C-9101-DB3135AC5291}" type="pres">
      <dgm:prSet presAssocID="{B9743902-4958-4422-88FD-53908DA3245E}" presName="composite" presStyleCnt="0"/>
      <dgm:spPr/>
      <dgm:t>
        <a:bodyPr/>
        <a:lstStyle/>
        <a:p>
          <a:endParaRPr lang="it-IT"/>
        </a:p>
      </dgm:t>
    </dgm:pt>
    <dgm:pt modelId="{0E33D25A-AA1D-436A-9E2B-EA9EFF289566}" type="pres">
      <dgm:prSet presAssocID="{B9743902-4958-4422-88FD-53908DA3245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38444F-6492-4537-B8CE-1172504DF65C}" type="pres">
      <dgm:prSet presAssocID="{B9743902-4958-4422-88FD-53908DA3245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71BBFA-E3A4-445B-8CDD-DB4973816B33}" type="pres">
      <dgm:prSet presAssocID="{B9743902-4958-4422-88FD-53908DA3245E}" presName="BalanceSpacing" presStyleCnt="0"/>
      <dgm:spPr/>
      <dgm:t>
        <a:bodyPr/>
        <a:lstStyle/>
        <a:p>
          <a:endParaRPr lang="it-IT"/>
        </a:p>
      </dgm:t>
    </dgm:pt>
    <dgm:pt modelId="{13CBE6FA-C4E2-44F3-95F2-FCCDFE57A93B}" type="pres">
      <dgm:prSet presAssocID="{B9743902-4958-4422-88FD-53908DA3245E}" presName="BalanceSpacing1" presStyleCnt="0"/>
      <dgm:spPr/>
      <dgm:t>
        <a:bodyPr/>
        <a:lstStyle/>
        <a:p>
          <a:endParaRPr lang="it-IT"/>
        </a:p>
      </dgm:t>
    </dgm:pt>
    <dgm:pt modelId="{EE532253-3FE0-4133-B0DC-D885B608D43C}" type="pres">
      <dgm:prSet presAssocID="{FBB64F86-1980-40E1-893D-AF9739A01072}" presName="Accent1Text" presStyleLbl="node1" presStyleIdx="3" presStyleCnt="6"/>
      <dgm:spPr/>
      <dgm:t>
        <a:bodyPr/>
        <a:lstStyle/>
        <a:p>
          <a:endParaRPr lang="it-IT"/>
        </a:p>
      </dgm:t>
    </dgm:pt>
    <dgm:pt modelId="{85E427A3-E14E-455A-908F-2A61229AECF3}" type="pres">
      <dgm:prSet presAssocID="{FBB64F86-1980-40E1-893D-AF9739A01072}" presName="spaceBetweenRectangles" presStyleCnt="0"/>
      <dgm:spPr/>
      <dgm:t>
        <a:bodyPr/>
        <a:lstStyle/>
        <a:p>
          <a:endParaRPr lang="it-IT"/>
        </a:p>
      </dgm:t>
    </dgm:pt>
    <dgm:pt modelId="{A97E61CF-CA83-4084-811D-B0DBD9D6A7F4}" type="pres">
      <dgm:prSet presAssocID="{583414BF-45A1-4704-A5EA-A7E4679DB734}" presName="composite" presStyleCnt="0"/>
      <dgm:spPr/>
      <dgm:t>
        <a:bodyPr/>
        <a:lstStyle/>
        <a:p>
          <a:endParaRPr lang="it-IT"/>
        </a:p>
      </dgm:t>
    </dgm:pt>
    <dgm:pt modelId="{2B7DAE99-9FB5-4B20-BC3E-63E4BBDCDCB1}" type="pres">
      <dgm:prSet presAssocID="{583414BF-45A1-4704-A5EA-A7E4679DB73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56CC54-9C8D-4FBF-A41A-7311FD59672C}" type="pres">
      <dgm:prSet presAssocID="{583414BF-45A1-4704-A5EA-A7E4679DB73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0BDCB1-C5B1-425E-A37D-E31399C80F9E}" type="pres">
      <dgm:prSet presAssocID="{583414BF-45A1-4704-A5EA-A7E4679DB734}" presName="BalanceSpacing" presStyleCnt="0"/>
      <dgm:spPr/>
      <dgm:t>
        <a:bodyPr/>
        <a:lstStyle/>
        <a:p>
          <a:endParaRPr lang="it-IT"/>
        </a:p>
      </dgm:t>
    </dgm:pt>
    <dgm:pt modelId="{A871917A-F5A0-4B07-A059-5C5781F59951}" type="pres">
      <dgm:prSet presAssocID="{583414BF-45A1-4704-A5EA-A7E4679DB734}" presName="BalanceSpacing1" presStyleCnt="0"/>
      <dgm:spPr/>
      <dgm:t>
        <a:bodyPr/>
        <a:lstStyle/>
        <a:p>
          <a:endParaRPr lang="it-IT"/>
        </a:p>
      </dgm:t>
    </dgm:pt>
    <dgm:pt modelId="{CD8595C5-6611-47F6-83FE-091D10AC3E43}" type="pres">
      <dgm:prSet presAssocID="{C7DD3D80-3DC6-472E-8546-969EFD08A9C7}" presName="Accent1Text" presStyleLbl="node1" presStyleIdx="5" presStyleCnt="6"/>
      <dgm:spPr/>
      <dgm:t>
        <a:bodyPr/>
        <a:lstStyle/>
        <a:p>
          <a:endParaRPr lang="it-IT"/>
        </a:p>
      </dgm:t>
    </dgm:pt>
  </dgm:ptLst>
  <dgm:cxnLst>
    <dgm:cxn modelId="{1B901E59-60C9-4FDC-A69D-D4844824CD6B}" type="presOf" srcId="{C7DD3D80-3DC6-472E-8546-969EFD08A9C7}" destId="{CD8595C5-6611-47F6-83FE-091D10AC3E43}" srcOrd="0" destOrd="0" presId="urn:microsoft.com/office/officeart/2008/layout/AlternatingHexagons"/>
    <dgm:cxn modelId="{F170D28D-79E8-43FE-9105-8434D5A8D77E}" type="presOf" srcId="{55B528B7-80C9-4E57-956F-F1BD7AB66CD9}" destId="{DD681F1B-B0D2-45AC-A218-9C9BFFA12E41}" srcOrd="0" destOrd="0" presId="urn:microsoft.com/office/officeart/2008/layout/AlternatingHexagons"/>
    <dgm:cxn modelId="{8E281CB7-7773-4CAD-8928-4E5FA9B6BB4E}" srcId="{7F1C8C3E-37A7-40F9-B209-4D56212E72CF}" destId="{B9743902-4958-4422-88FD-53908DA3245E}" srcOrd="1" destOrd="0" parTransId="{97C6F284-1D0A-431D-A8AC-7E52BD6FCA66}" sibTransId="{FBB64F86-1980-40E1-893D-AF9739A01072}"/>
    <dgm:cxn modelId="{9DA335A4-56F9-432D-9025-04A773E333A7}" type="presOf" srcId="{583414BF-45A1-4704-A5EA-A7E4679DB734}" destId="{2B7DAE99-9FB5-4B20-BC3E-63E4BBDCDCB1}" srcOrd="0" destOrd="0" presId="urn:microsoft.com/office/officeart/2008/layout/AlternatingHexagons"/>
    <dgm:cxn modelId="{ACB09EB9-C6C4-439F-AA34-95CC9D3BD236}" srcId="{7F1C8C3E-37A7-40F9-B209-4D56212E72CF}" destId="{583414BF-45A1-4704-A5EA-A7E4679DB734}" srcOrd="2" destOrd="0" parTransId="{E759B6EB-CF5A-4878-ADF2-EC85B1ADC8DE}" sibTransId="{C7DD3D80-3DC6-472E-8546-969EFD08A9C7}"/>
    <dgm:cxn modelId="{8E97549D-43D3-4A93-A645-D8FB2F116DE0}" srcId="{7F1C8C3E-37A7-40F9-B209-4D56212E72CF}" destId="{55B528B7-80C9-4E57-956F-F1BD7AB66CD9}" srcOrd="0" destOrd="0" parTransId="{3B5CA865-BB8D-4298-BD66-39A2B2C35F98}" sibTransId="{8915054C-5A80-4B28-8401-8F5883F78DB9}"/>
    <dgm:cxn modelId="{FA992BF6-1CFF-42F9-9438-D5EC8E335009}" type="presOf" srcId="{FBB64F86-1980-40E1-893D-AF9739A01072}" destId="{EE532253-3FE0-4133-B0DC-D885B608D43C}" srcOrd="0" destOrd="0" presId="urn:microsoft.com/office/officeart/2008/layout/AlternatingHexagons"/>
    <dgm:cxn modelId="{6123DD4B-1286-4808-89E2-38BF19E8406A}" type="presOf" srcId="{B9743902-4958-4422-88FD-53908DA3245E}" destId="{0E33D25A-AA1D-436A-9E2B-EA9EFF289566}" srcOrd="0" destOrd="0" presId="urn:microsoft.com/office/officeart/2008/layout/AlternatingHexagons"/>
    <dgm:cxn modelId="{E8CA4A41-B127-446F-A446-9CFD282F901E}" type="presOf" srcId="{7F1C8C3E-37A7-40F9-B209-4D56212E72CF}" destId="{11040796-F0C0-4541-A9A2-48E5D30BBE4F}" srcOrd="0" destOrd="0" presId="urn:microsoft.com/office/officeart/2008/layout/AlternatingHexagons"/>
    <dgm:cxn modelId="{9345D248-E442-45A0-8658-B9FE9A8AD23D}" type="presOf" srcId="{8915054C-5A80-4B28-8401-8F5883F78DB9}" destId="{C9E06A2A-1A0E-4E5E-9BA8-BD112C66017B}" srcOrd="0" destOrd="0" presId="urn:microsoft.com/office/officeart/2008/layout/AlternatingHexagons"/>
    <dgm:cxn modelId="{309C4F8A-AE0B-417C-B37B-93B28BB7823F}" type="presParOf" srcId="{11040796-F0C0-4541-A9A2-48E5D30BBE4F}" destId="{1AE2069D-821E-4EFE-91C3-7BFA460B61AD}" srcOrd="0" destOrd="0" presId="urn:microsoft.com/office/officeart/2008/layout/AlternatingHexagons"/>
    <dgm:cxn modelId="{C3BCF5C1-71A3-400C-839D-26AB2FB6D6D1}" type="presParOf" srcId="{1AE2069D-821E-4EFE-91C3-7BFA460B61AD}" destId="{DD681F1B-B0D2-45AC-A218-9C9BFFA12E41}" srcOrd="0" destOrd="0" presId="urn:microsoft.com/office/officeart/2008/layout/AlternatingHexagons"/>
    <dgm:cxn modelId="{2FFE8702-477B-4D22-B6C1-94C0B6A47B1C}" type="presParOf" srcId="{1AE2069D-821E-4EFE-91C3-7BFA460B61AD}" destId="{6E9F8AC9-9DFF-47A4-BB3C-6B41239D21B9}" srcOrd="1" destOrd="0" presId="urn:microsoft.com/office/officeart/2008/layout/AlternatingHexagons"/>
    <dgm:cxn modelId="{1F623E14-7E7B-4059-B48A-CFA84C3C8007}" type="presParOf" srcId="{1AE2069D-821E-4EFE-91C3-7BFA460B61AD}" destId="{720C4471-0E0A-458A-98EA-D4EE1F320F35}" srcOrd="2" destOrd="0" presId="urn:microsoft.com/office/officeart/2008/layout/AlternatingHexagons"/>
    <dgm:cxn modelId="{97201984-B9B0-478D-8932-30F17B09543C}" type="presParOf" srcId="{1AE2069D-821E-4EFE-91C3-7BFA460B61AD}" destId="{DD118522-1CA6-4434-9B35-6060F1739465}" srcOrd="3" destOrd="0" presId="urn:microsoft.com/office/officeart/2008/layout/AlternatingHexagons"/>
    <dgm:cxn modelId="{DFF17564-38F8-47C1-AB2B-8BA3DC7E83B7}" type="presParOf" srcId="{1AE2069D-821E-4EFE-91C3-7BFA460B61AD}" destId="{C9E06A2A-1A0E-4E5E-9BA8-BD112C66017B}" srcOrd="4" destOrd="0" presId="urn:microsoft.com/office/officeart/2008/layout/AlternatingHexagons"/>
    <dgm:cxn modelId="{B0A56146-5859-4DCB-B2D7-E2017606B975}" type="presParOf" srcId="{11040796-F0C0-4541-A9A2-48E5D30BBE4F}" destId="{3DE9C337-19B7-4AC7-90AF-77297BEF84E3}" srcOrd="1" destOrd="0" presId="urn:microsoft.com/office/officeart/2008/layout/AlternatingHexagons"/>
    <dgm:cxn modelId="{C648B819-8BA1-4667-9931-9E0D20B737F1}" type="presParOf" srcId="{11040796-F0C0-4541-A9A2-48E5D30BBE4F}" destId="{D4F350AD-77D5-418C-9101-DB3135AC5291}" srcOrd="2" destOrd="0" presId="urn:microsoft.com/office/officeart/2008/layout/AlternatingHexagons"/>
    <dgm:cxn modelId="{0D13E2C1-F026-4226-936C-E0E7D690B6E1}" type="presParOf" srcId="{D4F350AD-77D5-418C-9101-DB3135AC5291}" destId="{0E33D25A-AA1D-436A-9E2B-EA9EFF289566}" srcOrd="0" destOrd="0" presId="urn:microsoft.com/office/officeart/2008/layout/AlternatingHexagons"/>
    <dgm:cxn modelId="{442C425E-A562-47B1-B7FC-492F18B33AEE}" type="presParOf" srcId="{D4F350AD-77D5-418C-9101-DB3135AC5291}" destId="{2F38444F-6492-4537-B8CE-1172504DF65C}" srcOrd="1" destOrd="0" presId="urn:microsoft.com/office/officeart/2008/layout/AlternatingHexagons"/>
    <dgm:cxn modelId="{3F40120E-93FE-4838-8BEA-D7E1B589C22E}" type="presParOf" srcId="{D4F350AD-77D5-418C-9101-DB3135AC5291}" destId="{D871BBFA-E3A4-445B-8CDD-DB4973816B33}" srcOrd="2" destOrd="0" presId="urn:microsoft.com/office/officeart/2008/layout/AlternatingHexagons"/>
    <dgm:cxn modelId="{50F0A5EC-8BB2-441A-926D-AFF709ED2978}" type="presParOf" srcId="{D4F350AD-77D5-418C-9101-DB3135AC5291}" destId="{13CBE6FA-C4E2-44F3-95F2-FCCDFE57A93B}" srcOrd="3" destOrd="0" presId="urn:microsoft.com/office/officeart/2008/layout/AlternatingHexagons"/>
    <dgm:cxn modelId="{6BDA1656-247F-49B2-AE44-DEE25AB6FE21}" type="presParOf" srcId="{D4F350AD-77D5-418C-9101-DB3135AC5291}" destId="{EE532253-3FE0-4133-B0DC-D885B608D43C}" srcOrd="4" destOrd="0" presId="urn:microsoft.com/office/officeart/2008/layout/AlternatingHexagons"/>
    <dgm:cxn modelId="{F0C5D8D7-34B4-4432-93E1-38D2E38F0481}" type="presParOf" srcId="{11040796-F0C0-4541-A9A2-48E5D30BBE4F}" destId="{85E427A3-E14E-455A-908F-2A61229AECF3}" srcOrd="3" destOrd="0" presId="urn:microsoft.com/office/officeart/2008/layout/AlternatingHexagons"/>
    <dgm:cxn modelId="{8CCF17EC-929C-435E-B863-B2EBF997FB05}" type="presParOf" srcId="{11040796-F0C0-4541-A9A2-48E5D30BBE4F}" destId="{A97E61CF-CA83-4084-811D-B0DBD9D6A7F4}" srcOrd="4" destOrd="0" presId="urn:microsoft.com/office/officeart/2008/layout/AlternatingHexagons"/>
    <dgm:cxn modelId="{8516E453-4904-4078-B60A-23D25E27DC0D}" type="presParOf" srcId="{A97E61CF-CA83-4084-811D-B0DBD9D6A7F4}" destId="{2B7DAE99-9FB5-4B20-BC3E-63E4BBDCDCB1}" srcOrd="0" destOrd="0" presId="urn:microsoft.com/office/officeart/2008/layout/AlternatingHexagons"/>
    <dgm:cxn modelId="{E9908DA3-5055-4DB4-91C2-68409B43F5BB}" type="presParOf" srcId="{A97E61CF-CA83-4084-811D-B0DBD9D6A7F4}" destId="{BB56CC54-9C8D-4FBF-A41A-7311FD59672C}" srcOrd="1" destOrd="0" presId="urn:microsoft.com/office/officeart/2008/layout/AlternatingHexagons"/>
    <dgm:cxn modelId="{C3C5263A-02DE-4CB8-AF7F-CD536F0FBF48}" type="presParOf" srcId="{A97E61CF-CA83-4084-811D-B0DBD9D6A7F4}" destId="{4B0BDCB1-C5B1-425E-A37D-E31399C80F9E}" srcOrd="2" destOrd="0" presId="urn:microsoft.com/office/officeart/2008/layout/AlternatingHexagons"/>
    <dgm:cxn modelId="{48C62256-944F-4613-825B-0962F2FEDA68}" type="presParOf" srcId="{A97E61CF-CA83-4084-811D-B0DBD9D6A7F4}" destId="{A871917A-F5A0-4B07-A059-5C5781F59951}" srcOrd="3" destOrd="0" presId="urn:microsoft.com/office/officeart/2008/layout/AlternatingHexagons"/>
    <dgm:cxn modelId="{D665064B-74E0-466E-AAE7-28DCE0426000}" type="presParOf" srcId="{A97E61CF-CA83-4084-811D-B0DBD9D6A7F4}" destId="{CD8595C5-6611-47F6-83FE-091D10AC3E4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1C8C3E-37A7-40F9-B209-4D56212E72CF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5B528B7-80C9-4E57-956F-F1BD7AB66CD9}">
      <dgm:prSet phldrT="[Testo]"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/>
            <a:t>EROGAZIONE</a:t>
          </a:r>
        </a:p>
        <a:p>
          <a:r>
            <a:rPr lang="it-IT" dirty="0" smtClean="0"/>
            <a:t>PRESTAZIONE</a:t>
          </a:r>
          <a:endParaRPr lang="it-IT" dirty="0"/>
        </a:p>
      </dgm:t>
    </dgm:pt>
    <dgm:pt modelId="{3B5CA865-BB8D-4298-BD66-39A2B2C35F98}" type="parTrans" cxnId="{8E97549D-43D3-4A93-A645-D8FB2F116DE0}">
      <dgm:prSet/>
      <dgm:spPr/>
      <dgm:t>
        <a:bodyPr/>
        <a:lstStyle/>
        <a:p>
          <a:endParaRPr lang="it-IT"/>
        </a:p>
      </dgm:t>
    </dgm:pt>
    <dgm:pt modelId="{8915054C-5A80-4B28-8401-8F5883F78DB9}" type="sibTrans" cxnId="{8E97549D-43D3-4A93-A645-D8FB2F116DE0}">
      <dgm:prSet custT="1"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sz="1000" dirty="0" smtClean="0"/>
            <a:t>GESTIONALE</a:t>
          </a:r>
          <a:endParaRPr lang="it-IT" sz="1000" dirty="0"/>
        </a:p>
      </dgm:t>
    </dgm:pt>
    <dgm:pt modelId="{B9743902-4958-4422-88FD-53908DA3245E}">
      <dgm:prSet phldrT="[Testo]"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/>
            <a:t>PARTNERSHIP</a:t>
          </a:r>
          <a:endParaRPr lang="it-IT" dirty="0"/>
        </a:p>
      </dgm:t>
    </dgm:pt>
    <dgm:pt modelId="{97C6F284-1D0A-431D-A8AC-7E52BD6FCA66}" type="parTrans" cxnId="{8E281CB7-7773-4CAD-8928-4E5FA9B6BB4E}">
      <dgm:prSet/>
      <dgm:spPr/>
      <dgm:t>
        <a:bodyPr/>
        <a:lstStyle/>
        <a:p>
          <a:endParaRPr lang="it-IT"/>
        </a:p>
      </dgm:t>
    </dgm:pt>
    <dgm:pt modelId="{FBB64F86-1980-40E1-893D-AF9739A01072}" type="sibTrans" cxnId="{8E281CB7-7773-4CAD-8928-4E5FA9B6BB4E}">
      <dgm:prSet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dirty="0" smtClean="0"/>
            <a:t>PROATTIVO</a:t>
          </a:r>
          <a:endParaRPr lang="it-IT" dirty="0" smtClean="0"/>
        </a:p>
      </dgm:t>
    </dgm:pt>
    <dgm:pt modelId="{583414BF-45A1-4704-A5EA-A7E4679DB734}">
      <dgm:prSet phldrT="[Testo]" custT="1"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sz="1100" dirty="0" smtClean="0"/>
            <a:t>RACCOLTA</a:t>
          </a:r>
        </a:p>
        <a:p>
          <a:r>
            <a:rPr lang="it-IT" sz="1100" dirty="0" smtClean="0"/>
            <a:t>DATI</a:t>
          </a:r>
          <a:endParaRPr lang="it-IT" sz="1100" dirty="0"/>
        </a:p>
      </dgm:t>
    </dgm:pt>
    <dgm:pt modelId="{E759B6EB-CF5A-4878-ADF2-EC85B1ADC8DE}" type="parTrans" cxnId="{ACB09EB9-C6C4-439F-AA34-95CC9D3BD236}">
      <dgm:prSet/>
      <dgm:spPr/>
      <dgm:t>
        <a:bodyPr/>
        <a:lstStyle/>
        <a:p>
          <a:endParaRPr lang="it-IT"/>
        </a:p>
      </dgm:t>
    </dgm:pt>
    <dgm:pt modelId="{C7DD3D80-3DC6-472E-8546-969EFD08A9C7}" type="sibTrans" cxnId="{ACB09EB9-C6C4-439F-AA34-95CC9D3BD236}">
      <dgm:prSet custT="1"/>
      <dgm:spPr>
        <a:ln w="19050">
          <a:solidFill>
            <a:schemeClr val="bg1"/>
          </a:solidFill>
        </a:ln>
      </dgm:spPr>
      <dgm:t>
        <a:bodyPr/>
        <a:lstStyle/>
        <a:p>
          <a:r>
            <a:rPr lang="it-IT" sz="1200" smtClean="0"/>
            <a:t>SLA</a:t>
          </a:r>
        </a:p>
        <a:p>
          <a:r>
            <a:rPr lang="it-IT" sz="1200" smtClean="0"/>
            <a:t>IP</a:t>
          </a:r>
          <a:endParaRPr lang="it-IT" sz="1200" dirty="0"/>
        </a:p>
      </dgm:t>
    </dgm:pt>
    <dgm:pt modelId="{11040796-F0C0-4541-A9A2-48E5D30BBE4F}" type="pres">
      <dgm:prSet presAssocID="{7F1C8C3E-37A7-40F9-B209-4D56212E72C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1AE2069D-821E-4EFE-91C3-7BFA460B61AD}" type="pres">
      <dgm:prSet presAssocID="{55B528B7-80C9-4E57-956F-F1BD7AB66CD9}" presName="composite" presStyleCnt="0"/>
      <dgm:spPr/>
      <dgm:t>
        <a:bodyPr/>
        <a:lstStyle/>
        <a:p>
          <a:endParaRPr lang="it-IT"/>
        </a:p>
      </dgm:t>
    </dgm:pt>
    <dgm:pt modelId="{DD681F1B-B0D2-45AC-A218-9C9BFFA12E41}" type="pres">
      <dgm:prSet presAssocID="{55B528B7-80C9-4E57-956F-F1BD7AB66CD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9F8AC9-9DFF-47A4-BB3C-6B41239D21B9}" type="pres">
      <dgm:prSet presAssocID="{55B528B7-80C9-4E57-956F-F1BD7AB66CD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0C4471-0E0A-458A-98EA-D4EE1F320F35}" type="pres">
      <dgm:prSet presAssocID="{55B528B7-80C9-4E57-956F-F1BD7AB66CD9}" presName="BalanceSpacing" presStyleCnt="0"/>
      <dgm:spPr/>
      <dgm:t>
        <a:bodyPr/>
        <a:lstStyle/>
        <a:p>
          <a:endParaRPr lang="it-IT"/>
        </a:p>
      </dgm:t>
    </dgm:pt>
    <dgm:pt modelId="{DD118522-1CA6-4434-9B35-6060F1739465}" type="pres">
      <dgm:prSet presAssocID="{55B528B7-80C9-4E57-956F-F1BD7AB66CD9}" presName="BalanceSpacing1" presStyleCnt="0"/>
      <dgm:spPr/>
      <dgm:t>
        <a:bodyPr/>
        <a:lstStyle/>
        <a:p>
          <a:endParaRPr lang="it-IT"/>
        </a:p>
      </dgm:t>
    </dgm:pt>
    <dgm:pt modelId="{C9E06A2A-1A0E-4E5E-9BA8-BD112C66017B}" type="pres">
      <dgm:prSet presAssocID="{8915054C-5A80-4B28-8401-8F5883F78DB9}" presName="Accent1Text" presStyleLbl="node1" presStyleIdx="1" presStyleCnt="6"/>
      <dgm:spPr/>
      <dgm:t>
        <a:bodyPr/>
        <a:lstStyle/>
        <a:p>
          <a:endParaRPr lang="it-IT"/>
        </a:p>
      </dgm:t>
    </dgm:pt>
    <dgm:pt modelId="{3DE9C337-19B7-4AC7-90AF-77297BEF84E3}" type="pres">
      <dgm:prSet presAssocID="{8915054C-5A80-4B28-8401-8F5883F78DB9}" presName="spaceBetweenRectangles" presStyleCnt="0"/>
      <dgm:spPr/>
      <dgm:t>
        <a:bodyPr/>
        <a:lstStyle/>
        <a:p>
          <a:endParaRPr lang="it-IT"/>
        </a:p>
      </dgm:t>
    </dgm:pt>
    <dgm:pt modelId="{D4F350AD-77D5-418C-9101-DB3135AC5291}" type="pres">
      <dgm:prSet presAssocID="{B9743902-4958-4422-88FD-53908DA3245E}" presName="composite" presStyleCnt="0"/>
      <dgm:spPr/>
      <dgm:t>
        <a:bodyPr/>
        <a:lstStyle/>
        <a:p>
          <a:endParaRPr lang="it-IT"/>
        </a:p>
      </dgm:t>
    </dgm:pt>
    <dgm:pt modelId="{0E33D25A-AA1D-436A-9E2B-EA9EFF289566}" type="pres">
      <dgm:prSet presAssocID="{B9743902-4958-4422-88FD-53908DA3245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38444F-6492-4537-B8CE-1172504DF65C}" type="pres">
      <dgm:prSet presAssocID="{B9743902-4958-4422-88FD-53908DA3245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71BBFA-E3A4-445B-8CDD-DB4973816B33}" type="pres">
      <dgm:prSet presAssocID="{B9743902-4958-4422-88FD-53908DA3245E}" presName="BalanceSpacing" presStyleCnt="0"/>
      <dgm:spPr/>
      <dgm:t>
        <a:bodyPr/>
        <a:lstStyle/>
        <a:p>
          <a:endParaRPr lang="it-IT"/>
        </a:p>
      </dgm:t>
    </dgm:pt>
    <dgm:pt modelId="{13CBE6FA-C4E2-44F3-95F2-FCCDFE57A93B}" type="pres">
      <dgm:prSet presAssocID="{B9743902-4958-4422-88FD-53908DA3245E}" presName="BalanceSpacing1" presStyleCnt="0"/>
      <dgm:spPr/>
      <dgm:t>
        <a:bodyPr/>
        <a:lstStyle/>
        <a:p>
          <a:endParaRPr lang="it-IT"/>
        </a:p>
      </dgm:t>
    </dgm:pt>
    <dgm:pt modelId="{EE532253-3FE0-4133-B0DC-D885B608D43C}" type="pres">
      <dgm:prSet presAssocID="{FBB64F86-1980-40E1-893D-AF9739A01072}" presName="Accent1Text" presStyleLbl="node1" presStyleIdx="3" presStyleCnt="6" custScaleX="103380" custScaleY="103087"/>
      <dgm:spPr/>
      <dgm:t>
        <a:bodyPr/>
        <a:lstStyle/>
        <a:p>
          <a:endParaRPr lang="it-IT"/>
        </a:p>
      </dgm:t>
    </dgm:pt>
    <dgm:pt modelId="{85E427A3-E14E-455A-908F-2A61229AECF3}" type="pres">
      <dgm:prSet presAssocID="{FBB64F86-1980-40E1-893D-AF9739A01072}" presName="spaceBetweenRectangles" presStyleCnt="0"/>
      <dgm:spPr/>
      <dgm:t>
        <a:bodyPr/>
        <a:lstStyle/>
        <a:p>
          <a:endParaRPr lang="it-IT"/>
        </a:p>
      </dgm:t>
    </dgm:pt>
    <dgm:pt modelId="{A97E61CF-CA83-4084-811D-B0DBD9D6A7F4}" type="pres">
      <dgm:prSet presAssocID="{583414BF-45A1-4704-A5EA-A7E4679DB734}" presName="composite" presStyleCnt="0"/>
      <dgm:spPr/>
      <dgm:t>
        <a:bodyPr/>
        <a:lstStyle/>
        <a:p>
          <a:endParaRPr lang="it-IT"/>
        </a:p>
      </dgm:t>
    </dgm:pt>
    <dgm:pt modelId="{2B7DAE99-9FB5-4B20-BC3E-63E4BBDCDCB1}" type="pres">
      <dgm:prSet presAssocID="{583414BF-45A1-4704-A5EA-A7E4679DB73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56CC54-9C8D-4FBF-A41A-7311FD59672C}" type="pres">
      <dgm:prSet presAssocID="{583414BF-45A1-4704-A5EA-A7E4679DB73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0BDCB1-C5B1-425E-A37D-E31399C80F9E}" type="pres">
      <dgm:prSet presAssocID="{583414BF-45A1-4704-A5EA-A7E4679DB734}" presName="BalanceSpacing" presStyleCnt="0"/>
      <dgm:spPr/>
      <dgm:t>
        <a:bodyPr/>
        <a:lstStyle/>
        <a:p>
          <a:endParaRPr lang="it-IT"/>
        </a:p>
      </dgm:t>
    </dgm:pt>
    <dgm:pt modelId="{A871917A-F5A0-4B07-A059-5C5781F59951}" type="pres">
      <dgm:prSet presAssocID="{583414BF-45A1-4704-A5EA-A7E4679DB734}" presName="BalanceSpacing1" presStyleCnt="0"/>
      <dgm:spPr/>
      <dgm:t>
        <a:bodyPr/>
        <a:lstStyle/>
        <a:p>
          <a:endParaRPr lang="it-IT"/>
        </a:p>
      </dgm:t>
    </dgm:pt>
    <dgm:pt modelId="{CD8595C5-6611-47F6-83FE-091D10AC3E43}" type="pres">
      <dgm:prSet presAssocID="{C7DD3D80-3DC6-472E-8546-969EFD08A9C7}" presName="Accent1Text" presStyleLbl="node1" presStyleIdx="5" presStyleCnt="6"/>
      <dgm:spPr/>
      <dgm:t>
        <a:bodyPr/>
        <a:lstStyle/>
        <a:p>
          <a:endParaRPr lang="it-IT"/>
        </a:p>
      </dgm:t>
    </dgm:pt>
  </dgm:ptLst>
  <dgm:cxnLst>
    <dgm:cxn modelId="{C852AD6B-A71B-4FB9-8845-E1A4CFC005EF}" type="presOf" srcId="{583414BF-45A1-4704-A5EA-A7E4679DB734}" destId="{2B7DAE99-9FB5-4B20-BC3E-63E4BBDCDCB1}" srcOrd="0" destOrd="0" presId="urn:microsoft.com/office/officeart/2008/layout/AlternatingHexagons"/>
    <dgm:cxn modelId="{CEF14784-05DD-483B-BE87-CB97B8F9E084}" type="presOf" srcId="{55B528B7-80C9-4E57-956F-F1BD7AB66CD9}" destId="{DD681F1B-B0D2-45AC-A218-9C9BFFA12E41}" srcOrd="0" destOrd="0" presId="urn:microsoft.com/office/officeart/2008/layout/AlternatingHexagons"/>
    <dgm:cxn modelId="{8E97549D-43D3-4A93-A645-D8FB2F116DE0}" srcId="{7F1C8C3E-37A7-40F9-B209-4D56212E72CF}" destId="{55B528B7-80C9-4E57-956F-F1BD7AB66CD9}" srcOrd="0" destOrd="0" parTransId="{3B5CA865-BB8D-4298-BD66-39A2B2C35F98}" sibTransId="{8915054C-5A80-4B28-8401-8F5883F78DB9}"/>
    <dgm:cxn modelId="{52F5FFDE-79A6-4FED-8A0B-DA06484F899E}" type="presOf" srcId="{FBB64F86-1980-40E1-893D-AF9739A01072}" destId="{EE532253-3FE0-4133-B0DC-D885B608D43C}" srcOrd="0" destOrd="0" presId="urn:microsoft.com/office/officeart/2008/layout/AlternatingHexagons"/>
    <dgm:cxn modelId="{97693719-4C77-4138-9049-ED6587A966C4}" type="presOf" srcId="{C7DD3D80-3DC6-472E-8546-969EFD08A9C7}" destId="{CD8595C5-6611-47F6-83FE-091D10AC3E43}" srcOrd="0" destOrd="0" presId="urn:microsoft.com/office/officeart/2008/layout/AlternatingHexagons"/>
    <dgm:cxn modelId="{8E3BD210-329F-4234-B503-AFEBEC298CD7}" type="presOf" srcId="{B9743902-4958-4422-88FD-53908DA3245E}" destId="{0E33D25A-AA1D-436A-9E2B-EA9EFF289566}" srcOrd="0" destOrd="0" presId="urn:microsoft.com/office/officeart/2008/layout/AlternatingHexagons"/>
    <dgm:cxn modelId="{8E281CB7-7773-4CAD-8928-4E5FA9B6BB4E}" srcId="{7F1C8C3E-37A7-40F9-B209-4D56212E72CF}" destId="{B9743902-4958-4422-88FD-53908DA3245E}" srcOrd="1" destOrd="0" parTransId="{97C6F284-1D0A-431D-A8AC-7E52BD6FCA66}" sibTransId="{FBB64F86-1980-40E1-893D-AF9739A01072}"/>
    <dgm:cxn modelId="{ACB09EB9-C6C4-439F-AA34-95CC9D3BD236}" srcId="{7F1C8C3E-37A7-40F9-B209-4D56212E72CF}" destId="{583414BF-45A1-4704-A5EA-A7E4679DB734}" srcOrd="2" destOrd="0" parTransId="{E759B6EB-CF5A-4878-ADF2-EC85B1ADC8DE}" sibTransId="{C7DD3D80-3DC6-472E-8546-969EFD08A9C7}"/>
    <dgm:cxn modelId="{7E8D53F3-CC0F-40AB-8288-A2A77493E9E5}" type="presOf" srcId="{7F1C8C3E-37A7-40F9-B209-4D56212E72CF}" destId="{11040796-F0C0-4541-A9A2-48E5D30BBE4F}" srcOrd="0" destOrd="0" presId="urn:microsoft.com/office/officeart/2008/layout/AlternatingHexagons"/>
    <dgm:cxn modelId="{26276BAA-5AE6-4A17-AD85-0DA4F8F02E6A}" type="presOf" srcId="{8915054C-5A80-4B28-8401-8F5883F78DB9}" destId="{C9E06A2A-1A0E-4E5E-9BA8-BD112C66017B}" srcOrd="0" destOrd="0" presId="urn:microsoft.com/office/officeart/2008/layout/AlternatingHexagons"/>
    <dgm:cxn modelId="{CA406EF3-B448-4197-AC45-A2352D086F1A}" type="presParOf" srcId="{11040796-F0C0-4541-A9A2-48E5D30BBE4F}" destId="{1AE2069D-821E-4EFE-91C3-7BFA460B61AD}" srcOrd="0" destOrd="0" presId="urn:microsoft.com/office/officeart/2008/layout/AlternatingHexagons"/>
    <dgm:cxn modelId="{02896609-AB63-46F2-AAC8-38C1F54C0EB0}" type="presParOf" srcId="{1AE2069D-821E-4EFE-91C3-7BFA460B61AD}" destId="{DD681F1B-B0D2-45AC-A218-9C9BFFA12E41}" srcOrd="0" destOrd="0" presId="urn:microsoft.com/office/officeart/2008/layout/AlternatingHexagons"/>
    <dgm:cxn modelId="{C51D94CE-9618-4E47-806F-4FFFBC1EBA8F}" type="presParOf" srcId="{1AE2069D-821E-4EFE-91C3-7BFA460B61AD}" destId="{6E9F8AC9-9DFF-47A4-BB3C-6B41239D21B9}" srcOrd="1" destOrd="0" presId="urn:microsoft.com/office/officeart/2008/layout/AlternatingHexagons"/>
    <dgm:cxn modelId="{2C69DCFB-6D74-471F-BA3D-7AC31808CC21}" type="presParOf" srcId="{1AE2069D-821E-4EFE-91C3-7BFA460B61AD}" destId="{720C4471-0E0A-458A-98EA-D4EE1F320F35}" srcOrd="2" destOrd="0" presId="urn:microsoft.com/office/officeart/2008/layout/AlternatingHexagons"/>
    <dgm:cxn modelId="{1A9074DE-1DEB-4DD1-80F7-BF19D9996DB5}" type="presParOf" srcId="{1AE2069D-821E-4EFE-91C3-7BFA460B61AD}" destId="{DD118522-1CA6-4434-9B35-6060F1739465}" srcOrd="3" destOrd="0" presId="urn:microsoft.com/office/officeart/2008/layout/AlternatingHexagons"/>
    <dgm:cxn modelId="{5DC7DAF6-CC24-4612-B5BC-AE3F577CA39F}" type="presParOf" srcId="{1AE2069D-821E-4EFE-91C3-7BFA460B61AD}" destId="{C9E06A2A-1A0E-4E5E-9BA8-BD112C66017B}" srcOrd="4" destOrd="0" presId="urn:microsoft.com/office/officeart/2008/layout/AlternatingHexagons"/>
    <dgm:cxn modelId="{A3E753DF-14EC-423F-8BBE-82DCE2AF5793}" type="presParOf" srcId="{11040796-F0C0-4541-A9A2-48E5D30BBE4F}" destId="{3DE9C337-19B7-4AC7-90AF-77297BEF84E3}" srcOrd="1" destOrd="0" presId="urn:microsoft.com/office/officeart/2008/layout/AlternatingHexagons"/>
    <dgm:cxn modelId="{CED785C3-96DE-4F12-9947-8A30C77F2DCB}" type="presParOf" srcId="{11040796-F0C0-4541-A9A2-48E5D30BBE4F}" destId="{D4F350AD-77D5-418C-9101-DB3135AC5291}" srcOrd="2" destOrd="0" presId="urn:microsoft.com/office/officeart/2008/layout/AlternatingHexagons"/>
    <dgm:cxn modelId="{AF4BDA8C-1E2D-48BA-B5C0-1B96F0774160}" type="presParOf" srcId="{D4F350AD-77D5-418C-9101-DB3135AC5291}" destId="{0E33D25A-AA1D-436A-9E2B-EA9EFF289566}" srcOrd="0" destOrd="0" presId="urn:microsoft.com/office/officeart/2008/layout/AlternatingHexagons"/>
    <dgm:cxn modelId="{D9415267-F417-4DC9-B7FB-6CC7EBA16EA0}" type="presParOf" srcId="{D4F350AD-77D5-418C-9101-DB3135AC5291}" destId="{2F38444F-6492-4537-B8CE-1172504DF65C}" srcOrd="1" destOrd="0" presId="urn:microsoft.com/office/officeart/2008/layout/AlternatingHexagons"/>
    <dgm:cxn modelId="{2D67D109-7E02-4906-B611-1C2445CBFDCB}" type="presParOf" srcId="{D4F350AD-77D5-418C-9101-DB3135AC5291}" destId="{D871BBFA-E3A4-445B-8CDD-DB4973816B33}" srcOrd="2" destOrd="0" presId="urn:microsoft.com/office/officeart/2008/layout/AlternatingHexagons"/>
    <dgm:cxn modelId="{147799F7-9D71-4339-883A-DC3D47D5FFBF}" type="presParOf" srcId="{D4F350AD-77D5-418C-9101-DB3135AC5291}" destId="{13CBE6FA-C4E2-44F3-95F2-FCCDFE57A93B}" srcOrd="3" destOrd="0" presId="urn:microsoft.com/office/officeart/2008/layout/AlternatingHexagons"/>
    <dgm:cxn modelId="{190EEF5F-076A-49DF-B5E1-96351018D287}" type="presParOf" srcId="{D4F350AD-77D5-418C-9101-DB3135AC5291}" destId="{EE532253-3FE0-4133-B0DC-D885B608D43C}" srcOrd="4" destOrd="0" presId="urn:microsoft.com/office/officeart/2008/layout/AlternatingHexagons"/>
    <dgm:cxn modelId="{FB8B2C1D-0805-409A-821A-E22EB53710F4}" type="presParOf" srcId="{11040796-F0C0-4541-A9A2-48E5D30BBE4F}" destId="{85E427A3-E14E-455A-908F-2A61229AECF3}" srcOrd="3" destOrd="0" presId="urn:microsoft.com/office/officeart/2008/layout/AlternatingHexagons"/>
    <dgm:cxn modelId="{67348338-02CF-4EFC-B2B2-F08F98885C8D}" type="presParOf" srcId="{11040796-F0C0-4541-A9A2-48E5D30BBE4F}" destId="{A97E61CF-CA83-4084-811D-B0DBD9D6A7F4}" srcOrd="4" destOrd="0" presId="urn:microsoft.com/office/officeart/2008/layout/AlternatingHexagons"/>
    <dgm:cxn modelId="{3190CEE0-B5E6-4079-9D5F-4CF7052B50CB}" type="presParOf" srcId="{A97E61CF-CA83-4084-811D-B0DBD9D6A7F4}" destId="{2B7DAE99-9FB5-4B20-BC3E-63E4BBDCDCB1}" srcOrd="0" destOrd="0" presId="urn:microsoft.com/office/officeart/2008/layout/AlternatingHexagons"/>
    <dgm:cxn modelId="{7D3BB876-4731-448D-AC2E-B6B2E94F464D}" type="presParOf" srcId="{A97E61CF-CA83-4084-811D-B0DBD9D6A7F4}" destId="{BB56CC54-9C8D-4FBF-A41A-7311FD59672C}" srcOrd="1" destOrd="0" presId="urn:microsoft.com/office/officeart/2008/layout/AlternatingHexagons"/>
    <dgm:cxn modelId="{D30FB80D-0697-46EA-A5B1-71B732311DB8}" type="presParOf" srcId="{A97E61CF-CA83-4084-811D-B0DBD9D6A7F4}" destId="{4B0BDCB1-C5B1-425E-A37D-E31399C80F9E}" srcOrd="2" destOrd="0" presId="urn:microsoft.com/office/officeart/2008/layout/AlternatingHexagons"/>
    <dgm:cxn modelId="{9FF64AED-CA0F-4C72-AE41-E4D16876F85B}" type="presParOf" srcId="{A97E61CF-CA83-4084-811D-B0DBD9D6A7F4}" destId="{A871917A-F5A0-4B07-A059-5C5781F59951}" srcOrd="3" destOrd="0" presId="urn:microsoft.com/office/officeart/2008/layout/AlternatingHexagons"/>
    <dgm:cxn modelId="{04BB9D83-EA40-421D-B307-7A1CA42EAAFE}" type="presParOf" srcId="{A97E61CF-CA83-4084-811D-B0DBD9D6A7F4}" destId="{CD8595C5-6611-47F6-83FE-091D10AC3E4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3C21A1-DA0F-4321-AFF8-CFE0FDE0B5D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59FF925-8E6A-4D9C-B964-51C24F481493}">
      <dgm:prSet phldrT="[Testo]" custT="1"/>
      <dgm:spPr>
        <a:solidFill>
          <a:srgbClr val="CC0066"/>
        </a:solidFill>
      </dgm:spPr>
      <dgm:t>
        <a:bodyPr/>
        <a:lstStyle/>
        <a:p>
          <a:r>
            <a:rPr lang="it-IT" sz="1000" b="1" dirty="0" smtClean="0"/>
            <a:t>Definizione </a:t>
          </a:r>
          <a:r>
            <a:rPr lang="it-IT" sz="1000" b="1" dirty="0" err="1" smtClean="0"/>
            <a:t>suppliers</a:t>
          </a:r>
          <a:endParaRPr lang="it-IT" sz="1000" b="1" dirty="0"/>
        </a:p>
      </dgm:t>
    </dgm:pt>
    <dgm:pt modelId="{1CEC88DE-DDB0-4A2B-8069-19063B0B3E2F}" type="parTrans" cxnId="{8ED394FC-A996-4E60-A631-619EF0A75FC3}">
      <dgm:prSet/>
      <dgm:spPr/>
      <dgm:t>
        <a:bodyPr/>
        <a:lstStyle/>
        <a:p>
          <a:endParaRPr lang="it-IT"/>
        </a:p>
      </dgm:t>
    </dgm:pt>
    <dgm:pt modelId="{3D13F8E4-F25B-4514-89ED-622B46073A2D}" type="sibTrans" cxnId="{8ED394FC-A996-4E60-A631-619EF0A75FC3}">
      <dgm:prSet/>
      <dgm:spPr/>
      <dgm:t>
        <a:bodyPr/>
        <a:lstStyle/>
        <a:p>
          <a:endParaRPr lang="it-IT"/>
        </a:p>
      </dgm:t>
    </dgm:pt>
    <dgm:pt modelId="{EA8BCCA1-16FD-4348-80A6-41BE877554D1}">
      <dgm:prSet phldrT="[Testo]" custT="1"/>
      <dgm:spPr>
        <a:solidFill>
          <a:srgbClr val="009900"/>
        </a:solidFill>
      </dgm:spPr>
      <dgm:t>
        <a:bodyPr/>
        <a:lstStyle/>
        <a:p>
          <a:r>
            <a:rPr lang="it-IT" sz="1000" b="1" dirty="0" smtClean="0"/>
            <a:t>Go live</a:t>
          </a:r>
          <a:endParaRPr lang="it-IT" sz="1000" b="1" dirty="0"/>
        </a:p>
      </dgm:t>
    </dgm:pt>
    <dgm:pt modelId="{603AE447-83F8-4C41-ACFA-95F1715E5CAC}" type="parTrans" cxnId="{E1190FE2-70C0-4B81-9F79-6334D99B291B}">
      <dgm:prSet/>
      <dgm:spPr/>
      <dgm:t>
        <a:bodyPr/>
        <a:lstStyle/>
        <a:p>
          <a:endParaRPr lang="it-IT"/>
        </a:p>
      </dgm:t>
    </dgm:pt>
    <dgm:pt modelId="{D8E6C322-B335-4AD7-BC84-939534984FD4}" type="sibTrans" cxnId="{E1190FE2-70C0-4B81-9F79-6334D99B291B}">
      <dgm:prSet/>
      <dgm:spPr/>
      <dgm:t>
        <a:bodyPr/>
        <a:lstStyle/>
        <a:p>
          <a:endParaRPr lang="it-IT"/>
        </a:p>
      </dgm:t>
    </dgm:pt>
    <dgm:pt modelId="{33B0E5BE-8FEB-4FF8-BAFB-0B8B6AEF6ADB}">
      <dgm:prSet phldrT="[Testo]" custT="1"/>
      <dgm:spPr>
        <a:solidFill>
          <a:schemeClr val="accent2"/>
        </a:solidFill>
      </dgm:spPr>
      <dgm:t>
        <a:bodyPr/>
        <a:lstStyle/>
        <a:p>
          <a:r>
            <a:rPr lang="it-IT" sz="1000" b="1" dirty="0" smtClean="0"/>
            <a:t>Revisione specifica</a:t>
          </a:r>
          <a:endParaRPr lang="it-IT" sz="1000" b="1" dirty="0"/>
        </a:p>
      </dgm:t>
    </dgm:pt>
    <dgm:pt modelId="{F5848558-E7E5-4D50-BEA9-9D716E4156FE}" type="parTrans" cxnId="{ECCA6680-6046-4DF2-AB23-BCA6A0B9BD28}">
      <dgm:prSet/>
      <dgm:spPr/>
      <dgm:t>
        <a:bodyPr/>
        <a:lstStyle/>
        <a:p>
          <a:endParaRPr lang="it-IT"/>
        </a:p>
      </dgm:t>
    </dgm:pt>
    <dgm:pt modelId="{3757954B-D4B4-47F3-90B2-CC1D5895DF04}" type="sibTrans" cxnId="{ECCA6680-6046-4DF2-AB23-BCA6A0B9BD28}">
      <dgm:prSet/>
      <dgm:spPr/>
      <dgm:t>
        <a:bodyPr/>
        <a:lstStyle/>
        <a:p>
          <a:endParaRPr lang="it-IT"/>
        </a:p>
      </dgm:t>
    </dgm:pt>
    <dgm:pt modelId="{C0D277E8-2E4C-44BD-89F5-4BA1AB84C40C}">
      <dgm:prSet phldrT="[Testo]" custT="1"/>
      <dgm:spPr>
        <a:solidFill>
          <a:srgbClr val="CC0066"/>
        </a:solidFill>
      </dgm:spPr>
      <dgm:t>
        <a:bodyPr/>
        <a:lstStyle/>
        <a:p>
          <a:r>
            <a:rPr lang="it-IT" sz="1000" b="1" dirty="0" smtClean="0"/>
            <a:t>Tender – 1° round</a:t>
          </a:r>
          <a:endParaRPr lang="it-IT" sz="1000" b="1" dirty="0"/>
        </a:p>
      </dgm:t>
    </dgm:pt>
    <dgm:pt modelId="{22F95AA5-A975-4F89-B1B2-7DBD19F2BF91}" type="parTrans" cxnId="{FEC76446-B434-4827-94EB-73B017BF2A51}">
      <dgm:prSet/>
      <dgm:spPr/>
      <dgm:t>
        <a:bodyPr/>
        <a:lstStyle/>
        <a:p>
          <a:endParaRPr lang="it-IT"/>
        </a:p>
      </dgm:t>
    </dgm:pt>
    <dgm:pt modelId="{E373F878-01E9-4762-97C4-0762EA3A8A78}" type="sibTrans" cxnId="{FEC76446-B434-4827-94EB-73B017BF2A51}">
      <dgm:prSet/>
      <dgm:spPr/>
      <dgm:t>
        <a:bodyPr/>
        <a:lstStyle/>
        <a:p>
          <a:endParaRPr lang="it-IT"/>
        </a:p>
      </dgm:t>
    </dgm:pt>
    <dgm:pt modelId="{C2AF7AAC-E27D-49DD-B1D0-C0CDE80F35A1}">
      <dgm:prSet phldrT="[Testo]" custT="1"/>
      <dgm:spPr>
        <a:solidFill>
          <a:srgbClr val="CC0066"/>
        </a:solidFill>
      </dgm:spPr>
      <dgm:t>
        <a:bodyPr/>
        <a:lstStyle/>
        <a:p>
          <a:r>
            <a:rPr lang="it-IT" sz="1000" b="1" dirty="0" smtClean="0"/>
            <a:t>Tender – 2° round</a:t>
          </a:r>
          <a:endParaRPr lang="it-IT" sz="1000" b="1" dirty="0"/>
        </a:p>
      </dgm:t>
    </dgm:pt>
    <dgm:pt modelId="{AEFF217C-BC7B-4BEC-AE3C-09502AD25D74}" type="parTrans" cxnId="{02830BC8-1E7C-48C5-9A15-8BED9AD14EB6}">
      <dgm:prSet/>
      <dgm:spPr/>
      <dgm:t>
        <a:bodyPr/>
        <a:lstStyle/>
        <a:p>
          <a:endParaRPr lang="it-IT"/>
        </a:p>
      </dgm:t>
    </dgm:pt>
    <dgm:pt modelId="{2E541CAC-9BAD-4F4C-B505-C4BD0A1BB266}" type="sibTrans" cxnId="{02830BC8-1E7C-48C5-9A15-8BED9AD14EB6}">
      <dgm:prSet/>
      <dgm:spPr/>
      <dgm:t>
        <a:bodyPr/>
        <a:lstStyle/>
        <a:p>
          <a:endParaRPr lang="it-IT"/>
        </a:p>
      </dgm:t>
    </dgm:pt>
    <dgm:pt modelId="{C37DD9AB-00AD-47B0-B720-A796952B8F9D}">
      <dgm:prSet phldrT="[Testo]" custT="1"/>
      <dgm:spPr>
        <a:solidFill>
          <a:srgbClr val="CC0066"/>
        </a:solidFill>
      </dgm:spPr>
      <dgm:t>
        <a:bodyPr/>
        <a:lstStyle/>
        <a:p>
          <a:r>
            <a:rPr lang="it-IT" sz="1000" b="1" dirty="0" err="1" smtClean="0"/>
            <a:t>Negotation</a:t>
          </a:r>
          <a:r>
            <a:rPr lang="it-IT" sz="1000" b="1" dirty="0" smtClean="0"/>
            <a:t> </a:t>
          </a:r>
          <a:endParaRPr lang="it-IT" sz="1000" b="1" dirty="0"/>
        </a:p>
      </dgm:t>
    </dgm:pt>
    <dgm:pt modelId="{9D39EDB9-BBD9-4528-BDAC-185DB8E6D372}" type="parTrans" cxnId="{EA4D6060-3845-4494-ADB5-F4AB3C2B7817}">
      <dgm:prSet/>
      <dgm:spPr/>
      <dgm:t>
        <a:bodyPr/>
        <a:lstStyle/>
        <a:p>
          <a:endParaRPr lang="it-IT"/>
        </a:p>
      </dgm:t>
    </dgm:pt>
    <dgm:pt modelId="{32120030-6055-4CC9-BD31-66C0D7F47D72}" type="sibTrans" cxnId="{EA4D6060-3845-4494-ADB5-F4AB3C2B7817}">
      <dgm:prSet/>
      <dgm:spPr/>
      <dgm:t>
        <a:bodyPr/>
        <a:lstStyle/>
        <a:p>
          <a:endParaRPr lang="it-IT"/>
        </a:p>
      </dgm:t>
    </dgm:pt>
    <dgm:pt modelId="{CB9C9254-E0F4-47FA-B15D-F890A436CC11}">
      <dgm:prSet phldrT="[Testo]" custT="1"/>
      <dgm:spPr>
        <a:solidFill>
          <a:srgbClr val="009900"/>
        </a:solidFill>
      </dgm:spPr>
      <dgm:t>
        <a:bodyPr/>
        <a:lstStyle/>
        <a:p>
          <a:r>
            <a:rPr lang="it-IT" sz="1000" b="1" dirty="0" smtClean="0"/>
            <a:t>Start Up</a:t>
          </a:r>
          <a:endParaRPr lang="it-IT" sz="1000" b="1" dirty="0"/>
        </a:p>
      </dgm:t>
    </dgm:pt>
    <dgm:pt modelId="{F359C1C2-19D0-4704-AE30-F634643A0F14}" type="parTrans" cxnId="{907D06D9-88E1-4255-921F-74E406CEECDD}">
      <dgm:prSet/>
      <dgm:spPr/>
      <dgm:t>
        <a:bodyPr/>
        <a:lstStyle/>
        <a:p>
          <a:endParaRPr lang="it-IT"/>
        </a:p>
      </dgm:t>
    </dgm:pt>
    <dgm:pt modelId="{AC6F4B80-3BCC-4BEE-8471-C807E8EAC1EF}" type="sibTrans" cxnId="{907D06D9-88E1-4255-921F-74E406CEECDD}">
      <dgm:prSet/>
      <dgm:spPr/>
      <dgm:t>
        <a:bodyPr/>
        <a:lstStyle/>
        <a:p>
          <a:endParaRPr lang="it-IT"/>
        </a:p>
      </dgm:t>
    </dgm:pt>
    <dgm:pt modelId="{5DD30C52-7357-4C65-AD5B-231DC8CAFB64}" type="pres">
      <dgm:prSet presAssocID="{403C21A1-DA0F-4321-AFF8-CFE0FDE0B5D6}" presName="Name0" presStyleCnt="0">
        <dgm:presLayoutVars>
          <dgm:dir/>
          <dgm:animLvl val="lvl"/>
          <dgm:resizeHandles val="exact"/>
        </dgm:presLayoutVars>
      </dgm:prSet>
      <dgm:spPr/>
    </dgm:pt>
    <dgm:pt modelId="{01D0DCBA-EE89-4614-94EA-44655BE034BE}" type="pres">
      <dgm:prSet presAssocID="{559FF925-8E6A-4D9C-B964-51C24F481493}" presName="parTxOnly" presStyleLbl="node1" presStyleIdx="0" presStyleCnt="7" custScaleX="127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595B8C-9E41-4352-99BA-AA7583B17AF5}" type="pres">
      <dgm:prSet presAssocID="{3D13F8E4-F25B-4514-89ED-622B46073A2D}" presName="parTxOnlySpace" presStyleCnt="0"/>
      <dgm:spPr/>
    </dgm:pt>
    <dgm:pt modelId="{38DCAFF3-FBCB-49A1-97CB-A371A4AB457C}" type="pres">
      <dgm:prSet presAssocID="{33B0E5BE-8FEB-4FF8-BAFB-0B8B6AEF6ADB}" presName="parTxOnly" presStyleLbl="node1" presStyleIdx="1" presStyleCnt="7" custScaleX="120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216DF0-9A87-4FC5-82B0-02A4B4B7FC01}" type="pres">
      <dgm:prSet presAssocID="{3757954B-D4B4-47F3-90B2-CC1D5895DF04}" presName="parTxOnlySpace" presStyleCnt="0"/>
      <dgm:spPr/>
    </dgm:pt>
    <dgm:pt modelId="{6E338E93-734A-459B-A313-EFF54ED3E32A}" type="pres">
      <dgm:prSet presAssocID="{C0D277E8-2E4C-44BD-89F5-4BA1AB84C40C}" presName="parTxOnly" presStyleLbl="node1" presStyleIdx="2" presStyleCnt="7" custScaleX="111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196A58-C555-4D4C-9430-921163D21076}" type="pres">
      <dgm:prSet presAssocID="{E373F878-01E9-4762-97C4-0762EA3A8A78}" presName="parTxOnlySpace" presStyleCnt="0"/>
      <dgm:spPr/>
    </dgm:pt>
    <dgm:pt modelId="{2B12E08C-BABF-446E-A96C-1F61D3F24629}" type="pres">
      <dgm:prSet presAssocID="{C2AF7AAC-E27D-49DD-B1D0-C0CDE80F35A1}" presName="parTxOnly" presStyleLbl="node1" presStyleIdx="3" presStyleCnt="7" custScaleX="1135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769765-B84D-4873-B5E1-5397720D1AC9}" type="pres">
      <dgm:prSet presAssocID="{2E541CAC-9BAD-4F4C-B505-C4BD0A1BB266}" presName="parTxOnlySpace" presStyleCnt="0"/>
      <dgm:spPr/>
    </dgm:pt>
    <dgm:pt modelId="{B22A8864-EF37-4C95-B63C-D0EE18775AE0}" type="pres">
      <dgm:prSet presAssocID="{C37DD9AB-00AD-47B0-B720-A796952B8F9D}" presName="parTxOnly" presStyleLbl="node1" presStyleIdx="4" presStyleCnt="7" custScaleX="1418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0023C2-32BF-4587-8630-A38DF10B8984}" type="pres">
      <dgm:prSet presAssocID="{32120030-6055-4CC9-BD31-66C0D7F47D72}" presName="parTxOnlySpace" presStyleCnt="0"/>
      <dgm:spPr/>
    </dgm:pt>
    <dgm:pt modelId="{AAB6CF79-745B-410A-9CE1-3B2A2888DE86}" type="pres">
      <dgm:prSet presAssocID="{CB9C9254-E0F4-47FA-B15D-F890A436CC11}" presName="parTxOnly" presStyleLbl="node1" presStyleIdx="5" presStyleCnt="7" custScaleX="1153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A8D48FF-819F-4086-891B-6212E463A4EE}" type="pres">
      <dgm:prSet presAssocID="{AC6F4B80-3BCC-4BEE-8471-C807E8EAC1EF}" presName="parTxOnlySpace" presStyleCnt="0"/>
      <dgm:spPr/>
    </dgm:pt>
    <dgm:pt modelId="{661297A2-3930-4FC1-B96A-0218C7CCDDFA}" type="pres">
      <dgm:prSet presAssocID="{EA8BCCA1-16FD-4348-80A6-41BE877554D1}" presName="parTxOnly" presStyleLbl="node1" presStyleIdx="6" presStyleCnt="7" custScaleX="113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7511B78-B0F4-46FD-827C-796EEE3EE2A4}" type="presOf" srcId="{EA8BCCA1-16FD-4348-80A6-41BE877554D1}" destId="{661297A2-3930-4FC1-B96A-0218C7CCDDFA}" srcOrd="0" destOrd="0" presId="urn:microsoft.com/office/officeart/2005/8/layout/chevron1"/>
    <dgm:cxn modelId="{E1190FE2-70C0-4B81-9F79-6334D99B291B}" srcId="{403C21A1-DA0F-4321-AFF8-CFE0FDE0B5D6}" destId="{EA8BCCA1-16FD-4348-80A6-41BE877554D1}" srcOrd="6" destOrd="0" parTransId="{603AE447-83F8-4C41-ACFA-95F1715E5CAC}" sibTransId="{D8E6C322-B335-4AD7-BC84-939534984FD4}"/>
    <dgm:cxn modelId="{ECCA6680-6046-4DF2-AB23-BCA6A0B9BD28}" srcId="{403C21A1-DA0F-4321-AFF8-CFE0FDE0B5D6}" destId="{33B0E5BE-8FEB-4FF8-BAFB-0B8B6AEF6ADB}" srcOrd="1" destOrd="0" parTransId="{F5848558-E7E5-4D50-BEA9-9D716E4156FE}" sibTransId="{3757954B-D4B4-47F3-90B2-CC1D5895DF04}"/>
    <dgm:cxn modelId="{8ED394FC-A996-4E60-A631-619EF0A75FC3}" srcId="{403C21A1-DA0F-4321-AFF8-CFE0FDE0B5D6}" destId="{559FF925-8E6A-4D9C-B964-51C24F481493}" srcOrd="0" destOrd="0" parTransId="{1CEC88DE-DDB0-4A2B-8069-19063B0B3E2F}" sibTransId="{3D13F8E4-F25B-4514-89ED-622B46073A2D}"/>
    <dgm:cxn modelId="{72F88C7C-19B9-4878-9CBF-E6C5C7C8314E}" type="presOf" srcId="{33B0E5BE-8FEB-4FF8-BAFB-0B8B6AEF6ADB}" destId="{38DCAFF3-FBCB-49A1-97CB-A371A4AB457C}" srcOrd="0" destOrd="0" presId="urn:microsoft.com/office/officeart/2005/8/layout/chevron1"/>
    <dgm:cxn modelId="{FEC76446-B434-4827-94EB-73B017BF2A51}" srcId="{403C21A1-DA0F-4321-AFF8-CFE0FDE0B5D6}" destId="{C0D277E8-2E4C-44BD-89F5-4BA1AB84C40C}" srcOrd="2" destOrd="0" parTransId="{22F95AA5-A975-4F89-B1B2-7DBD19F2BF91}" sibTransId="{E373F878-01E9-4762-97C4-0762EA3A8A78}"/>
    <dgm:cxn modelId="{4AA86A67-7A7E-4F82-B466-30E4ED92F2B1}" type="presOf" srcId="{C2AF7AAC-E27D-49DD-B1D0-C0CDE80F35A1}" destId="{2B12E08C-BABF-446E-A96C-1F61D3F24629}" srcOrd="0" destOrd="0" presId="urn:microsoft.com/office/officeart/2005/8/layout/chevron1"/>
    <dgm:cxn modelId="{EA4D6060-3845-4494-ADB5-F4AB3C2B7817}" srcId="{403C21A1-DA0F-4321-AFF8-CFE0FDE0B5D6}" destId="{C37DD9AB-00AD-47B0-B720-A796952B8F9D}" srcOrd="4" destOrd="0" parTransId="{9D39EDB9-BBD9-4528-BDAC-185DB8E6D372}" sibTransId="{32120030-6055-4CC9-BD31-66C0D7F47D72}"/>
    <dgm:cxn modelId="{28C6836F-F139-4589-A74F-8DF4D54A2B1C}" type="presOf" srcId="{559FF925-8E6A-4D9C-B964-51C24F481493}" destId="{01D0DCBA-EE89-4614-94EA-44655BE034BE}" srcOrd="0" destOrd="0" presId="urn:microsoft.com/office/officeart/2005/8/layout/chevron1"/>
    <dgm:cxn modelId="{2B48D777-06D2-4DD0-9D98-9522A1A89D82}" type="presOf" srcId="{403C21A1-DA0F-4321-AFF8-CFE0FDE0B5D6}" destId="{5DD30C52-7357-4C65-AD5B-231DC8CAFB64}" srcOrd="0" destOrd="0" presId="urn:microsoft.com/office/officeart/2005/8/layout/chevron1"/>
    <dgm:cxn modelId="{907D06D9-88E1-4255-921F-74E406CEECDD}" srcId="{403C21A1-DA0F-4321-AFF8-CFE0FDE0B5D6}" destId="{CB9C9254-E0F4-47FA-B15D-F890A436CC11}" srcOrd="5" destOrd="0" parTransId="{F359C1C2-19D0-4704-AE30-F634643A0F14}" sibTransId="{AC6F4B80-3BCC-4BEE-8471-C807E8EAC1EF}"/>
    <dgm:cxn modelId="{43085518-AC16-472D-9C4A-165FD9BC1998}" type="presOf" srcId="{C37DD9AB-00AD-47B0-B720-A796952B8F9D}" destId="{B22A8864-EF37-4C95-B63C-D0EE18775AE0}" srcOrd="0" destOrd="0" presId="urn:microsoft.com/office/officeart/2005/8/layout/chevron1"/>
    <dgm:cxn modelId="{E94D6B58-B6D5-4D6E-BE94-2F170EEBF396}" type="presOf" srcId="{CB9C9254-E0F4-47FA-B15D-F890A436CC11}" destId="{AAB6CF79-745B-410A-9CE1-3B2A2888DE86}" srcOrd="0" destOrd="0" presId="urn:microsoft.com/office/officeart/2005/8/layout/chevron1"/>
    <dgm:cxn modelId="{CCE56D1C-3611-4C0C-B372-593DB4C62C87}" type="presOf" srcId="{C0D277E8-2E4C-44BD-89F5-4BA1AB84C40C}" destId="{6E338E93-734A-459B-A313-EFF54ED3E32A}" srcOrd="0" destOrd="0" presId="urn:microsoft.com/office/officeart/2005/8/layout/chevron1"/>
    <dgm:cxn modelId="{02830BC8-1E7C-48C5-9A15-8BED9AD14EB6}" srcId="{403C21A1-DA0F-4321-AFF8-CFE0FDE0B5D6}" destId="{C2AF7AAC-E27D-49DD-B1D0-C0CDE80F35A1}" srcOrd="3" destOrd="0" parTransId="{AEFF217C-BC7B-4BEC-AE3C-09502AD25D74}" sibTransId="{2E541CAC-9BAD-4F4C-B505-C4BD0A1BB266}"/>
    <dgm:cxn modelId="{D337F7C9-BF41-41A8-9419-E8E240081057}" type="presParOf" srcId="{5DD30C52-7357-4C65-AD5B-231DC8CAFB64}" destId="{01D0DCBA-EE89-4614-94EA-44655BE034BE}" srcOrd="0" destOrd="0" presId="urn:microsoft.com/office/officeart/2005/8/layout/chevron1"/>
    <dgm:cxn modelId="{4DB8C68A-841A-4CA4-A6E2-65D970C588CF}" type="presParOf" srcId="{5DD30C52-7357-4C65-AD5B-231DC8CAFB64}" destId="{81595B8C-9E41-4352-99BA-AA7583B17AF5}" srcOrd="1" destOrd="0" presId="urn:microsoft.com/office/officeart/2005/8/layout/chevron1"/>
    <dgm:cxn modelId="{A9CE2638-CE5F-4EDE-BA7E-ED3B9AC6F66C}" type="presParOf" srcId="{5DD30C52-7357-4C65-AD5B-231DC8CAFB64}" destId="{38DCAFF3-FBCB-49A1-97CB-A371A4AB457C}" srcOrd="2" destOrd="0" presId="urn:microsoft.com/office/officeart/2005/8/layout/chevron1"/>
    <dgm:cxn modelId="{9A6C0E52-C93F-4685-AB34-53A6094BDFA3}" type="presParOf" srcId="{5DD30C52-7357-4C65-AD5B-231DC8CAFB64}" destId="{0C216DF0-9A87-4FC5-82B0-02A4B4B7FC01}" srcOrd="3" destOrd="0" presId="urn:microsoft.com/office/officeart/2005/8/layout/chevron1"/>
    <dgm:cxn modelId="{1F46BC2A-EBB3-45C9-A349-DD92945A474C}" type="presParOf" srcId="{5DD30C52-7357-4C65-AD5B-231DC8CAFB64}" destId="{6E338E93-734A-459B-A313-EFF54ED3E32A}" srcOrd="4" destOrd="0" presId="urn:microsoft.com/office/officeart/2005/8/layout/chevron1"/>
    <dgm:cxn modelId="{34BB8F18-C67E-422B-99E6-7CD12EEB87D9}" type="presParOf" srcId="{5DD30C52-7357-4C65-AD5B-231DC8CAFB64}" destId="{86196A58-C555-4D4C-9430-921163D21076}" srcOrd="5" destOrd="0" presId="urn:microsoft.com/office/officeart/2005/8/layout/chevron1"/>
    <dgm:cxn modelId="{E302FD05-2973-491C-B26C-1FD4762AE631}" type="presParOf" srcId="{5DD30C52-7357-4C65-AD5B-231DC8CAFB64}" destId="{2B12E08C-BABF-446E-A96C-1F61D3F24629}" srcOrd="6" destOrd="0" presId="urn:microsoft.com/office/officeart/2005/8/layout/chevron1"/>
    <dgm:cxn modelId="{119A1690-9648-4309-BBF7-336437AA76B7}" type="presParOf" srcId="{5DD30C52-7357-4C65-AD5B-231DC8CAFB64}" destId="{08769765-B84D-4873-B5E1-5397720D1AC9}" srcOrd="7" destOrd="0" presId="urn:microsoft.com/office/officeart/2005/8/layout/chevron1"/>
    <dgm:cxn modelId="{E1A0642C-94F7-41B6-BA24-F560E04EC179}" type="presParOf" srcId="{5DD30C52-7357-4C65-AD5B-231DC8CAFB64}" destId="{B22A8864-EF37-4C95-B63C-D0EE18775AE0}" srcOrd="8" destOrd="0" presId="urn:microsoft.com/office/officeart/2005/8/layout/chevron1"/>
    <dgm:cxn modelId="{6FD86173-EFCD-466F-BCC2-2FE25F69FD3F}" type="presParOf" srcId="{5DD30C52-7357-4C65-AD5B-231DC8CAFB64}" destId="{BC0023C2-32BF-4587-8630-A38DF10B8984}" srcOrd="9" destOrd="0" presId="urn:microsoft.com/office/officeart/2005/8/layout/chevron1"/>
    <dgm:cxn modelId="{C3C38BD7-4CAF-4222-B78E-54B6DC256876}" type="presParOf" srcId="{5DD30C52-7357-4C65-AD5B-231DC8CAFB64}" destId="{AAB6CF79-745B-410A-9CE1-3B2A2888DE86}" srcOrd="10" destOrd="0" presId="urn:microsoft.com/office/officeart/2005/8/layout/chevron1"/>
    <dgm:cxn modelId="{129E2381-A59A-47B8-93A8-A4FCB6641074}" type="presParOf" srcId="{5DD30C52-7357-4C65-AD5B-231DC8CAFB64}" destId="{9A8D48FF-819F-4086-891B-6212E463A4EE}" srcOrd="11" destOrd="0" presId="urn:microsoft.com/office/officeart/2005/8/layout/chevron1"/>
    <dgm:cxn modelId="{8D70BD49-199D-4A41-9F18-34954BA15A23}" type="presParOf" srcId="{5DD30C52-7357-4C65-AD5B-231DC8CAFB64}" destId="{661297A2-3930-4FC1-B96A-0218C7CCDDFA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DE8DA-F1B3-4898-A90E-7B3B46271C83}">
      <dsp:nvSpPr>
        <dsp:cNvPr id="0" name=""/>
        <dsp:cNvSpPr/>
      </dsp:nvSpPr>
      <dsp:spPr>
        <a:xfrm>
          <a:off x="2528113" y="1255101"/>
          <a:ext cx="1000278" cy="964669"/>
        </a:xfrm>
        <a:custGeom>
          <a:avLst/>
          <a:gdLst/>
          <a:ahLst/>
          <a:cxnLst/>
          <a:rect l="0" t="0" r="0" b="0"/>
          <a:pathLst>
            <a:path>
              <a:moveTo>
                <a:pt x="1000278" y="0"/>
              </a:moveTo>
              <a:lnTo>
                <a:pt x="0" y="96466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1EEC1-6BA1-4C0E-BB19-18BA9F0536A7}">
      <dsp:nvSpPr>
        <dsp:cNvPr id="0" name=""/>
        <dsp:cNvSpPr/>
      </dsp:nvSpPr>
      <dsp:spPr>
        <a:xfrm>
          <a:off x="3528392" y="1255101"/>
          <a:ext cx="2496363" cy="1898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434"/>
              </a:lnTo>
              <a:lnTo>
                <a:pt x="2496363" y="1681434"/>
              </a:lnTo>
              <a:lnTo>
                <a:pt x="2496363" y="1898061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48926-9A0A-4898-9B71-7D657F620484}">
      <dsp:nvSpPr>
        <dsp:cNvPr id="0" name=""/>
        <dsp:cNvSpPr/>
      </dsp:nvSpPr>
      <dsp:spPr>
        <a:xfrm>
          <a:off x="3482672" y="1255101"/>
          <a:ext cx="91440" cy="18980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98061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B7113-4AF8-47D3-8DF7-840BE14E61EF}">
      <dsp:nvSpPr>
        <dsp:cNvPr id="0" name=""/>
        <dsp:cNvSpPr/>
      </dsp:nvSpPr>
      <dsp:spPr>
        <a:xfrm>
          <a:off x="1032028" y="1255101"/>
          <a:ext cx="2496363" cy="1898061"/>
        </a:xfrm>
        <a:custGeom>
          <a:avLst/>
          <a:gdLst/>
          <a:ahLst/>
          <a:cxnLst/>
          <a:rect l="0" t="0" r="0" b="0"/>
          <a:pathLst>
            <a:path>
              <a:moveTo>
                <a:pt x="2496363" y="0"/>
              </a:moveTo>
              <a:lnTo>
                <a:pt x="2496363" y="1681434"/>
              </a:lnTo>
              <a:lnTo>
                <a:pt x="0" y="1681434"/>
              </a:lnTo>
              <a:lnTo>
                <a:pt x="0" y="1898061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3F58DE-0400-4CC2-B23E-CEBCACA5BF01}">
      <dsp:nvSpPr>
        <dsp:cNvPr id="0" name=""/>
        <dsp:cNvSpPr/>
      </dsp:nvSpPr>
      <dsp:spPr>
        <a:xfrm>
          <a:off x="2496836" y="223546"/>
          <a:ext cx="2063110" cy="1031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Regional</a:t>
          </a: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Manager</a:t>
          </a:r>
          <a:endParaRPr lang="it-IT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6836" y="223546"/>
        <a:ext cx="2063110" cy="1031555"/>
      </dsp:txXfrm>
    </dsp:sp>
    <dsp:sp modelId="{AD9F9767-10C5-4DA5-8DC6-47297FB6C40E}">
      <dsp:nvSpPr>
        <dsp:cNvPr id="0" name=""/>
        <dsp:cNvSpPr/>
      </dsp:nvSpPr>
      <dsp:spPr>
        <a:xfrm>
          <a:off x="473" y="3153162"/>
          <a:ext cx="2063110" cy="1031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Personnel</a:t>
          </a: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Services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" y="3153162"/>
        <a:ext cx="2063110" cy="1031555"/>
      </dsp:txXfrm>
    </dsp:sp>
    <dsp:sp modelId="{D18EB0CF-4BCD-49B7-AB25-B7BB5939574D}">
      <dsp:nvSpPr>
        <dsp:cNvPr id="0" name=""/>
        <dsp:cNvSpPr/>
      </dsp:nvSpPr>
      <dsp:spPr>
        <a:xfrm>
          <a:off x="2496836" y="3153162"/>
          <a:ext cx="2063110" cy="1031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Facility</a:t>
          </a: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&amp; Waste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6836" y="3153162"/>
        <a:ext cx="2063110" cy="1031555"/>
      </dsp:txXfrm>
    </dsp:sp>
    <dsp:sp modelId="{E42827DD-0F27-4508-A507-E1D1E79A7AD7}">
      <dsp:nvSpPr>
        <dsp:cNvPr id="0" name=""/>
        <dsp:cNvSpPr/>
      </dsp:nvSpPr>
      <dsp:spPr>
        <a:xfrm>
          <a:off x="4993200" y="3153162"/>
          <a:ext cx="2063110" cy="1031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Patrimonial</a:t>
          </a: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Control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Coordinator</a:t>
          </a:r>
          <a:endParaRPr lang="it-IT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93200" y="3153162"/>
        <a:ext cx="2063110" cy="1031555"/>
      </dsp:txXfrm>
    </dsp:sp>
    <dsp:sp modelId="{0BE64EC1-D647-4F73-9DC1-9D0E8BDAE29C}">
      <dsp:nvSpPr>
        <dsp:cNvPr id="0" name=""/>
        <dsp:cNvSpPr/>
      </dsp:nvSpPr>
      <dsp:spPr>
        <a:xfrm>
          <a:off x="2528113" y="1703992"/>
          <a:ext cx="2063110" cy="1031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RSEP Manager</a:t>
          </a:r>
          <a:endParaRPr lang="it-IT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8113" y="1703992"/>
        <a:ext cx="2063110" cy="1031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1F1B-B0D2-45AC-A218-9C9BFFA12E41}">
      <dsp:nvSpPr>
        <dsp:cNvPr id="0" name=""/>
        <dsp:cNvSpPr/>
      </dsp:nvSpPr>
      <dsp:spPr>
        <a:xfrm rot="5400000">
          <a:off x="1661961" y="98425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solidFill>
                <a:schemeClr val="bg1"/>
              </a:solidFill>
            </a:rPr>
            <a:t>OPERATIVO</a:t>
          </a:r>
          <a:endParaRPr lang="it-IT" sz="1000" kern="1200" dirty="0">
            <a:solidFill>
              <a:schemeClr val="bg1"/>
            </a:solidFill>
          </a:endParaRPr>
        </a:p>
      </dsp:txBody>
      <dsp:txXfrm rot="-5400000">
        <a:off x="1964053" y="235233"/>
        <a:ext cx="901948" cy="1036721"/>
      </dsp:txXfrm>
    </dsp:sp>
    <dsp:sp modelId="{6E9F8AC9-9DFF-47A4-BB3C-6B41239D21B9}">
      <dsp:nvSpPr>
        <dsp:cNvPr id="0" name=""/>
        <dsp:cNvSpPr/>
      </dsp:nvSpPr>
      <dsp:spPr>
        <a:xfrm>
          <a:off x="79015" y="301753"/>
          <a:ext cx="1626624" cy="90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06A2A-1A0E-4E5E-9BA8-BD112C66017B}">
      <dsp:nvSpPr>
        <dsp:cNvPr id="0" name=""/>
        <dsp:cNvSpPr/>
      </dsp:nvSpPr>
      <dsp:spPr>
        <a:xfrm rot="5400000">
          <a:off x="3077125" y="98425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EROGAZIONE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ATTIVITA’</a:t>
          </a:r>
          <a:endParaRPr lang="it-IT" sz="1000" kern="1200" dirty="0"/>
        </a:p>
      </dsp:txBody>
      <dsp:txXfrm rot="-5400000">
        <a:off x="3379217" y="235233"/>
        <a:ext cx="901948" cy="1036721"/>
      </dsp:txXfrm>
    </dsp:sp>
    <dsp:sp modelId="{0E33D25A-AA1D-436A-9E2B-EA9EFF289566}">
      <dsp:nvSpPr>
        <dsp:cNvPr id="0" name=""/>
        <dsp:cNvSpPr/>
      </dsp:nvSpPr>
      <dsp:spPr>
        <a:xfrm rot="5400000">
          <a:off x="2372254" y="1376831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LIMITATA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AUTONOMIA</a:t>
          </a:r>
          <a:endParaRPr lang="it-IT" sz="1000" kern="1200" dirty="0"/>
        </a:p>
      </dsp:txBody>
      <dsp:txXfrm rot="-5400000">
        <a:off x="2674346" y="1513639"/>
        <a:ext cx="901948" cy="1036721"/>
      </dsp:txXfrm>
    </dsp:sp>
    <dsp:sp modelId="{2F38444F-6492-4537-B8CE-1172504DF65C}">
      <dsp:nvSpPr>
        <dsp:cNvPr id="0" name=""/>
        <dsp:cNvSpPr/>
      </dsp:nvSpPr>
      <dsp:spPr>
        <a:xfrm>
          <a:off x="3820251" y="1580159"/>
          <a:ext cx="1680845" cy="90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32253-3FE0-4133-B0DC-D885B608D43C}">
      <dsp:nvSpPr>
        <dsp:cNvPr id="0" name=""/>
        <dsp:cNvSpPr/>
      </dsp:nvSpPr>
      <dsp:spPr>
        <a:xfrm rot="5400000">
          <a:off x="957091" y="1376831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FORNITORI</a:t>
          </a:r>
        </a:p>
      </dsp:txBody>
      <dsp:txXfrm rot="-5400000">
        <a:off x="1259183" y="1513639"/>
        <a:ext cx="901948" cy="1036721"/>
      </dsp:txXfrm>
    </dsp:sp>
    <dsp:sp modelId="{2B7DAE99-9FB5-4B20-BC3E-63E4BBDCDCB1}">
      <dsp:nvSpPr>
        <dsp:cNvPr id="0" name=""/>
        <dsp:cNvSpPr/>
      </dsp:nvSpPr>
      <dsp:spPr>
        <a:xfrm rot="5400000">
          <a:off x="1661961" y="2655238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MANCANZA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ANALISI</a:t>
          </a:r>
          <a:endParaRPr lang="it-IT" sz="1100" kern="1200" dirty="0"/>
        </a:p>
      </dsp:txBody>
      <dsp:txXfrm rot="-5400000">
        <a:off x="1964053" y="2792046"/>
        <a:ext cx="901948" cy="1036721"/>
      </dsp:txXfrm>
    </dsp:sp>
    <dsp:sp modelId="{BB56CC54-9C8D-4FBF-A41A-7311FD59672C}">
      <dsp:nvSpPr>
        <dsp:cNvPr id="0" name=""/>
        <dsp:cNvSpPr/>
      </dsp:nvSpPr>
      <dsp:spPr>
        <a:xfrm>
          <a:off x="79015" y="2858566"/>
          <a:ext cx="1626624" cy="90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595C5-6611-47F6-83FE-091D10AC3E43}">
      <dsp:nvSpPr>
        <dsp:cNvPr id="0" name=""/>
        <dsp:cNvSpPr/>
      </dsp:nvSpPr>
      <dsp:spPr>
        <a:xfrm rot="5400000">
          <a:off x="3077125" y="2655238"/>
          <a:ext cx="1506133" cy="1310336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ASSENZA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DATI</a:t>
          </a:r>
          <a:endParaRPr lang="it-IT" sz="1200" kern="1200" dirty="0"/>
        </a:p>
      </dsp:txBody>
      <dsp:txXfrm rot="-5400000">
        <a:off x="3379217" y="2792046"/>
        <a:ext cx="901948" cy="1036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1F1B-B0D2-45AC-A218-9C9BFFA12E41}">
      <dsp:nvSpPr>
        <dsp:cNvPr id="0" name=""/>
        <dsp:cNvSpPr/>
      </dsp:nvSpPr>
      <dsp:spPr>
        <a:xfrm rot="5400000">
          <a:off x="2377293" y="98778"/>
          <a:ext cx="1487969" cy="12945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EROGAZIONE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PRESTAZIONE</a:t>
          </a:r>
          <a:endParaRPr lang="it-IT" sz="900" kern="1200" dirty="0"/>
        </a:p>
      </dsp:txBody>
      <dsp:txXfrm rot="-5400000">
        <a:off x="2675742" y="233935"/>
        <a:ext cx="891071" cy="1024219"/>
      </dsp:txXfrm>
    </dsp:sp>
    <dsp:sp modelId="{6E9F8AC9-9DFF-47A4-BB3C-6B41239D21B9}">
      <dsp:nvSpPr>
        <dsp:cNvPr id="0" name=""/>
        <dsp:cNvSpPr/>
      </dsp:nvSpPr>
      <dsp:spPr>
        <a:xfrm>
          <a:off x="3807827" y="299654"/>
          <a:ext cx="1660573" cy="89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06A2A-1A0E-4E5E-9BA8-BD112C66017B}">
      <dsp:nvSpPr>
        <dsp:cNvPr id="0" name=""/>
        <dsp:cNvSpPr/>
      </dsp:nvSpPr>
      <dsp:spPr>
        <a:xfrm rot="5400000">
          <a:off x="979197" y="98778"/>
          <a:ext cx="1487969" cy="12945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GESTIONALE</a:t>
          </a:r>
          <a:endParaRPr lang="it-IT" sz="1000" kern="1200" dirty="0"/>
        </a:p>
      </dsp:txBody>
      <dsp:txXfrm rot="-5400000">
        <a:off x="1277646" y="233935"/>
        <a:ext cx="891071" cy="1024219"/>
      </dsp:txXfrm>
    </dsp:sp>
    <dsp:sp modelId="{0E33D25A-AA1D-436A-9E2B-EA9EFF289566}">
      <dsp:nvSpPr>
        <dsp:cNvPr id="0" name=""/>
        <dsp:cNvSpPr/>
      </dsp:nvSpPr>
      <dsp:spPr>
        <a:xfrm rot="5400000">
          <a:off x="1675566" y="1384733"/>
          <a:ext cx="1487969" cy="12945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PARTNERSHIP</a:t>
          </a:r>
          <a:endParaRPr lang="it-IT" sz="900" kern="1200" dirty="0"/>
        </a:p>
      </dsp:txBody>
      <dsp:txXfrm rot="-5400000">
        <a:off x="1974015" y="1519890"/>
        <a:ext cx="891071" cy="1024219"/>
      </dsp:txXfrm>
    </dsp:sp>
    <dsp:sp modelId="{2F38444F-6492-4537-B8CE-1172504DF65C}">
      <dsp:nvSpPr>
        <dsp:cNvPr id="0" name=""/>
        <dsp:cNvSpPr/>
      </dsp:nvSpPr>
      <dsp:spPr>
        <a:xfrm>
          <a:off x="111711" y="1585609"/>
          <a:ext cx="1607006" cy="89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32253-3FE0-4133-B0DC-D885B608D43C}">
      <dsp:nvSpPr>
        <dsp:cNvPr id="0" name=""/>
        <dsp:cNvSpPr/>
      </dsp:nvSpPr>
      <dsp:spPr>
        <a:xfrm rot="5400000">
          <a:off x="3050696" y="1362855"/>
          <a:ext cx="1533902" cy="133828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PROATTIVO</a:t>
          </a:r>
          <a:endParaRPr lang="it-IT" sz="1200" kern="1200" dirty="0" smtClean="0"/>
        </a:p>
      </dsp:txBody>
      <dsp:txXfrm rot="-5400000">
        <a:off x="3357329" y="1504397"/>
        <a:ext cx="920636" cy="1055204"/>
      </dsp:txXfrm>
    </dsp:sp>
    <dsp:sp modelId="{2B7DAE99-9FB5-4B20-BC3E-63E4BBDCDCB1}">
      <dsp:nvSpPr>
        <dsp:cNvPr id="0" name=""/>
        <dsp:cNvSpPr/>
      </dsp:nvSpPr>
      <dsp:spPr>
        <a:xfrm rot="5400000">
          <a:off x="2377293" y="2670688"/>
          <a:ext cx="1487969" cy="12945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RACCOLTA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DATI</a:t>
          </a:r>
          <a:endParaRPr lang="it-IT" sz="1100" kern="1200" dirty="0"/>
        </a:p>
      </dsp:txBody>
      <dsp:txXfrm rot="-5400000">
        <a:off x="2675742" y="2805845"/>
        <a:ext cx="891071" cy="1024219"/>
      </dsp:txXfrm>
    </dsp:sp>
    <dsp:sp modelId="{BB56CC54-9C8D-4FBF-A41A-7311FD59672C}">
      <dsp:nvSpPr>
        <dsp:cNvPr id="0" name=""/>
        <dsp:cNvSpPr/>
      </dsp:nvSpPr>
      <dsp:spPr>
        <a:xfrm>
          <a:off x="3807827" y="2871564"/>
          <a:ext cx="1660573" cy="89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595C5-6611-47F6-83FE-091D10AC3E43}">
      <dsp:nvSpPr>
        <dsp:cNvPr id="0" name=""/>
        <dsp:cNvSpPr/>
      </dsp:nvSpPr>
      <dsp:spPr>
        <a:xfrm rot="5400000">
          <a:off x="979197" y="2670688"/>
          <a:ext cx="1487969" cy="12945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smtClean="0"/>
            <a:t>SLA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smtClean="0"/>
            <a:t>IP</a:t>
          </a:r>
          <a:endParaRPr lang="it-IT" sz="1200" kern="1200" dirty="0"/>
        </a:p>
      </dsp:txBody>
      <dsp:txXfrm rot="-5400000">
        <a:off x="1277646" y="2805845"/>
        <a:ext cx="891071" cy="1024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0DCBA-EE89-4614-94EA-44655BE034BE}">
      <dsp:nvSpPr>
        <dsp:cNvPr id="0" name=""/>
        <dsp:cNvSpPr/>
      </dsp:nvSpPr>
      <dsp:spPr>
        <a:xfrm>
          <a:off x="658" y="305007"/>
          <a:ext cx="1273832" cy="398097"/>
        </a:xfrm>
        <a:prstGeom prst="chevron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Definizione </a:t>
          </a:r>
          <a:r>
            <a:rPr lang="it-IT" sz="1000" b="1" kern="1200" dirty="0" err="1" smtClean="0"/>
            <a:t>suppliers</a:t>
          </a:r>
          <a:endParaRPr lang="it-IT" sz="1000" b="1" kern="1200" dirty="0"/>
        </a:p>
      </dsp:txBody>
      <dsp:txXfrm>
        <a:off x="199707" y="305007"/>
        <a:ext cx="875735" cy="398097"/>
      </dsp:txXfrm>
    </dsp:sp>
    <dsp:sp modelId="{38DCAFF3-FBCB-49A1-97CB-A371A4AB457C}">
      <dsp:nvSpPr>
        <dsp:cNvPr id="0" name=""/>
        <dsp:cNvSpPr/>
      </dsp:nvSpPr>
      <dsp:spPr>
        <a:xfrm>
          <a:off x="1174966" y="305007"/>
          <a:ext cx="1201707" cy="398097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Revisione specifica</a:t>
          </a:r>
          <a:endParaRPr lang="it-IT" sz="1000" b="1" kern="1200" dirty="0"/>
        </a:p>
      </dsp:txBody>
      <dsp:txXfrm>
        <a:off x="1374015" y="305007"/>
        <a:ext cx="803610" cy="398097"/>
      </dsp:txXfrm>
    </dsp:sp>
    <dsp:sp modelId="{6E338E93-734A-459B-A313-EFF54ED3E32A}">
      <dsp:nvSpPr>
        <dsp:cNvPr id="0" name=""/>
        <dsp:cNvSpPr/>
      </dsp:nvSpPr>
      <dsp:spPr>
        <a:xfrm>
          <a:off x="2277150" y="305007"/>
          <a:ext cx="1105825" cy="398097"/>
        </a:xfrm>
        <a:prstGeom prst="chevron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Tender – 1° round</a:t>
          </a:r>
          <a:endParaRPr lang="it-IT" sz="1000" b="1" kern="1200" dirty="0"/>
        </a:p>
      </dsp:txBody>
      <dsp:txXfrm>
        <a:off x="2476199" y="305007"/>
        <a:ext cx="707728" cy="398097"/>
      </dsp:txXfrm>
    </dsp:sp>
    <dsp:sp modelId="{2B12E08C-BABF-446E-A96C-1F61D3F24629}">
      <dsp:nvSpPr>
        <dsp:cNvPr id="0" name=""/>
        <dsp:cNvSpPr/>
      </dsp:nvSpPr>
      <dsp:spPr>
        <a:xfrm>
          <a:off x="3283451" y="305007"/>
          <a:ext cx="1130497" cy="398097"/>
        </a:xfrm>
        <a:prstGeom prst="chevron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Tender – 2° round</a:t>
          </a:r>
          <a:endParaRPr lang="it-IT" sz="1000" b="1" kern="1200" dirty="0"/>
        </a:p>
      </dsp:txBody>
      <dsp:txXfrm>
        <a:off x="3482500" y="305007"/>
        <a:ext cx="732400" cy="398097"/>
      </dsp:txXfrm>
    </dsp:sp>
    <dsp:sp modelId="{B22A8864-EF37-4C95-B63C-D0EE18775AE0}">
      <dsp:nvSpPr>
        <dsp:cNvPr id="0" name=""/>
        <dsp:cNvSpPr/>
      </dsp:nvSpPr>
      <dsp:spPr>
        <a:xfrm>
          <a:off x="4314424" y="305007"/>
          <a:ext cx="1411534" cy="398097"/>
        </a:xfrm>
        <a:prstGeom prst="chevron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err="1" smtClean="0"/>
            <a:t>Negotation</a:t>
          </a:r>
          <a:r>
            <a:rPr lang="it-IT" sz="1000" b="1" kern="1200" dirty="0" smtClean="0"/>
            <a:t> </a:t>
          </a:r>
          <a:endParaRPr lang="it-IT" sz="1000" b="1" kern="1200" dirty="0"/>
        </a:p>
      </dsp:txBody>
      <dsp:txXfrm>
        <a:off x="4513473" y="305007"/>
        <a:ext cx="1013437" cy="398097"/>
      </dsp:txXfrm>
    </dsp:sp>
    <dsp:sp modelId="{AAB6CF79-745B-410A-9CE1-3B2A2888DE86}">
      <dsp:nvSpPr>
        <dsp:cNvPr id="0" name=""/>
        <dsp:cNvSpPr/>
      </dsp:nvSpPr>
      <dsp:spPr>
        <a:xfrm>
          <a:off x="5626435" y="305007"/>
          <a:ext cx="1148213" cy="398097"/>
        </a:xfrm>
        <a:prstGeom prst="chevron">
          <a:avLst/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Start Up</a:t>
          </a:r>
          <a:endParaRPr lang="it-IT" sz="1000" b="1" kern="1200" dirty="0"/>
        </a:p>
      </dsp:txBody>
      <dsp:txXfrm>
        <a:off x="5825484" y="305007"/>
        <a:ext cx="750116" cy="398097"/>
      </dsp:txXfrm>
    </dsp:sp>
    <dsp:sp modelId="{661297A2-3930-4FC1-B96A-0218C7CCDDFA}">
      <dsp:nvSpPr>
        <dsp:cNvPr id="0" name=""/>
        <dsp:cNvSpPr/>
      </dsp:nvSpPr>
      <dsp:spPr>
        <a:xfrm>
          <a:off x="6675123" y="305007"/>
          <a:ext cx="1133642" cy="398097"/>
        </a:xfrm>
        <a:prstGeom prst="chevron">
          <a:avLst/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/>
            <a:t>Go live</a:t>
          </a:r>
          <a:endParaRPr lang="it-IT" sz="1000" b="1" kern="1200" dirty="0"/>
        </a:p>
      </dsp:txBody>
      <dsp:txXfrm>
        <a:off x="6874172" y="305007"/>
        <a:ext cx="735545" cy="398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6503" y="229734"/>
            <a:ext cx="4306916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t" anchorCtr="0" compatLnSpc="1">
            <a:prstTxWarp prst="textNoShape">
              <a:avLst/>
            </a:prstTxWarp>
          </a:bodyPr>
          <a:lstStyle>
            <a:lvl1pPr defTabSz="946150" eaLnBrk="0" hangingPunct="0">
              <a:defRPr sz="1000">
                <a:latin typeface="Frutiger 55 Roman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63329" y="229734"/>
            <a:ext cx="4309175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t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>
                <a:latin typeface="Frutiger 55 Roman" charset="0"/>
              </a:defRPr>
            </a:lvl1pPr>
          </a:lstStyle>
          <a:p>
            <a:fld id="{1C125233-E15B-8145-8A65-CDFBD45E8E41}" type="datetime1">
              <a:rPr lang="en-US"/>
              <a:pPr/>
              <a:t>5/16/2016</a:t>
            </a:fld>
            <a:endParaRPr lang="en-US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6503" y="6222630"/>
            <a:ext cx="4306916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b" anchorCtr="0" compatLnSpc="1">
            <a:prstTxWarp prst="textNoShape">
              <a:avLst/>
            </a:prstTxWarp>
          </a:bodyPr>
          <a:lstStyle>
            <a:lvl1pPr defTabSz="946150" eaLnBrk="0" hangingPunct="0">
              <a:defRPr sz="1000">
                <a:latin typeface="Frutiger 55 Roman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63329" y="6222630"/>
            <a:ext cx="4309175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>
                <a:latin typeface="Frutiger 55 Roman" charset="0"/>
              </a:defRPr>
            </a:lvl1pPr>
          </a:lstStyle>
          <a:p>
            <a:fld id="{8C3B59FF-5F1A-F342-9E45-74ADADEC606D}" type="slidenum">
              <a:rPr lang="en-US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16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24778" y="229734"/>
            <a:ext cx="6315754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t" anchorCtr="0" compatLnSpc="1">
            <a:prstTxWarp prst="textNoShape">
              <a:avLst/>
            </a:prstTxWarp>
          </a:bodyPr>
          <a:lstStyle>
            <a:lvl1pPr defTabSz="946150" eaLnBrk="0" hangingPunct="0">
              <a:defRPr sz="1000">
                <a:latin typeface="Frutiger 55 Roman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t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>
                <a:latin typeface="Frutiger 55 Roman" charset="0"/>
              </a:defRPr>
            </a:lvl1pPr>
          </a:lstStyle>
          <a:p>
            <a:fld id="{20D2829D-D8D7-7C40-9276-67C76BF95120}" type="datetime1">
              <a:rPr lang="en-US"/>
              <a:pPr/>
              <a:t>5/16/2016</a:t>
            </a:fld>
            <a:endParaRPr 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608013"/>
            <a:ext cx="3405187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24779" y="3236095"/>
            <a:ext cx="8292960" cy="288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24778" y="6222630"/>
            <a:ext cx="6645665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b" anchorCtr="0" compatLnSpc="1">
            <a:prstTxWarp prst="textNoShape">
              <a:avLst/>
            </a:prstTxWarp>
          </a:bodyPr>
          <a:lstStyle>
            <a:lvl1pPr defTabSz="946150" eaLnBrk="0" hangingPunct="0">
              <a:defRPr sz="1000">
                <a:latin typeface="Frutiger 55 Roman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14" tIns="47307" rIns="94614" bIns="47307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000">
                <a:latin typeface="Frutiger 55 Roman" charset="0"/>
              </a:defRPr>
            </a:lvl1pPr>
          </a:lstStyle>
          <a:p>
            <a:fld id="{45A1DE22-64D4-CC4A-8396-7B045B1065F6}" type="slidenum">
              <a:rPr lang="en-US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3132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ＭＳ Ｐゴシック" pitchFamily="-106" charset="-128"/>
        <a:cs typeface="ＭＳ Ｐゴシック" pitchFamily="-106" charset="-128"/>
      </a:defRPr>
    </a:lvl1pPr>
    <a:lvl2pPr marL="342900" indent="-114300" algn="l" rtl="0" eaLnBrk="0" fontAlgn="base" hangingPunct="0"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Verdana" pitchFamily="-106" charset="0"/>
        <a:ea typeface="ＭＳ Ｐゴシック" pitchFamily="-106" charset="-128"/>
        <a:cs typeface="+mn-cs"/>
      </a:defRPr>
    </a:lvl2pPr>
    <a:lvl3pPr marL="571500" indent="-114300" algn="l" rtl="0" eaLnBrk="0" fontAlgn="base" hangingPunct="0">
      <a:spcBef>
        <a:spcPct val="20000"/>
      </a:spcBef>
      <a:spcAft>
        <a:spcPct val="0"/>
      </a:spcAft>
      <a:buChar char="–"/>
      <a:defRPr sz="1000" kern="1200">
        <a:solidFill>
          <a:schemeClr val="tx1"/>
        </a:solidFill>
        <a:latin typeface="Verdana" pitchFamily="-106" charset="0"/>
        <a:ea typeface="ＭＳ Ｐゴシック" pitchFamily="-106" charset="-128"/>
        <a:cs typeface="+mn-cs"/>
      </a:defRPr>
    </a:lvl3pPr>
    <a:lvl4pPr marL="800100" indent="-114300" algn="l" rtl="0" eaLnBrk="0" fontAlgn="base" hangingPunct="0"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Verdana" pitchFamily="-106" charset="0"/>
        <a:ea typeface="ＭＳ Ｐゴシック" pitchFamily="-106" charset="-128"/>
        <a:cs typeface="+mn-cs"/>
      </a:defRPr>
    </a:lvl4pPr>
    <a:lvl5pPr marL="1028700" indent="-114300" algn="l" rtl="0" eaLnBrk="0" fontAlgn="base" hangingPunct="0">
      <a:spcBef>
        <a:spcPct val="20000"/>
      </a:spcBef>
      <a:spcAft>
        <a:spcPct val="0"/>
      </a:spcAft>
      <a:buChar char="–"/>
      <a:defRPr sz="1000" kern="1200">
        <a:solidFill>
          <a:schemeClr val="tx1"/>
        </a:solidFill>
        <a:latin typeface="Verdana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4954603-FAA9-824D-B5B8-6115123DDAD2}" type="datetime3">
              <a:rPr lang="en-US" sz="1000">
                <a:latin typeface="Frutiger 55 Roman" charset="0"/>
              </a:rPr>
              <a:pPr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2F0DE11-7ED9-D447-BDDB-B6FDAB82F910}" type="slidenum">
              <a:rPr lang="en-US" sz="1000">
                <a:latin typeface="Frutiger 55 Roman" charset="0"/>
              </a:rPr>
              <a:pPr/>
              <a:t>1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10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s-ES" dirty="0" smtClean="0">
                <a:latin typeface="Verdana" charset="0"/>
                <a:ea typeface="ＭＳ Ｐゴシック" charset="0"/>
                <a:cs typeface="ＭＳ Ｐゴシック" charset="0"/>
              </a:rPr>
              <a:t>Zero </a:t>
            </a:r>
            <a:r>
              <a:rPr lang="es-ES" dirty="0" err="1" smtClean="0">
                <a:latin typeface="Verdana" charset="0"/>
                <a:ea typeface="ＭＳ Ｐゴシック" charset="0"/>
                <a:cs typeface="ＭＳ Ｐゴシック" charset="0"/>
              </a:rPr>
              <a:t>tollerance</a:t>
            </a:r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11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12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13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79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15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s-ES" dirty="0" err="1" smtClean="0">
                <a:latin typeface="Verdana" charset="0"/>
                <a:ea typeface="ＭＳ Ｐゴシック" charset="0"/>
                <a:cs typeface="ＭＳ Ｐゴシック" charset="0"/>
              </a:rPr>
              <a:t>Sotto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TENARISdalmine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si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collocano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le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attività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italiane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del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gruppo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. Con &gt; 2300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dipendenti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fatturato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&gt; 1M€ e 5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siti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produttivi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TD è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il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maggiore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produttore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e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fornitore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italiano di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tubi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per industria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energetica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meccanica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e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automotive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Dalmine </a:t>
            </a:r>
            <a:r>
              <a:rPr lang="es-ES" baseline="0" dirty="0" err="1" smtClean="0">
                <a:latin typeface="Verdana" charset="0"/>
                <a:ea typeface="ＭＳ Ｐゴシック" charset="0"/>
                <a:cs typeface="ＭＳ Ｐゴシック" charset="0"/>
              </a:rPr>
              <a:t>adotta</a:t>
            </a:r>
            <a:r>
              <a:rPr lang="es-ES" baseline="0" dirty="0" smtClean="0">
                <a:latin typeface="Verdana" charset="0"/>
                <a:ea typeface="ＭＳ Ｐゴシック" charset="0"/>
                <a:cs typeface="ＭＳ Ｐゴシック" charset="0"/>
              </a:rPr>
              <a:t> SISTEMA GESTIONE INTEGRATA  e CERTIFICAZIONE AMBIENTALE</a:t>
            </a:r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77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5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STORIA</a:t>
            </a:r>
            <a:r>
              <a:rPr lang="it-IT" baseline="0" dirty="0" smtClean="0"/>
              <a:t> DELL’ENTE: dove si colloca il </a:t>
            </a:r>
            <a:r>
              <a:rPr lang="it-IT" baseline="0" dirty="0" err="1" smtClean="0"/>
              <a:t>facility</a:t>
            </a:r>
            <a:r>
              <a:rPr lang="it-IT" baseline="0" dirty="0" smtClean="0"/>
              <a:t> =&gt; storia dal 2007 ad oggi.</a:t>
            </a:r>
          </a:p>
          <a:p>
            <a:r>
              <a:rPr lang="it-IT" baseline="0" dirty="0" smtClean="0"/>
              <a:t>SUPPORTO BUSINESS, </a:t>
            </a:r>
            <a:r>
              <a:rPr lang="it-IT" baseline="0" dirty="0" err="1" smtClean="0"/>
              <a:t>ACCESSIBILITà</a:t>
            </a:r>
            <a:r>
              <a:rPr lang="it-IT" baseline="0" dirty="0" smtClean="0"/>
              <a:t> INFORMAZIONI, </a:t>
            </a:r>
            <a:r>
              <a:rPr lang="it-IT" baseline="0" dirty="0" err="1" smtClean="0"/>
              <a:t>TEMPESTIVITà</a:t>
            </a:r>
            <a:r>
              <a:rPr lang="it-IT" baseline="0" dirty="0" smtClean="0"/>
              <a:t> REAZIONE, ANTICIPARE CAMBIAMENTI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4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 6.4 </a:t>
            </a:r>
            <a:r>
              <a:rPr lang="it-IT" dirty="0" err="1" smtClean="0"/>
              <a:t>Mton</a:t>
            </a:r>
            <a:r>
              <a:rPr lang="it-IT" dirty="0" smtClean="0"/>
              <a:t> Tenaris &gt;</a:t>
            </a:r>
            <a:r>
              <a:rPr lang="it-IT" baseline="0" dirty="0" smtClean="0"/>
              <a:t> produttore e fornitore al mondo di tubi in acciaio per uso energetico e applicazioni industriali. Presente in </a:t>
            </a:r>
            <a:r>
              <a:rPr lang="it-IT" baseline="0" dirty="0" err="1" smtClean="0"/>
              <a:t>america</a:t>
            </a:r>
            <a:r>
              <a:rPr lang="it-IT" baseline="0" dirty="0" smtClean="0"/>
              <a:t>/</a:t>
            </a:r>
            <a:r>
              <a:rPr lang="it-IT" baseline="0" dirty="0" err="1" smtClean="0"/>
              <a:t>europa</a:t>
            </a:r>
            <a:r>
              <a:rPr lang="it-IT" baseline="0" dirty="0" smtClean="0"/>
              <a:t>/asia/africa.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88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07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35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Come</a:t>
            </a:r>
            <a:r>
              <a:rPr lang="it-IT" baseline="0" dirty="0" smtClean="0"/>
              <a:t> dicevo dal 2007 ad oggi ci siamo evoluti e dal 2013 i tempi erano maturi per fare un ulteriore passo in avanti e abbiamo decido di impostare diversamente le attività da </a:t>
            </a:r>
            <a:r>
              <a:rPr lang="it-IT" baseline="0" dirty="0" err="1" smtClean="0"/>
              <a:t>facility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87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05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07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13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Processo durato 1 anno per arrivare alla scelta del fornitore:</a:t>
            </a:r>
          </a:p>
          <a:p>
            <a:r>
              <a:rPr lang="it-IT" u="sng" dirty="0" smtClean="0"/>
              <a:t>ANALISI</a:t>
            </a:r>
            <a:r>
              <a:rPr lang="it-IT" u="sng" baseline="0" dirty="0" smtClean="0"/>
              <a:t> </a:t>
            </a:r>
            <a:r>
              <a:rPr lang="it-IT" u="sng" dirty="0" smtClean="0"/>
              <a:t>SPESO</a:t>
            </a:r>
            <a:r>
              <a:rPr lang="it-IT" baseline="0" dirty="0" smtClean="0"/>
              <a:t>: 1M€ canone + 1M€ extra + 1M€ </a:t>
            </a:r>
            <a:r>
              <a:rPr lang="it-IT" baseline="0" dirty="0" err="1" smtClean="0"/>
              <a:t>cleaning</a:t>
            </a:r>
            <a:endParaRPr lang="it-IT" baseline="0" dirty="0" smtClean="0"/>
          </a:p>
          <a:p>
            <a:r>
              <a:rPr lang="it-IT" u="sng" baseline="0" dirty="0" smtClean="0"/>
              <a:t>MATRICE BENE/SERVIZI</a:t>
            </a:r>
            <a:r>
              <a:rPr lang="it-IT" baseline="0" dirty="0" smtClean="0"/>
              <a:t>: 27 fornitore (riduzione fornitori)</a:t>
            </a:r>
          </a:p>
          <a:p>
            <a:r>
              <a:rPr lang="it-IT" u="sng" baseline="0" dirty="0" smtClean="0"/>
              <a:t>CRITERI VALUTAZIONE</a:t>
            </a:r>
            <a:r>
              <a:rPr lang="it-IT" baseline="0" dirty="0" smtClean="0"/>
              <a:t>: profilo societario (</a:t>
            </a:r>
            <a:r>
              <a:rPr lang="it-IT" baseline="0" dirty="0" err="1" smtClean="0"/>
              <a:t>fatturato,dipendenti,certificazioni</a:t>
            </a:r>
            <a:r>
              <a:rPr lang="it-IT" baseline="0" dirty="0" smtClean="0"/>
              <a:t>) – </a:t>
            </a:r>
            <a:r>
              <a:rPr lang="it-IT" baseline="0" dirty="0" smtClean="0"/>
              <a:t>gestione servizi (erogazione </a:t>
            </a:r>
            <a:r>
              <a:rPr lang="it-IT" baseline="0" dirty="0" err="1" smtClean="0"/>
              <a:t>diretta,subappalto</a:t>
            </a:r>
            <a:r>
              <a:rPr lang="it-IT" baseline="0" dirty="0" smtClean="0"/>
              <a:t> servizi) – progettazione attività - modello organizzativo – referenze (clienti industriali </a:t>
            </a:r>
            <a:r>
              <a:rPr lang="it-IT" baseline="0" dirty="0" err="1" smtClean="0"/>
              <a:t>multisito</a:t>
            </a:r>
            <a:r>
              <a:rPr lang="it-IT" baseline="0" dirty="0" smtClean="0"/>
              <a:t>).</a:t>
            </a:r>
          </a:p>
          <a:p>
            <a:r>
              <a:rPr lang="it-IT" baseline="0" dirty="0" smtClean="0"/>
              <a:t>20 società coinvolte (2 giri di gara; sulla 2° indicazioni più precise per FTE-organizzazione esistente/attività a canone/importo </a:t>
            </a:r>
            <a:r>
              <a:rPr lang="it-IT" baseline="0" dirty="0" err="1" smtClean="0"/>
              <a:t>annuoi</a:t>
            </a:r>
            <a:r>
              <a:rPr lang="it-IT" baseline="0" dirty="0" smtClean="0"/>
              <a:t> extra e rientrano nella franchigia)</a:t>
            </a:r>
          </a:p>
          <a:p>
            <a:r>
              <a:rPr lang="it-IT" baseline="0" dirty="0" smtClean="0"/>
              <a:t>COFELY – SIRAM – SODEXO – ISS</a:t>
            </a:r>
          </a:p>
          <a:p>
            <a:endParaRPr lang="it-IT" baseline="0" dirty="0" smtClean="0"/>
          </a:p>
          <a:p>
            <a:r>
              <a:rPr lang="it-IT" baseline="0" dirty="0" smtClean="0"/>
              <a:t>+5,7% vs. vecchio contratto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25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05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83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9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Sistema altamente</a:t>
            </a:r>
            <a:r>
              <a:rPr lang="it-IT" baseline="0" dirty="0" smtClean="0"/>
              <a:t> integrato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63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08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41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47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158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250k€ lavori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50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127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Recupero terre a 12€/ton *</a:t>
            </a:r>
            <a:r>
              <a:rPr lang="it-IT" baseline="0" dirty="0" smtClean="0"/>
              <a:t> </a:t>
            </a:r>
            <a:r>
              <a:rPr lang="it-IT" dirty="0" smtClean="0"/>
              <a:t>7.000ton =&gt; 94k€ risparmiati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99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0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5DC3B03-6645-744D-9164-491C6FA41BAE}" type="datetime3">
              <a:rPr lang="en-US" sz="1000">
                <a:latin typeface="Frutiger 55 Roman" charset="0"/>
              </a:rPr>
              <a:pPr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399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FB5BBB1-EADC-5649-AB35-EBC1643C1701}" type="slidenum">
              <a:rPr lang="en-US" sz="1000">
                <a:latin typeface="Frutiger 55 Roman" charset="0"/>
              </a:rPr>
              <a:pPr/>
              <a:t>4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608013"/>
            <a:ext cx="3406775" cy="2554287"/>
          </a:xfrm>
          <a:solidFill>
            <a:srgbClr val="FFFFFF"/>
          </a:solidFill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4779" y="3234928"/>
            <a:ext cx="8292960" cy="288274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865" tIns="43932" rIns="87865" bIns="43932"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Tenaris</a:t>
            </a:r>
            <a:r>
              <a:rPr lang="it-IT" baseline="0" dirty="0" smtClean="0"/>
              <a:t> giovane ma non lo è la cultura industriale a cui appartiene che è centenaria. 1930 </a:t>
            </a:r>
            <a:r>
              <a:rPr lang="it-IT" baseline="0" dirty="0" err="1" smtClean="0"/>
              <a:t>techint</a:t>
            </a:r>
            <a:r>
              <a:rPr lang="it-IT" baseline="0" dirty="0" smtClean="0"/>
              <a:t>/1996 dismissione iri /2000 brand </a:t>
            </a:r>
            <a:r>
              <a:rPr lang="it-IT" baseline="0" dirty="0" err="1" smtClean="0"/>
              <a:t>tenaris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2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D2829D-D8D7-7C40-9276-67C76BF95120}" type="datetime1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A1DE22-64D4-CC4A-8396-7B045B1065F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9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90E6D6C-E6EA-434D-929C-9AD82809F78D}" type="datetime3">
              <a:rPr lang="en-US" sz="1000">
                <a:latin typeface="Frutiger 55 Roman" charset="0"/>
              </a:rPr>
              <a:pPr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7CBC152-652B-F440-93C3-D69D118C9310}" type="slidenum">
              <a:rPr lang="en-US" sz="1000">
                <a:latin typeface="Frutiger 55 Roman" charset="0"/>
              </a:rPr>
              <a:pPr/>
              <a:t>7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8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 txBox="1">
            <a:spLocks noGrp="1" noChangeArrowheads="1"/>
          </p:cNvSpPr>
          <p:nvPr/>
        </p:nvSpPr>
        <p:spPr bwMode="auto">
          <a:xfrm>
            <a:off x="7361979" y="229734"/>
            <a:ext cx="1755758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90BFC61-E8FD-4A42-A567-C9656EE32D41}" type="datetime3">
              <a:rPr lang="en-US" sz="1000">
                <a:latin typeface="Frutiger 55 Roman" charset="0"/>
              </a:rPr>
              <a:pPr algn="r"/>
              <a:t>16 May 2016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7689631" y="6222630"/>
            <a:ext cx="142810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14" tIns="47307" rIns="94614" bIns="47307" anchor="b"/>
          <a:lstStyle>
            <a:lvl1pPr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61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4B4042F-0DD7-2E4F-9A69-49F524ABF33B}" type="slidenum">
              <a:rPr lang="en-US" sz="1000">
                <a:latin typeface="Frutiger 55 Roman" charset="0"/>
              </a:rPr>
              <a:pPr algn="r"/>
              <a:t>9</a:t>
            </a:fld>
            <a:endParaRPr lang="en-US" sz="1000" dirty="0">
              <a:latin typeface="Frutiger 55 Roman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87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36307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1579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73050"/>
            <a:ext cx="1998663" cy="5621338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273050"/>
            <a:ext cx="5846762" cy="5621338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84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355699"/>
            <a:ext cx="7605712" cy="493713"/>
          </a:xfrm>
        </p:spPr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3088" y="1781175"/>
            <a:ext cx="3922712" cy="4113213"/>
          </a:xfrm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1175"/>
            <a:ext cx="3922713" cy="4113213"/>
          </a:xfrm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600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0" y="1656184"/>
            <a:ext cx="5436095" cy="2060848"/>
          </a:xfrm>
          <a:prstGeom prst="rect">
            <a:avLst/>
          </a:prstGeom>
          <a:solidFill>
            <a:srgbClr val="0000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99CC00"/>
                </a:solidFill>
                <a:effectLst/>
                <a:latin typeface="Verdana" pitchFamily="-106" charset="0"/>
              </a:rPr>
              <a:t>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99CC00"/>
              </a:solidFill>
              <a:effectLst/>
              <a:latin typeface="Verdana" pitchFamily="-106" charset="0"/>
            </a:endParaRPr>
          </a:p>
        </p:txBody>
      </p:sp>
      <p:pic>
        <p:nvPicPr>
          <p:cNvPr id="2" name="Picture 1" descr="T_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25145"/>
            <a:ext cx="3902996" cy="151216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0477500" y="36195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4025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450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5421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81175"/>
            <a:ext cx="3922712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81175"/>
            <a:ext cx="39227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7682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2" y="3453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472" y="160583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72" y="224559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3297" y="160583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297" y="22455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63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34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8219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0605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27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539552" y="6546800"/>
            <a:ext cx="8064896" cy="317550"/>
            <a:chOff x="539552" y="6546800"/>
            <a:chExt cx="8064896" cy="404664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539552" y="6546800"/>
              <a:ext cx="4320480" cy="404664"/>
            </a:xfrm>
            <a:prstGeom prst="rect">
              <a:avLst/>
            </a:prstGeom>
            <a:solidFill>
              <a:srgbClr val="000099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99CC00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4788024" y="6546800"/>
              <a:ext cx="2160240" cy="404664"/>
            </a:xfrm>
            <a:prstGeom prst="rect">
              <a:avLst/>
            </a:prstGeom>
            <a:solidFill>
              <a:srgbClr val="666666">
                <a:alpha val="4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28BED6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6876256" y="6546800"/>
              <a:ext cx="1728192" cy="404664"/>
            </a:xfrm>
            <a:prstGeom prst="rect">
              <a:avLst/>
            </a:prstGeom>
            <a:solidFill>
              <a:srgbClr val="666666">
                <a:alpha val="2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28BED6"/>
                </a:solidFill>
                <a:effectLst/>
                <a:latin typeface="Verdana" pitchFamily="-106" charset="0"/>
              </a:endParaRPr>
            </a:p>
          </p:txBody>
        </p:sp>
      </p:grp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3088" y="354142"/>
            <a:ext cx="7605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81175"/>
            <a:ext cx="799782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125" name="Picture 65" descr="T_graymult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230188"/>
            <a:ext cx="489661" cy="48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656010" y="6606108"/>
            <a:ext cx="4060006" cy="15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100" dirty="0" err="1" smtClean="0">
                <a:solidFill>
                  <a:schemeClr val="bg1"/>
                </a:solidFill>
                <a:latin typeface="Frutiger 65 Bold" pitchFamily="34" charset="0"/>
                <a:ea typeface="ＭＳ Ｐゴシック" pitchFamily="34" charset="-128"/>
                <a:cs typeface="+mn-cs"/>
              </a:rPr>
              <a:t>Tenaris</a:t>
            </a:r>
            <a:endParaRPr lang="en-US" sz="1100" dirty="0">
              <a:solidFill>
                <a:schemeClr val="bg1"/>
              </a:solidFill>
              <a:latin typeface="Frutiger 65 Bold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8585398" y="6572200"/>
            <a:ext cx="39528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7E37F519-A7D1-7448-966A-E49293C544A9}" type="slidenum">
              <a:rPr lang="es-ES" sz="1100">
                <a:solidFill>
                  <a:srgbClr val="666666"/>
                </a:solidFill>
                <a:latin typeface="Frutiger 65 Bold" charset="0"/>
              </a:rPr>
              <a:pPr algn="ctr" eaLnBrk="1" hangingPunct="1">
                <a:spcBef>
                  <a:spcPct val="50000"/>
                </a:spcBef>
              </a:pPr>
              <a:t>‹N›</a:t>
            </a:fld>
            <a:endParaRPr lang="es-ES" sz="1100" dirty="0">
              <a:solidFill>
                <a:srgbClr val="666666"/>
              </a:solidFill>
              <a:latin typeface="Frutiger 65 Bold" charset="0"/>
            </a:endParaRPr>
          </a:p>
        </p:txBody>
      </p:sp>
      <p:sp>
        <p:nvSpPr>
          <p:cNvPr id="1053" name="Date Placeholder 3"/>
          <p:cNvSpPr txBox="1">
            <a:spLocks noGrp="1"/>
          </p:cNvSpPr>
          <p:nvPr userDrawn="1"/>
        </p:nvSpPr>
        <p:spPr bwMode="auto">
          <a:xfrm>
            <a:off x="7112000" y="6618808"/>
            <a:ext cx="1420440" cy="1691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fld id="{6F5D8549-40B4-234A-9E64-5DC5277207C7}" type="datetime4">
              <a:rPr lang="en-US" sz="1000" b="0" i="0">
                <a:solidFill>
                  <a:srgbClr val="666666"/>
                </a:solidFill>
                <a:latin typeface="Frutiger 55 Roman"/>
                <a:cs typeface="Frutiger 55 Roman"/>
              </a:rPr>
              <a:pPr>
                <a:lnSpc>
                  <a:spcPct val="90000"/>
                </a:lnSpc>
              </a:pPr>
              <a:t>May 16, 2016</a:t>
            </a:fld>
            <a:endParaRPr lang="en-US" sz="1000" b="0" i="0" dirty="0">
              <a:solidFill>
                <a:srgbClr val="666666"/>
              </a:solidFill>
              <a:latin typeface="Frutiger 55 Roman"/>
              <a:cs typeface="Frutiger 55 Roman"/>
            </a:endParaRPr>
          </a:p>
        </p:txBody>
      </p:sp>
      <p:sp>
        <p:nvSpPr>
          <p:cNvPr id="4" name="Oval 3"/>
          <p:cNvSpPr/>
          <p:nvPr userDrawn="1"/>
        </p:nvSpPr>
        <p:spPr bwMode="auto">
          <a:xfrm>
            <a:off x="8670105" y="6553150"/>
            <a:ext cx="235074" cy="235074"/>
          </a:xfrm>
          <a:prstGeom prst="ellipse">
            <a:avLst/>
          </a:prstGeom>
          <a:noFill/>
          <a:ln w="31750" cap="flat" cmpd="sng" algn="ctr">
            <a:solidFill>
              <a:srgbClr val="666666">
                <a:alpha val="3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14" name="Picture 13" descr="DLP_Public_ICON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570880"/>
            <a:ext cx="648072" cy="287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  <p:sldLayoutId id="2147485128" r:id="rId12"/>
  </p:sldLayoutIdLst>
  <p:transition spd="med">
    <p:fade thruBlk="1"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i="0">
          <a:solidFill>
            <a:srgbClr val="000099"/>
          </a:solidFill>
          <a:latin typeface="Arial"/>
          <a:ea typeface="ＭＳ Ｐゴシック" pitchFamily="-106" charset="-128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Frutiger 55 Roman" pitchFamily="-119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5pPr>
      <a:lvl6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6" charset="-128"/>
        </a:defRPr>
      </a:lvl7pPr>
      <a:lvl8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6" charset="-128"/>
        </a:defRPr>
      </a:lvl8pPr>
      <a:lvl9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2420888"/>
            <a:ext cx="4536504" cy="1006429"/>
          </a:xfrm>
          <a:ln w="9525"/>
        </p:spPr>
        <p:txBody>
          <a:bodyPr/>
          <a:lstStyle/>
          <a:p>
            <a:r>
              <a:rPr lang="it-IT" sz="3600" b="0" dirty="0" smtClean="0">
                <a:solidFill>
                  <a:schemeClr val="bg1"/>
                </a:solidFill>
                <a:ea typeface="ＭＳ Ｐゴシック" charset="0"/>
              </a:rPr>
              <a:t>Presentazione </a:t>
            </a:r>
            <a:r>
              <a:rPr lang="it-IT" sz="3600" b="0" dirty="0" smtClean="0">
                <a:solidFill>
                  <a:srgbClr val="FFFFFF"/>
                </a:solidFill>
                <a:ea typeface="ＭＳ Ｐゴシック" charset="0"/>
              </a:rPr>
              <a:t>della società</a:t>
            </a:r>
            <a:endParaRPr lang="it-IT" sz="3600" b="0" dirty="0">
              <a:solidFill>
                <a:srgbClr val="FFFFFF"/>
              </a:solidFill>
              <a:ea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7376" y="332656"/>
            <a:ext cx="8569325" cy="332399"/>
          </a:xfrm>
        </p:spPr>
        <p:txBody>
          <a:bodyPr/>
          <a:lstStyle/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</a:rPr>
              <a:t>Rispetto dei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  <a:ea typeface="ＭＳ Ｐゴシック" charset="0"/>
              </a:rPr>
              <a:t>massimi standard 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</a:rPr>
              <a:t>QHSE</a:t>
            </a:r>
            <a:endParaRPr lang="en-US" dirty="0">
              <a:solidFill>
                <a:schemeClr val="bg1">
                  <a:lumMod val="75000"/>
                </a:schemeClr>
              </a:solidFill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14" name="Rectangle 1027"/>
          <p:cNvSpPr txBox="1">
            <a:spLocks noChangeArrowheads="1"/>
          </p:cNvSpPr>
          <p:nvPr/>
        </p:nvSpPr>
        <p:spPr bwMode="auto">
          <a:xfrm>
            <a:off x="539480" y="1643741"/>
            <a:ext cx="4464568" cy="478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Strumenti IT e formazione continua per sensibilizzare sui temi di qualità e salute, sicurezza e ambiente</a:t>
            </a:r>
            <a:r>
              <a:rPr lang="en-US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Investimento costante in impianti, persone e processi per migliorare le prestazione in ambito QHSE.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Programma Tolleranza Zero: </a:t>
            </a:r>
            <a:b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</a:b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attenzione ai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comportamenti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/>
            </a:r>
            <a:b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</a:b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che mettono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a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rischio la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vita e </a:t>
            </a:r>
          </a:p>
          <a:p>
            <a:pPr marL="182563" indent="0">
              <a:lnSpc>
                <a:spcPts val="2200"/>
              </a:lnSpc>
              <a:spcBef>
                <a:spcPts val="0"/>
              </a:spcBef>
              <a:buClr>
                <a:srgbClr val="009900"/>
              </a:buClr>
              <a:buSzPct val="80000"/>
              <a:tabLst>
                <a:tab pos="182563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l'integrità dei dipendenti.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Programma </a:t>
            </a:r>
            <a:r>
              <a:rPr lang="it-IT" sz="1400" dirty="0" err="1" smtClean="0">
                <a:solidFill>
                  <a:srgbClr val="666666"/>
                </a:solidFill>
                <a:latin typeface="Arial"/>
                <a:cs typeface="Arial"/>
              </a:rPr>
              <a:t>Safe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 Hour: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due volte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alla settimana,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visita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di un’ora in fabbrica da parte del top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middle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management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per incontrare i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dipendenti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e discutere temi di sicurezza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sul lavoro</a:t>
            </a:r>
            <a:r>
              <a:rPr lang="en-US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Completamento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delle certificazioni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OHSAS 18001 e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ISO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14000 per tutti i siti, con l'obiettivo di essere una società globale certificata entro la fine del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2016.</a:t>
            </a:r>
            <a:endParaRPr lang="en-US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33631" y="1643741"/>
            <a:ext cx="395999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33630" y="2276872"/>
            <a:ext cx="39600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33630" y="2924944"/>
            <a:ext cx="39600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33630" y="4149080"/>
            <a:ext cx="4154394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78490" y="5301208"/>
            <a:ext cx="395999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4932040" y="1484784"/>
            <a:ext cx="3960440" cy="3561457"/>
            <a:chOff x="4932040" y="1643741"/>
            <a:chExt cx="3960440" cy="3561457"/>
          </a:xfrm>
        </p:grpSpPr>
        <p:grpSp>
          <p:nvGrpSpPr>
            <p:cNvPr id="3" name="Group 2"/>
            <p:cNvGrpSpPr/>
            <p:nvPr/>
          </p:nvGrpSpPr>
          <p:grpSpPr>
            <a:xfrm>
              <a:off x="5116066" y="1643741"/>
              <a:ext cx="3604624" cy="2949258"/>
              <a:chOff x="5044837" y="1643741"/>
              <a:chExt cx="3604624" cy="2949258"/>
            </a:xfrm>
          </p:grpSpPr>
          <p:sp>
            <p:nvSpPr>
              <p:cNvPr id="35" name="Rectangle 18"/>
              <p:cNvSpPr>
                <a:spLocks noChangeArrowheads="1"/>
              </p:cNvSpPr>
              <p:nvPr/>
            </p:nvSpPr>
            <p:spPr bwMode="auto">
              <a:xfrm>
                <a:off x="5044837" y="1643741"/>
                <a:ext cx="3403351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ts val="1800"/>
                  </a:lnSpc>
                  <a:spcBef>
                    <a:spcPts val="0"/>
                  </a:spcBef>
                </a:pPr>
                <a:r>
                  <a:rPr lang="it-IT" sz="1200" b="1" dirty="0" smtClean="0">
                    <a:latin typeface="Arial"/>
                    <a:cs typeface="Arial"/>
                  </a:rPr>
                  <a:t>Frequenza degli infortuni con perdita di ore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9" name="Text Box 1"/>
              <p:cNvSpPr txBox="1">
                <a:spLocks noChangeArrowheads="1"/>
              </p:cNvSpPr>
              <p:nvPr/>
            </p:nvSpPr>
            <p:spPr bwMode="auto">
              <a:xfrm>
                <a:off x="5116845" y="2060848"/>
                <a:ext cx="2583508" cy="47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7432" tIns="18288" rIns="0" bIns="0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it-IT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Infortuni per milioni di ore lavorate</a:t>
                </a:r>
              </a:p>
              <a:p>
                <a:pPr>
                  <a:spcBef>
                    <a:spcPts val="0"/>
                  </a:spcBef>
                </a:pP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228079" y="3066023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5,0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747151" y="3323277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3,4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251105" y="3899341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3,7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755161" y="3775070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3,2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301576" y="4051741"/>
                <a:ext cx="2631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3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764640" y="4331389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2,2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268696" y="4176340"/>
                <a:ext cx="3807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2,7</a:t>
                </a:r>
                <a:endParaRPr lang="en-US" sz="1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32" name="Chart 31"/>
            <p:cNvGraphicFramePr/>
            <p:nvPr>
              <p:extLst>
                <p:ext uri="{D42A27DB-BD31-4B8C-83A1-F6EECF244321}">
                  <p14:modId xmlns:p14="http://schemas.microsoft.com/office/powerpoint/2010/main" val="531547864"/>
                </p:ext>
              </p:extLst>
            </p:nvPr>
          </p:nvGraphicFramePr>
          <p:xfrm>
            <a:off x="4932040" y="2564904"/>
            <a:ext cx="3960440" cy="2640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33" name="Picture 32" descr="Screen Shot 2016-03-15 at 8.10.37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2996952"/>
            <a:ext cx="1178868" cy="1080120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>
            <a:off x="683568" y="6237312"/>
            <a:ext cx="4032448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66861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7" y="358056"/>
            <a:ext cx="8569325" cy="338554"/>
          </a:xfrm>
        </p:spPr>
        <p:txBody>
          <a:bodyPr/>
          <a:lstStyle/>
          <a:p>
            <a:r>
              <a:rPr lang="it-IT" dirty="0" smtClean="0">
                <a:ea typeface="ＭＳ Ｐゴシック" charset="0"/>
              </a:rPr>
              <a:t>Investimento nelle risorse umane</a:t>
            </a:r>
            <a:endParaRPr lang="it-IT" dirty="0"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14" name="Rectangle 1027"/>
          <p:cNvSpPr txBox="1">
            <a:spLocks noChangeArrowheads="1"/>
          </p:cNvSpPr>
          <p:nvPr/>
        </p:nvSpPr>
        <p:spPr bwMode="auto">
          <a:xfrm>
            <a:off x="587375" y="1325827"/>
            <a:ext cx="3984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Università aziendale per sostenere la competitività di Tenaris attraverso una formazione di alta qualità e collaborazioni strategiche con la linea. 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54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ore di formazione per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gli impiegati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47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ore di formazione (escludendo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l’On-the-Job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Training) per gli operatori nel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2015.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Global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Trainee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 Program: programma biennale per neolaureati.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Team internazionale e multiculturale.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Ambiente di lavoro che stimola creatività, iniziativa, lavoro di squadra e crescita professionale.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009900"/>
              </a:buClr>
              <a:buSzPct val="80000"/>
              <a:buFontTx/>
              <a:buChar char="•"/>
              <a:tabLst>
                <a:tab pos="177800" algn="l"/>
              </a:tabLst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Sistema di retribuzione per garantire la qualità interna ed esterna e ricompensare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le prestazioni.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32687" y="1325827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32687" y="2492896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32687" y="3429000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632687" y="4077072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0031" y="6237312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32687" y="4437112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10031" y="5301208"/>
            <a:ext cx="3939313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4536108" y="1256516"/>
            <a:ext cx="4788420" cy="4260716"/>
            <a:chOff x="3923928" y="1256516"/>
            <a:chExt cx="4788420" cy="4260716"/>
          </a:xfrm>
        </p:grpSpPr>
        <p:sp>
          <p:nvSpPr>
            <p:cNvPr id="36" name="Rectangle 18"/>
            <p:cNvSpPr>
              <a:spLocks noChangeArrowheads="1"/>
            </p:cNvSpPr>
            <p:nvPr/>
          </p:nvSpPr>
          <p:spPr bwMode="auto">
            <a:xfrm>
              <a:off x="4463876" y="1256516"/>
              <a:ext cx="3403351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lnSpc>
                  <a:spcPts val="1800"/>
                </a:lnSpc>
                <a:spcBef>
                  <a:spcPts val="0"/>
                </a:spcBef>
              </a:pPr>
              <a:r>
                <a:rPr lang="en-US" sz="1200" b="1" dirty="0" err="1" smtClean="0">
                  <a:latin typeface="Arial"/>
                  <a:cs typeface="Arial"/>
                </a:rPr>
                <a:t>Personale</a:t>
              </a:r>
              <a:r>
                <a:rPr lang="en-US" sz="1200" b="1" dirty="0" smtClean="0">
                  <a:latin typeface="Arial"/>
                  <a:cs typeface="Arial"/>
                </a:rPr>
                <a:t> </a:t>
              </a:r>
              <a:r>
                <a:rPr lang="en-US" sz="1200" b="1" dirty="0" err="1" smtClean="0">
                  <a:latin typeface="Arial"/>
                  <a:cs typeface="Arial"/>
                </a:rPr>
                <a:t>impiegato</a:t>
              </a:r>
              <a:r>
                <a:rPr lang="en-US" sz="1200" b="1" dirty="0" smtClean="0">
                  <a:latin typeface="Arial"/>
                  <a:cs typeface="Arial"/>
                </a:rPr>
                <a:t> per </a:t>
              </a:r>
              <a:r>
                <a:rPr lang="en-US" sz="1200" b="1" dirty="0" err="1" smtClean="0">
                  <a:latin typeface="Arial"/>
                  <a:cs typeface="Arial"/>
                </a:rPr>
                <a:t>Paese</a:t>
              </a:r>
              <a:endParaRPr lang="en-US" sz="1200" b="1" dirty="0" smtClean="0">
                <a:latin typeface="Arial"/>
                <a:cs typeface="Arial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</a:pPr>
              <a:r>
                <a:rPr lang="en-US" sz="1200" b="1" dirty="0" smtClean="0">
                  <a:latin typeface="Arial"/>
                  <a:cs typeface="Arial"/>
                </a:rPr>
                <a:t>21.740 </a:t>
              </a:r>
              <a:r>
                <a:rPr lang="en-US" sz="1200" b="1" dirty="0" err="1" smtClean="0">
                  <a:latin typeface="Arial"/>
                  <a:cs typeface="Arial"/>
                </a:rPr>
                <a:t>dipendenti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38" name="Text Box 1"/>
            <p:cNvSpPr txBox="1">
              <a:spLocks noChangeArrowheads="1"/>
            </p:cNvSpPr>
            <p:nvPr/>
          </p:nvSpPr>
          <p:spPr bwMode="auto">
            <a:xfrm>
              <a:off x="4535884" y="1772817"/>
              <a:ext cx="258350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18288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2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Dic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. 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2015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aphicFrame>
          <p:nvGraphicFramePr>
            <p:cNvPr id="39" name="Chart 38"/>
            <p:cNvGraphicFramePr/>
            <p:nvPr>
              <p:extLst>
                <p:ext uri="{D42A27DB-BD31-4B8C-83A1-F6EECF244321}">
                  <p14:modId xmlns:p14="http://schemas.microsoft.com/office/powerpoint/2010/main" val="3909996800"/>
                </p:ext>
              </p:extLst>
            </p:nvPr>
          </p:nvGraphicFramePr>
          <p:xfrm>
            <a:off x="4283969" y="2522779"/>
            <a:ext cx="4032448" cy="26882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7380312" y="2738802"/>
              <a:ext cx="1116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>
                  <a:solidFill>
                    <a:srgbClr val="666666"/>
                  </a:solidFill>
                  <a:latin typeface="Arial"/>
                  <a:cs typeface="Arial"/>
                </a:rPr>
                <a:t>Argentina</a:t>
              </a:r>
            </a:p>
            <a:p>
              <a:pPr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25%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6252056" y="5147900"/>
              <a:ext cx="4081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Italia</a:t>
              </a:r>
            </a:p>
            <a:p>
              <a:pPr eaLnBrk="1" hangingPunct="1"/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9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3923928" y="4250970"/>
              <a:ext cx="11160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Messico</a:t>
              </a:r>
              <a:endParaRPr lang="es-AR" sz="12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algn="r"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23%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Text Box 33"/>
            <p:cNvSpPr txBox="1">
              <a:spLocks noChangeArrowheads="1"/>
            </p:cNvSpPr>
            <p:nvPr/>
          </p:nvSpPr>
          <p:spPr bwMode="auto">
            <a:xfrm>
              <a:off x="3923928" y="3314866"/>
              <a:ext cx="1116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s-AR" sz="1200" dirty="0">
                  <a:solidFill>
                    <a:srgbClr val="666666"/>
                  </a:solidFill>
                  <a:latin typeface="Arial"/>
                  <a:cs typeface="Arial"/>
                </a:rPr>
                <a:t>Romania</a:t>
              </a:r>
            </a:p>
            <a:p>
              <a:pPr algn="r" eaLnBrk="1" hangingPunct="1"/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7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 Box 34"/>
            <p:cNvSpPr txBox="1">
              <a:spLocks noChangeArrowheads="1"/>
            </p:cNvSpPr>
            <p:nvPr/>
          </p:nvSpPr>
          <p:spPr bwMode="auto">
            <a:xfrm>
              <a:off x="5148064" y="2585494"/>
              <a:ext cx="1116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USA</a:t>
              </a:r>
            </a:p>
            <a:p>
              <a:pPr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10%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7" name="Text Box 38"/>
            <p:cNvSpPr txBox="1">
              <a:spLocks noChangeArrowheads="1"/>
            </p:cNvSpPr>
            <p:nvPr/>
          </p:nvSpPr>
          <p:spPr bwMode="auto">
            <a:xfrm>
              <a:off x="6014119" y="2306754"/>
              <a:ext cx="1116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Altri</a:t>
              </a:r>
            </a:p>
            <a:p>
              <a:pPr eaLnBrk="1" hangingPunct="1"/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7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8" name="Text Box 34"/>
            <p:cNvSpPr txBox="1">
              <a:spLocks noChangeArrowheads="1"/>
            </p:cNvSpPr>
            <p:nvPr/>
          </p:nvSpPr>
          <p:spPr bwMode="auto">
            <a:xfrm>
              <a:off x="7130355" y="4714376"/>
              <a:ext cx="11160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Canada </a:t>
              </a:r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3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49" name="Text Box 30"/>
            <p:cNvSpPr txBox="1">
              <a:spLocks noChangeArrowheads="1"/>
            </p:cNvSpPr>
            <p:nvPr/>
          </p:nvSpPr>
          <p:spPr bwMode="auto">
            <a:xfrm>
              <a:off x="6876256" y="4930400"/>
              <a:ext cx="11160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Colombia </a:t>
              </a:r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3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6768355" y="5146424"/>
              <a:ext cx="11160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>
                  <a:solidFill>
                    <a:srgbClr val="666666"/>
                  </a:solidFill>
                  <a:latin typeface="Arial"/>
                  <a:cs typeface="Arial"/>
                </a:rPr>
                <a:t>Indonesia </a:t>
              </a:r>
              <a:endParaRPr lang="es-AR" sz="1200" dirty="0" smtClean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51" name="Text Box 29"/>
            <p:cNvSpPr txBox="1">
              <a:spLocks noChangeArrowheads="1"/>
            </p:cNvSpPr>
            <p:nvPr/>
          </p:nvSpPr>
          <p:spPr bwMode="auto">
            <a:xfrm>
              <a:off x="7596336" y="4025654"/>
              <a:ext cx="11160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Brasile</a:t>
              </a:r>
              <a:endParaRPr lang="es-AR" sz="12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s-AR" sz="1200" b="1" dirty="0">
                  <a:solidFill>
                    <a:srgbClr val="99CC00"/>
                  </a:solidFill>
                  <a:latin typeface="Arial"/>
                  <a:cs typeface="Arial"/>
                </a:rPr>
                <a:t>9</a:t>
              </a:r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 Box 37"/>
            <p:cNvSpPr txBox="1">
              <a:spLocks noChangeArrowheads="1"/>
            </p:cNvSpPr>
            <p:nvPr/>
          </p:nvSpPr>
          <p:spPr bwMode="auto">
            <a:xfrm>
              <a:off x="5111948" y="5003884"/>
              <a:ext cx="8282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Giappone</a:t>
              </a:r>
            </a:p>
            <a:p>
              <a:pPr algn="r"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099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7" y="358056"/>
            <a:ext cx="8569325" cy="332399"/>
          </a:xfrm>
        </p:spPr>
        <p:txBody>
          <a:bodyPr/>
          <a:lstStyle/>
          <a:p>
            <a:r>
              <a:rPr lang="it-IT" dirty="0" smtClean="0">
                <a:ea typeface="ＭＳ Ｐゴシック" charset="0"/>
              </a:rPr>
              <a:t>Sviluppo</a:t>
            </a:r>
            <a:r>
              <a:rPr lang="en-US" dirty="0" smtClean="0">
                <a:ea typeface="ＭＳ Ｐゴシック" charset="0"/>
              </a:rPr>
              <a:t> locale</a:t>
            </a:r>
            <a:endParaRPr lang="en-US" dirty="0"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9231" y="1256517"/>
            <a:ext cx="3936875" cy="4116699"/>
            <a:chOff x="598140" y="1325827"/>
            <a:chExt cx="3574603" cy="4050844"/>
          </a:xfrm>
        </p:grpSpPr>
        <p:sp>
          <p:nvSpPr>
            <p:cNvPr id="14" name="Rectangle 1027"/>
            <p:cNvSpPr txBox="1">
              <a:spLocks noChangeArrowheads="1"/>
            </p:cNvSpPr>
            <p:nvPr/>
          </p:nvSpPr>
          <p:spPr bwMode="auto">
            <a:xfrm>
              <a:off x="598140" y="1325827"/>
              <a:ext cx="355257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Convinzione che l’industria possa contribuire a una crescita economica continua ed equa.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Lavoro a stretto contatto con le autorità locali e con le organizzazioni non governative per promuovere e ricevere sostegno nella promozione dei valori aziendali nelle comunità locali.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Tra i programmi figurano: Roberto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Rocca </a:t>
              </a:r>
              <a:r>
                <a:rPr lang="it-IT" sz="1400" dirty="0" err="1">
                  <a:solidFill>
                    <a:srgbClr val="666666"/>
                  </a:solidFill>
                  <a:latin typeface="Arial"/>
                  <a:cs typeface="Arial"/>
                </a:rPr>
                <a:t>Education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Program, sostegno all’istruzione tecnica, agevolazioni economiche, Roberto Rocca Technical School,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Programma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After-school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, volontari in azione, Latin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American Film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Festival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e,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inoltre,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attività globali di edificazione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di ponti da parte di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Toni </a:t>
              </a:r>
              <a:r>
                <a:rPr lang="it-IT" sz="1400" dirty="0" err="1">
                  <a:solidFill>
                    <a:srgbClr val="666666"/>
                  </a:solidFill>
                  <a:latin typeface="Arial"/>
                  <a:cs typeface="Arial"/>
                </a:rPr>
                <a:t>El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Suizo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.</a:t>
              </a:r>
              <a:endParaRPr lang="en-US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endParaRPr lang="en-US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627774" y="1325827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27774" y="1976140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60565" y="3392701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60565" y="5376671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4176068" y="1256516"/>
            <a:ext cx="4788420" cy="3996686"/>
            <a:chOff x="4176068" y="1256516"/>
            <a:chExt cx="4788420" cy="3996686"/>
          </a:xfrm>
        </p:grpSpPr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176068" y="4283804"/>
              <a:ext cx="11160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s-AR" sz="1200" dirty="0" smtClean="0">
                  <a:solidFill>
                    <a:srgbClr val="666666"/>
                  </a:solidFill>
                  <a:latin typeface="Arial"/>
                  <a:cs typeface="Arial"/>
                </a:rPr>
                <a:t>Cultura</a:t>
              </a:r>
              <a:endParaRPr lang="es-AR" sz="12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algn="r" eaLnBrk="1" hangingPunct="1"/>
              <a:r>
                <a:rPr lang="es-AR" sz="12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36%</a:t>
              </a:r>
              <a:endParaRPr lang="es-ES" sz="12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2000" y="1256516"/>
              <a:ext cx="4392488" cy="3996686"/>
              <a:chOff x="4572000" y="1256516"/>
              <a:chExt cx="4392488" cy="3996686"/>
            </a:xfrm>
          </p:grpSpPr>
          <p:graphicFrame>
            <p:nvGraphicFramePr>
              <p:cNvPr id="28" name="Chart 27"/>
              <p:cNvGraphicFramePr/>
              <p:nvPr>
                <p:extLst>
                  <p:ext uri="{D42A27DB-BD31-4B8C-83A1-F6EECF244321}">
                    <p14:modId xmlns:p14="http://schemas.microsoft.com/office/powerpoint/2010/main" val="2380131216"/>
                  </p:ext>
                </p:extLst>
              </p:nvPr>
            </p:nvGraphicFramePr>
            <p:xfrm>
              <a:off x="4572000" y="2564904"/>
              <a:ext cx="4032448" cy="26882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0" name="Rectangle 18"/>
              <p:cNvSpPr>
                <a:spLocks noChangeArrowheads="1"/>
              </p:cNvSpPr>
              <p:nvPr/>
            </p:nvSpPr>
            <p:spPr bwMode="auto">
              <a:xfrm>
                <a:off x="5044837" y="1256516"/>
                <a:ext cx="3403351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ts val="1800"/>
                  </a:lnSpc>
                  <a:spcBef>
                    <a:spcPts val="0"/>
                  </a:spcBef>
                </a:pPr>
                <a:r>
                  <a:rPr lang="en-US" sz="1200" b="1" dirty="0" err="1" smtClean="0">
                    <a:latin typeface="Arial"/>
                    <a:cs typeface="Arial"/>
                  </a:rPr>
                  <a:t>Investimenti</a:t>
                </a:r>
                <a:r>
                  <a:rPr lang="en-US" sz="1200" b="1" dirty="0" smtClean="0">
                    <a:latin typeface="Arial"/>
                    <a:cs typeface="Arial"/>
                  </a:rPr>
                  <a:t> in </a:t>
                </a:r>
                <a:r>
                  <a:rPr lang="en-US" sz="1200" b="1" dirty="0" err="1" smtClean="0">
                    <a:latin typeface="Arial"/>
                    <a:cs typeface="Arial"/>
                  </a:rPr>
                  <a:t>programmi</a:t>
                </a:r>
                <a:r>
                  <a:rPr lang="en-US" sz="1200" b="1" dirty="0" smtClean="0">
                    <a:latin typeface="Arial"/>
                    <a:cs typeface="Arial"/>
                  </a:rPr>
                  <a:t> per le </a:t>
                </a:r>
                <a:r>
                  <a:rPr lang="en-US" sz="1200" b="1" dirty="0" err="1" smtClean="0">
                    <a:latin typeface="Arial"/>
                    <a:cs typeface="Arial"/>
                  </a:rPr>
                  <a:t>comunità</a:t>
                </a:r>
                <a:endParaRPr lang="en-US" sz="1200" b="1" dirty="0">
                  <a:latin typeface="Arial"/>
                  <a:cs typeface="Arial"/>
                </a:endParaRPr>
              </a:p>
              <a:p>
                <a:pPr>
                  <a:lnSpc>
                    <a:spcPts val="1800"/>
                  </a:lnSpc>
                  <a:spcBef>
                    <a:spcPts val="0"/>
                  </a:spcBef>
                </a:pPr>
                <a:r>
                  <a:rPr lang="en-US" sz="1200" b="1" dirty="0" smtClean="0">
                    <a:latin typeface="Arial"/>
                    <a:cs typeface="Arial"/>
                  </a:rPr>
                  <a:t>11,9 </a:t>
                </a:r>
                <a:r>
                  <a:rPr lang="en-US" sz="1200" b="1" dirty="0" err="1" smtClean="0">
                    <a:latin typeface="Arial"/>
                    <a:cs typeface="Arial"/>
                  </a:rPr>
                  <a:t>milioni</a:t>
                </a:r>
                <a:r>
                  <a:rPr lang="en-US" sz="1200" b="1" dirty="0" smtClean="0">
                    <a:latin typeface="Arial"/>
                    <a:cs typeface="Arial"/>
                  </a:rPr>
                  <a:t> USD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32" name="Text Box 1"/>
              <p:cNvSpPr txBox="1">
                <a:spLocks noChangeArrowheads="1"/>
              </p:cNvSpPr>
              <p:nvPr/>
            </p:nvSpPr>
            <p:spPr bwMode="auto">
              <a:xfrm>
                <a:off x="5116845" y="1772817"/>
                <a:ext cx="2583508" cy="288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7432" tIns="18288" rIns="0" bIns="0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2015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Text Box 34"/>
              <p:cNvSpPr txBox="1">
                <a:spLocks noChangeArrowheads="1"/>
              </p:cNvSpPr>
              <p:nvPr/>
            </p:nvSpPr>
            <p:spPr bwMode="auto">
              <a:xfrm>
                <a:off x="4572000" y="2132856"/>
                <a:ext cx="1512168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it-IT" sz="1200" dirty="0" smtClean="0">
                    <a:solidFill>
                      <a:srgbClr val="666666"/>
                    </a:solidFill>
                    <a:latin typeface="Arial"/>
                    <a:cs typeface="Arial"/>
                  </a:rPr>
                  <a:t>Inclusione sociale e sostenibilità</a:t>
                </a:r>
                <a:endParaRPr lang="es-AR" sz="1200" dirty="0" smtClean="0">
                  <a:solidFill>
                    <a:srgbClr val="666666"/>
                  </a:solidFill>
                  <a:latin typeface="Arial"/>
                  <a:cs typeface="Arial"/>
                </a:endParaRPr>
              </a:p>
              <a:p>
                <a:pPr algn="r" eaLnBrk="1" hangingPunct="1"/>
                <a:r>
                  <a:rPr lang="es-AR" sz="12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6%</a:t>
                </a:r>
                <a:endParaRPr lang="es-ES" sz="12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5" name="Text Box 29"/>
              <p:cNvSpPr txBox="1">
                <a:spLocks noChangeArrowheads="1"/>
              </p:cNvSpPr>
              <p:nvPr/>
            </p:nvSpPr>
            <p:spPr bwMode="auto">
              <a:xfrm>
                <a:off x="7848476" y="3645024"/>
                <a:ext cx="11160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AR" sz="1200" dirty="0" smtClean="0">
                    <a:solidFill>
                      <a:srgbClr val="666666"/>
                    </a:solidFill>
                    <a:latin typeface="Arial"/>
                    <a:cs typeface="Arial"/>
                  </a:rPr>
                  <a:t>Istruzione</a:t>
                </a:r>
                <a:endParaRPr lang="es-AR" sz="1200" dirty="0">
                  <a:solidFill>
                    <a:srgbClr val="666666"/>
                  </a:solidFill>
                  <a:latin typeface="Arial"/>
                  <a:cs typeface="Arial"/>
                </a:endParaRPr>
              </a:p>
              <a:p>
                <a:pPr eaLnBrk="1" hangingPunct="1"/>
                <a:r>
                  <a:rPr lang="es-AR" sz="12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57%</a:t>
                </a:r>
                <a:endParaRPr lang="es-ES" sz="12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6516216" y="2204864"/>
                <a:ext cx="8640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AR" sz="1200" dirty="0" smtClean="0">
                    <a:solidFill>
                      <a:srgbClr val="666666"/>
                    </a:solidFill>
                    <a:latin typeface="Arial"/>
                    <a:cs typeface="Arial"/>
                  </a:rPr>
                  <a:t>Salute</a:t>
                </a:r>
              </a:p>
              <a:p>
                <a:pPr eaLnBrk="1" hangingPunct="1"/>
                <a:r>
                  <a:rPr lang="es-AR" sz="1200" b="1" dirty="0">
                    <a:solidFill>
                      <a:srgbClr val="99CC00"/>
                    </a:solidFill>
                    <a:latin typeface="Arial"/>
                    <a:cs typeface="Arial"/>
                  </a:rPr>
                  <a:t>1</a:t>
                </a:r>
                <a:r>
                  <a:rPr lang="es-AR" sz="12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%</a:t>
                </a:r>
                <a:endParaRPr lang="es-ES" sz="12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5249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parency_Slide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96" y="1268760"/>
            <a:ext cx="4035552" cy="3486912"/>
          </a:xfrm>
          <a:prstGeom prst="rect">
            <a:avLst/>
          </a:prstGeom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7" y="357163"/>
            <a:ext cx="8569325" cy="332399"/>
          </a:xfrm>
        </p:spPr>
        <p:txBody>
          <a:bodyPr/>
          <a:lstStyle/>
          <a:p>
            <a:r>
              <a:rPr lang="it-IT" dirty="0" smtClean="0">
                <a:ea typeface="ＭＳ Ｐゴシック" charset="0"/>
              </a:rPr>
              <a:t>Integrità e trasparenza</a:t>
            </a:r>
            <a:endParaRPr lang="it-IT" dirty="0"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0863" y="1211991"/>
            <a:ext cx="3624585" cy="3513153"/>
            <a:chOff x="550863" y="2292111"/>
            <a:chExt cx="3624585" cy="3513153"/>
          </a:xfrm>
        </p:grpSpPr>
        <p:sp>
          <p:nvSpPr>
            <p:cNvPr id="14" name="Rectangle 1027"/>
            <p:cNvSpPr txBox="1">
              <a:spLocks noChangeArrowheads="1"/>
            </p:cNvSpPr>
            <p:nvPr/>
          </p:nvSpPr>
          <p:spPr bwMode="auto">
            <a:xfrm>
              <a:off x="550863" y="2292111"/>
              <a:ext cx="3624585" cy="3513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287800" indent="-28575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Codice di condotta applicabile a tutti i dipendenti.</a:t>
              </a:r>
            </a:p>
            <a:p>
              <a:pPr marL="287800" indent="-28575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Principi guida di integrità e trasparenza per le relazioni tra dipendenti, fornitori, clienti e terze parti.</a:t>
              </a:r>
            </a:p>
            <a:p>
              <a:pPr marL="287800" indent="-28575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Linea di trasparenza a disposizione di dipendenti, fornitori, clienti e azionisti.</a:t>
              </a:r>
            </a:p>
            <a:p>
              <a:pPr marL="287800" indent="-28575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Rigorosi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standard internazionali di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governance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 aziendale,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rendicontazione finanziaria e divulgazione delle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informazioni.</a:t>
              </a:r>
              <a:endParaRPr lang="en-US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627774" y="2322621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07066" y="4437112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07066" y="3789040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27774" y="2924944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27774" y="5805264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11413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04465" y="354142"/>
            <a:ext cx="7927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000099"/>
                </a:solidFill>
                <a:latin typeface="Frutiger 45 Light"/>
                <a:ea typeface="ＭＳ Ｐゴシック" pitchFamily="-106" charset="-128"/>
                <a:cs typeface="Frutiger 45 Light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en-US" sz="2400" b="1" dirty="0" err="1" smtClean="0">
                <a:latin typeface="Arial"/>
                <a:cs typeface="Arial"/>
              </a:rPr>
              <a:t>Conformità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alla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condotta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aziendale</a:t>
            </a:r>
            <a:endParaRPr lang="es-ES" sz="2400" b="1" dirty="0"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604465" y="1143000"/>
            <a:ext cx="4315359" cy="5238328"/>
            <a:chOff x="554818" y="2334023"/>
            <a:chExt cx="3644917" cy="1527026"/>
          </a:xfrm>
        </p:grpSpPr>
        <p:sp>
          <p:nvSpPr>
            <p:cNvPr id="26" name="Rectangle 1027"/>
            <p:cNvSpPr txBox="1">
              <a:spLocks noChangeArrowheads="1"/>
            </p:cNvSpPr>
            <p:nvPr/>
          </p:nvSpPr>
          <p:spPr bwMode="auto">
            <a:xfrm>
              <a:off x="587374" y="2348881"/>
              <a:ext cx="3539877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Programma globale per la condotta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aziendale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gestito da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un responsabile (CCO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) e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implementato dal top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management.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Valutazione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dei rischi per identificare e prevenire i rischi di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confornità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 in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tutta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l'organizzazione.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Valutazione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del rischio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di integrità dei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terzi per qualificare e certificare le loro credenziali e la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reputazione.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Formazione in aula e on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-line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periodica per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tutti i dipendenti 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i terzi.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Monitoraggio costante per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verificare l'attuazione delle normative anti-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corruzione.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L'etica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, le comunicazioni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trasparenti e aperte attraverso tutta le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nostre relazioni sono valori fondamentali per Tenaris e di pari importanza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rispetto ad altri temi e questioni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essenziali della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società.</a:t>
              </a:r>
              <a:endParaRPr lang="en-US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615074" y="2334023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687557" y="2790505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587374" y="3063388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554818" y="3252308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554818" y="3420237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15073" y="2601585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2" descr="Business Conduct_gri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143000"/>
            <a:ext cx="363467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86"/>
            <a:ext cx="9143997" cy="6857998"/>
          </a:xfrm>
          <a:prstGeom prst="rect">
            <a:avLst/>
          </a:prstGeom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0000" y="324000"/>
            <a:ext cx="8629649" cy="33855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a typeface="ＭＳ Ｐゴシック" charset="0"/>
              </a:rPr>
              <a:t>Tenaris in Italia</a:t>
            </a:r>
            <a:endParaRPr lang="en-US" dirty="0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39552" y="4653136"/>
            <a:ext cx="4752528" cy="1440160"/>
          </a:xfrm>
          <a:prstGeom prst="rect">
            <a:avLst/>
          </a:prstGeom>
          <a:solidFill>
            <a:srgbClr val="000099">
              <a:alpha val="46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3568" y="5085184"/>
            <a:ext cx="4680520" cy="53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99CC00"/>
                </a:solidFill>
                <a:latin typeface="Frutiger 45 Light"/>
                <a:ea typeface="ＭＳ Ｐゴシック" pitchFamily="-106" charset="-128"/>
                <a:cs typeface="Frutiger 45 Light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en-US" sz="3800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TenarisDalmine</a:t>
            </a:r>
            <a:endParaRPr lang="en-US" sz="38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4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539552" y="173536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PRODOTTI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Tubi meccanici, barre forate, </a:t>
            </a:r>
            <a:r>
              <a:rPr lang="it-IT" sz="9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9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tools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39627" y="22768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GAMMA DIMENSIONALE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48,3 – 219 mm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39552" y="2735922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FORZA LAVORO ATTIVA</a:t>
            </a:r>
          </a:p>
          <a:p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163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39627" y="320426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CAPACITÀ PRODUTTIVA</a:t>
            </a:r>
          </a:p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160,000 t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39627" y="4360670"/>
            <a:ext cx="2376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PRODOTTI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Galvanizzazione e rivestimento di tubi senza saldatura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39627" y="487978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GAMMA DIMENSIONALE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17,1 -  323,9 mm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39891" y="5373216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FORZA LAVORO ATTIVA</a:t>
            </a:r>
          </a:p>
          <a:p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103</a:t>
            </a:r>
          </a:p>
        </p:txBody>
      </p:sp>
      <p:cxnSp>
        <p:nvCxnSpPr>
          <p:cNvPr id="29" name="Connettore 1 28"/>
          <p:cNvCxnSpPr/>
          <p:nvPr/>
        </p:nvCxnSpPr>
        <p:spPr bwMode="auto">
          <a:xfrm>
            <a:off x="539552" y="2243192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ttore 1 29"/>
          <p:cNvCxnSpPr/>
          <p:nvPr/>
        </p:nvCxnSpPr>
        <p:spPr bwMode="auto">
          <a:xfrm>
            <a:off x="539552" y="2708920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ttore 1 30"/>
          <p:cNvCxnSpPr/>
          <p:nvPr/>
        </p:nvCxnSpPr>
        <p:spPr bwMode="auto">
          <a:xfrm>
            <a:off x="539552" y="3212976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ttore 1 31"/>
          <p:cNvCxnSpPr/>
          <p:nvPr/>
        </p:nvCxnSpPr>
        <p:spPr bwMode="auto">
          <a:xfrm>
            <a:off x="539552" y="4869160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ttore 1 32"/>
          <p:cNvCxnSpPr/>
          <p:nvPr/>
        </p:nvCxnSpPr>
        <p:spPr bwMode="auto">
          <a:xfrm>
            <a:off x="539891" y="5357481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ttore 1 33"/>
          <p:cNvCxnSpPr/>
          <p:nvPr/>
        </p:nvCxnSpPr>
        <p:spPr bwMode="auto">
          <a:xfrm>
            <a:off x="539891" y="5850270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CasellaDiTesto 34"/>
          <p:cNvSpPr txBox="1"/>
          <p:nvPr/>
        </p:nvSpPr>
        <p:spPr>
          <a:xfrm>
            <a:off x="539891" y="585027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CAPACITÀ PRODUTTIVA</a:t>
            </a:r>
          </a:p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100,000 t  </a:t>
            </a:r>
            <a:r>
              <a:rPr lang="it-IT" sz="8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(Capacità di trasformazione)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9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275856" y="1735361"/>
            <a:ext cx="2376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PRODOTTI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Tubi meccanici, OCTG, Line pipe, Tubi per raffinazione petrolio, per boiler, strutturali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Connettore 1 36"/>
          <p:cNvCxnSpPr/>
          <p:nvPr/>
        </p:nvCxnSpPr>
        <p:spPr bwMode="auto">
          <a:xfrm>
            <a:off x="3275856" y="2243192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CasellaDiTesto 37"/>
          <p:cNvSpPr txBox="1"/>
          <p:nvPr/>
        </p:nvSpPr>
        <p:spPr>
          <a:xfrm>
            <a:off x="3275856" y="22431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GAMMA DIMENSIONALE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159 –  711 mm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Connettore 1 38"/>
          <p:cNvCxnSpPr/>
          <p:nvPr/>
        </p:nvCxnSpPr>
        <p:spPr bwMode="auto">
          <a:xfrm>
            <a:off x="3275856" y="2708920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CasellaDiTesto 39"/>
          <p:cNvSpPr txBox="1"/>
          <p:nvPr/>
        </p:nvSpPr>
        <p:spPr>
          <a:xfrm>
            <a:off x="3275856" y="2714467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FORZA LAVORO ATTIVA</a:t>
            </a:r>
          </a:p>
          <a:p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1786</a:t>
            </a:r>
          </a:p>
        </p:txBody>
      </p:sp>
      <p:cxnSp>
        <p:nvCxnSpPr>
          <p:cNvPr id="41" name="Connettore 1 40"/>
          <p:cNvCxnSpPr/>
          <p:nvPr/>
        </p:nvCxnSpPr>
        <p:spPr bwMode="auto">
          <a:xfrm>
            <a:off x="3275856" y="3212976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CasellaDiTesto 41"/>
          <p:cNvSpPr txBox="1"/>
          <p:nvPr/>
        </p:nvSpPr>
        <p:spPr>
          <a:xfrm>
            <a:off x="3275856" y="320426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CAPACITÀ PRODUTTIVA</a:t>
            </a:r>
          </a:p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800,000 t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6021915" y="173536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PRODOTTI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Bombole, bomboloni, Accumulatori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Connettore 1 43"/>
          <p:cNvCxnSpPr/>
          <p:nvPr/>
        </p:nvCxnSpPr>
        <p:spPr bwMode="auto">
          <a:xfrm>
            <a:off x="6012160" y="2243192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CasellaDiTesto 44"/>
          <p:cNvSpPr txBox="1"/>
          <p:nvPr/>
        </p:nvSpPr>
        <p:spPr>
          <a:xfrm>
            <a:off x="6012160" y="22431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GAMMA DIMENSIONALE</a:t>
            </a:r>
          </a:p>
          <a:p>
            <a:r>
              <a:rPr lang="it-IT" sz="900" b="1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-</a:t>
            </a:r>
            <a:endParaRPr lang="it-IT" sz="900" b="1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Connettore 1 45"/>
          <p:cNvCxnSpPr/>
          <p:nvPr/>
        </p:nvCxnSpPr>
        <p:spPr bwMode="auto">
          <a:xfrm>
            <a:off x="6012160" y="2708920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CasellaDiTesto 46"/>
          <p:cNvSpPr txBox="1"/>
          <p:nvPr/>
        </p:nvSpPr>
        <p:spPr>
          <a:xfrm>
            <a:off x="6012160" y="2708920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FORZA LAVORO ATTIVA</a:t>
            </a:r>
          </a:p>
          <a:p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cxnSp>
        <p:nvCxnSpPr>
          <p:cNvPr id="48" name="Connettore 1 47"/>
          <p:cNvCxnSpPr/>
          <p:nvPr/>
        </p:nvCxnSpPr>
        <p:spPr bwMode="auto">
          <a:xfrm>
            <a:off x="6012160" y="3212976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CasellaDiTesto 48"/>
          <p:cNvSpPr txBox="1"/>
          <p:nvPr/>
        </p:nvSpPr>
        <p:spPr>
          <a:xfrm>
            <a:off x="6021915" y="321297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CAPACITÀ PRODUTTIVA</a:t>
            </a:r>
          </a:p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13,000 t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6021914" y="4365104"/>
            <a:ext cx="265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PRODOTTI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Tubi senza saldatura trafilati a freddo, cilindri idraulici, </a:t>
            </a:r>
            <a:r>
              <a:rPr lang="it-IT" sz="9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automotive</a:t>
            </a:r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9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oil</a:t>
            </a:r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9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tools</a:t>
            </a:r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 meccanici, scambiatori di calore e boiler</a:t>
            </a:r>
            <a:endParaRPr lang="it-IT" sz="9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Connettore 1 50"/>
          <p:cNvCxnSpPr/>
          <p:nvPr/>
        </p:nvCxnSpPr>
        <p:spPr bwMode="auto">
          <a:xfrm>
            <a:off x="6021914" y="5011435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CasellaDiTesto 51"/>
          <p:cNvSpPr txBox="1"/>
          <p:nvPr/>
        </p:nvSpPr>
        <p:spPr>
          <a:xfrm>
            <a:off x="6021915" y="50038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GAMMA DIMENSIONALE</a:t>
            </a:r>
          </a:p>
          <a:p>
            <a:r>
              <a:rPr lang="it-IT" sz="9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19 -  280 mm</a:t>
            </a:r>
          </a:p>
        </p:txBody>
      </p:sp>
      <p:cxnSp>
        <p:nvCxnSpPr>
          <p:cNvPr id="53" name="Connettore 1 52"/>
          <p:cNvCxnSpPr/>
          <p:nvPr/>
        </p:nvCxnSpPr>
        <p:spPr bwMode="auto">
          <a:xfrm>
            <a:off x="6021915" y="5509881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CasellaDiTesto 53"/>
          <p:cNvSpPr txBox="1"/>
          <p:nvPr/>
        </p:nvSpPr>
        <p:spPr>
          <a:xfrm>
            <a:off x="6023457" y="5509881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FORZA LAVORO ATTIVA</a:t>
            </a:r>
          </a:p>
          <a:p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163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6012160" y="6012577"/>
            <a:ext cx="23762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CAPACITÀ PRODUTTIVA</a:t>
            </a:r>
          </a:p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100,000 t</a:t>
            </a:r>
            <a:endParaRPr lang="it-IT" sz="9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Connettore 1 55"/>
          <p:cNvCxnSpPr/>
          <p:nvPr/>
        </p:nvCxnSpPr>
        <p:spPr bwMode="auto">
          <a:xfrm>
            <a:off x="6012160" y="6021288"/>
            <a:ext cx="2376264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3023828" y="4077072"/>
            <a:ext cx="2844316" cy="2402959"/>
            <a:chOff x="3095836" y="3912781"/>
            <a:chExt cx="2844316" cy="240295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5836" y="3912781"/>
              <a:ext cx="2804120" cy="2402959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Fusione 5"/>
            <p:cNvSpPr/>
            <p:nvPr/>
          </p:nvSpPr>
          <p:spPr bwMode="auto">
            <a:xfrm>
              <a:off x="4067944" y="4688269"/>
              <a:ext cx="144016" cy="180232"/>
            </a:xfrm>
            <a:prstGeom prst="flowChartMerge">
              <a:avLst/>
            </a:prstGeom>
            <a:solidFill>
              <a:srgbClr val="C63D96"/>
            </a:solidFill>
            <a:ln w="1905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C63D96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58" name="Fusione 57"/>
            <p:cNvSpPr/>
            <p:nvPr/>
          </p:nvSpPr>
          <p:spPr bwMode="auto">
            <a:xfrm>
              <a:off x="4284701" y="4563588"/>
              <a:ext cx="144016" cy="180232"/>
            </a:xfrm>
            <a:prstGeom prst="flowChartMerge">
              <a:avLst/>
            </a:prstGeom>
            <a:solidFill>
              <a:srgbClr val="77787B"/>
            </a:solidFill>
            <a:ln w="1905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C63D96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59" name="Fusione 58"/>
            <p:cNvSpPr/>
            <p:nvPr/>
          </p:nvSpPr>
          <p:spPr bwMode="auto">
            <a:xfrm>
              <a:off x="4356709" y="4617495"/>
              <a:ext cx="144016" cy="180232"/>
            </a:xfrm>
            <a:prstGeom prst="flowChartMerge">
              <a:avLst/>
            </a:prstGeom>
            <a:solidFill>
              <a:srgbClr val="00A651"/>
            </a:solidFill>
            <a:ln w="1905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C63D96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57" name="Fusione 56"/>
            <p:cNvSpPr/>
            <p:nvPr/>
          </p:nvSpPr>
          <p:spPr bwMode="auto">
            <a:xfrm>
              <a:off x="4211960" y="4660437"/>
              <a:ext cx="144016" cy="180232"/>
            </a:xfrm>
            <a:prstGeom prst="flowChartMerge">
              <a:avLst/>
            </a:prstGeom>
            <a:solidFill>
              <a:srgbClr val="ABBD26"/>
            </a:solidFill>
            <a:ln w="1905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C63D96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4788024" y="5013176"/>
              <a:ext cx="1152128" cy="1152128"/>
            </a:xfrm>
            <a:prstGeom prst="ellipse">
              <a:avLst/>
            </a:prstGeom>
            <a:solidFill>
              <a:srgbClr val="77787B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60" name="Ovale 59"/>
            <p:cNvSpPr/>
            <p:nvPr/>
          </p:nvSpPr>
          <p:spPr bwMode="auto">
            <a:xfrm>
              <a:off x="4828220" y="5054944"/>
              <a:ext cx="1071736" cy="1068591"/>
            </a:xfrm>
            <a:prstGeom prst="ellipse">
              <a:avLst/>
            </a:prstGeom>
            <a:solidFill>
              <a:srgbClr val="77787B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it-IT" sz="1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2.302</a:t>
              </a:r>
              <a:endParaRPr lang="it-IT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932040" y="5589240"/>
              <a:ext cx="878091" cy="230832"/>
            </a:xfrm>
            <a:prstGeom prst="rect">
              <a:avLst/>
            </a:prstGeom>
            <a:solidFill>
              <a:srgbClr val="77787B"/>
            </a:solidFill>
            <a:ln>
              <a:solidFill>
                <a:srgbClr val="77787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9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DIPENDENTI</a:t>
              </a:r>
              <a:endParaRPr lang="it-IT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Fusione 60"/>
            <p:cNvSpPr/>
            <p:nvPr/>
          </p:nvSpPr>
          <p:spPr bwMode="auto">
            <a:xfrm>
              <a:off x="4500725" y="5943303"/>
              <a:ext cx="144016" cy="180232"/>
            </a:xfrm>
            <a:prstGeom prst="flowChartMerge">
              <a:avLst/>
            </a:prstGeom>
            <a:solidFill>
              <a:srgbClr val="0066B3"/>
            </a:solidFill>
            <a:ln w="1905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C63D96"/>
                </a:solidFill>
                <a:effectLst/>
                <a:latin typeface="Verdana" pitchFamily="-10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7893" y="1255693"/>
            <a:ext cx="2340260" cy="443664"/>
            <a:chOff x="629901" y="1255693"/>
            <a:chExt cx="2340260" cy="443664"/>
          </a:xfrm>
        </p:grpSpPr>
        <p:sp>
          <p:nvSpPr>
            <p:cNvPr id="20" name="Rettangolo 19"/>
            <p:cNvSpPr/>
            <p:nvPr/>
          </p:nvSpPr>
          <p:spPr bwMode="auto">
            <a:xfrm>
              <a:off x="629901" y="1255693"/>
              <a:ext cx="2340260" cy="443664"/>
            </a:xfrm>
            <a:prstGeom prst="rect">
              <a:avLst/>
            </a:prstGeom>
            <a:solidFill>
              <a:srgbClr val="C63D96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1403648" y="1296779"/>
              <a:ext cx="129614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Arcore</a:t>
              </a:r>
              <a:endPara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93858" y="1255693"/>
            <a:ext cx="2340260" cy="445115"/>
            <a:chOff x="3365866" y="1255693"/>
            <a:chExt cx="2340260" cy="445115"/>
          </a:xfrm>
        </p:grpSpPr>
        <p:sp>
          <p:nvSpPr>
            <p:cNvPr id="62" name="Rettangolo 61"/>
            <p:cNvSpPr/>
            <p:nvPr/>
          </p:nvSpPr>
          <p:spPr bwMode="auto">
            <a:xfrm>
              <a:off x="3365866" y="1255693"/>
              <a:ext cx="2340260" cy="445115"/>
            </a:xfrm>
            <a:prstGeom prst="rect">
              <a:avLst/>
            </a:prstGeom>
            <a:solidFill>
              <a:srgbClr val="ABBD26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4067944" y="1299086"/>
              <a:ext cx="129614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Dalmine</a:t>
              </a:r>
              <a:endPara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0179" y="1255693"/>
            <a:ext cx="2450253" cy="443664"/>
            <a:chOff x="6082187" y="1255693"/>
            <a:chExt cx="2450253" cy="443664"/>
          </a:xfrm>
        </p:grpSpPr>
        <p:sp>
          <p:nvSpPr>
            <p:cNvPr id="64" name="Rettangolo 63"/>
            <p:cNvSpPr/>
            <p:nvPr/>
          </p:nvSpPr>
          <p:spPr bwMode="auto">
            <a:xfrm>
              <a:off x="6082187" y="1255693"/>
              <a:ext cx="2340260" cy="443664"/>
            </a:xfrm>
            <a:prstGeom prst="rect">
              <a:avLst/>
            </a:prstGeom>
            <a:solidFill>
              <a:srgbClr val="00A65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6156176" y="1290246"/>
              <a:ext cx="23762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Sabbio Bergamasco </a:t>
              </a:r>
              <a:endPara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7893" y="3849432"/>
            <a:ext cx="2340260" cy="443664"/>
            <a:chOff x="647903" y="3861048"/>
            <a:chExt cx="2340260" cy="443664"/>
          </a:xfrm>
        </p:grpSpPr>
        <p:sp>
          <p:nvSpPr>
            <p:cNvPr id="70" name="Rettangolo 69"/>
            <p:cNvSpPr/>
            <p:nvPr/>
          </p:nvSpPr>
          <p:spPr bwMode="auto">
            <a:xfrm>
              <a:off x="647903" y="3861048"/>
              <a:ext cx="2340260" cy="443664"/>
            </a:xfrm>
            <a:prstGeom prst="rect">
              <a:avLst/>
            </a:prstGeom>
            <a:solidFill>
              <a:srgbClr val="0066B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1259632" y="3901987"/>
              <a:ext cx="129614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Piombino</a:t>
              </a:r>
              <a:endPara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30162" y="3849432"/>
            <a:ext cx="2430270" cy="443664"/>
            <a:chOff x="6102170" y="3849432"/>
            <a:chExt cx="2430270" cy="443664"/>
          </a:xfrm>
        </p:grpSpPr>
        <p:sp>
          <p:nvSpPr>
            <p:cNvPr id="71" name="Rettangolo 70"/>
            <p:cNvSpPr/>
            <p:nvPr/>
          </p:nvSpPr>
          <p:spPr bwMode="auto">
            <a:xfrm>
              <a:off x="6102170" y="3849432"/>
              <a:ext cx="2340260" cy="443664"/>
            </a:xfrm>
            <a:prstGeom prst="rect">
              <a:avLst/>
            </a:prstGeom>
            <a:solidFill>
              <a:srgbClr val="77787B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6516217" y="3901987"/>
              <a:ext cx="20162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Costa Volpino</a:t>
              </a:r>
              <a:endPara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0000" y="324000"/>
            <a:ext cx="7605712" cy="586314"/>
          </a:xfrm>
        </p:spPr>
        <p:txBody>
          <a:bodyPr/>
          <a:lstStyle/>
          <a:p>
            <a:r>
              <a:rPr lang="en-US" dirty="0"/>
              <a:t>TenarisDalmine </a:t>
            </a:r>
            <a:br>
              <a:rPr lang="en-US" dirty="0"/>
            </a:br>
            <a:r>
              <a:rPr lang="en-US" sz="1800" dirty="0" smtClean="0"/>
              <a:t>(</a:t>
            </a:r>
            <a:r>
              <a:rPr lang="en-US" sz="1800" dirty="0" err="1" smtClean="0"/>
              <a:t>dati</a:t>
            </a:r>
            <a:r>
              <a:rPr lang="en-US" sz="1800" dirty="0" smtClean="0"/>
              <a:t> </a:t>
            </a:r>
            <a:r>
              <a:rPr lang="en-US" sz="1800" dirty="0" err="1" smtClean="0"/>
              <a:t>aggiornati</a:t>
            </a:r>
            <a:r>
              <a:rPr lang="en-US" sz="1800" dirty="0" smtClean="0"/>
              <a:t> a </a:t>
            </a:r>
            <a:r>
              <a:rPr lang="en-US" sz="1800" dirty="0" err="1" smtClean="0"/>
              <a:t>marzo</a:t>
            </a:r>
            <a:r>
              <a:rPr lang="en-US" sz="1800" dirty="0" smtClean="0"/>
              <a:t>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44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6752" r="12474" b="6947"/>
          <a:stretch/>
        </p:blipFill>
        <p:spPr bwMode="auto">
          <a:xfrm>
            <a:off x="0" y="759246"/>
            <a:ext cx="9144000" cy="576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078721" y="3220770"/>
            <a:ext cx="137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totale:  150+20 ha </a:t>
            </a:r>
          </a:p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coperta: 58 ha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7829917" y="3220770"/>
            <a:ext cx="115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totale:    30 ha </a:t>
            </a:r>
          </a:p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coperta: 14 ha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4"/>
          <p:cNvSpPr txBox="1"/>
          <p:nvPr/>
        </p:nvSpPr>
        <p:spPr>
          <a:xfrm>
            <a:off x="3307321" y="6107295"/>
            <a:ext cx="115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totale:    25 ha </a:t>
            </a:r>
          </a:p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coperta: 13 ha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4"/>
          <p:cNvSpPr txBox="1"/>
          <p:nvPr/>
        </p:nvSpPr>
        <p:spPr>
          <a:xfrm>
            <a:off x="7829917" y="6114782"/>
            <a:ext cx="1154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totale:    37 ha </a:t>
            </a:r>
          </a:p>
          <a:p>
            <a:r>
              <a:rPr lang="it-IT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 coperta: 11 ha</a:t>
            </a:r>
            <a:endParaRPr lang="it-IT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540000" y="324000"/>
            <a:ext cx="7605712" cy="332399"/>
          </a:xfrm>
        </p:spPr>
        <p:txBody>
          <a:bodyPr/>
          <a:lstStyle/>
          <a:p>
            <a:r>
              <a:rPr lang="en-US" dirty="0"/>
              <a:t>TenarisDalmine </a:t>
            </a:r>
          </a:p>
        </p:txBody>
      </p:sp>
    </p:spTree>
    <p:extLst>
      <p:ext uri="{BB962C8B-B14F-4D97-AF65-F5344CB8AC3E}">
        <p14:creationId xmlns:p14="http://schemas.microsoft.com/office/powerpoint/2010/main" val="2810763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9334" r="15693" b="3648"/>
          <a:stretch/>
        </p:blipFill>
        <p:spPr bwMode="auto">
          <a:xfrm>
            <a:off x="1" y="16024"/>
            <a:ext cx="9144000" cy="65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1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867676823"/>
              </p:ext>
            </p:extLst>
          </p:nvPr>
        </p:nvGraphicFramePr>
        <p:xfrm>
          <a:off x="971600" y="1268760"/>
          <a:ext cx="705678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reccia in giù 4"/>
          <p:cNvSpPr/>
          <p:nvPr/>
        </p:nvSpPr>
        <p:spPr bwMode="auto">
          <a:xfrm>
            <a:off x="4359124" y="5517232"/>
            <a:ext cx="360040" cy="648072"/>
          </a:xfrm>
          <a:prstGeom prst="downArrow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540000" y="324000"/>
            <a:ext cx="7605712" cy="581698"/>
          </a:xfrm>
        </p:spPr>
        <p:txBody>
          <a:bodyPr/>
          <a:lstStyle/>
          <a:p>
            <a:r>
              <a:rPr lang="en-US" dirty="0" smtClean="0"/>
              <a:t>TenarisDalmine</a:t>
            </a:r>
            <a:br>
              <a:rPr lang="en-US" dirty="0" smtClean="0"/>
            </a:br>
            <a:r>
              <a:rPr lang="en-US" sz="1800" dirty="0" smtClean="0"/>
              <a:t>Real Estate Services &amp; Patrimonial Control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9198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67" y="1053252"/>
            <a:ext cx="7836677" cy="559127"/>
          </a:xfrm>
        </p:spPr>
        <p:txBody>
          <a:bodyPr/>
          <a:lstStyle/>
          <a:p>
            <a:r>
              <a:rPr lang="it-IT" sz="2000" b="0" dirty="0" smtClean="0">
                <a:solidFill>
                  <a:srgbClr val="666666"/>
                </a:solidFill>
              </a:rPr>
              <a:t>Al </a:t>
            </a:r>
            <a:r>
              <a:rPr lang="it-IT" sz="2000" b="0" dirty="0">
                <a:solidFill>
                  <a:srgbClr val="666666"/>
                </a:solidFill>
              </a:rPr>
              <a:t>servizio dell’industria energetica mondiale </a:t>
            </a:r>
            <a:r>
              <a:rPr lang="it-IT" sz="2000" b="0" dirty="0" smtClean="0">
                <a:solidFill>
                  <a:srgbClr val="666666"/>
                </a:solidFill>
              </a:rPr>
              <a:t>e di altre </a:t>
            </a:r>
            <a:r>
              <a:rPr lang="it-IT" sz="2000" b="0" dirty="0">
                <a:solidFill>
                  <a:srgbClr val="666666"/>
                </a:solidFill>
              </a:rPr>
              <a:t>applicazioni industriali </a:t>
            </a:r>
            <a:endParaRPr lang="en-US" sz="2000" b="0" dirty="0">
              <a:solidFill>
                <a:srgbClr val="99CC00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15816" y="1772816"/>
            <a:ext cx="2008548" cy="1927474"/>
            <a:chOff x="3283532" y="2094756"/>
            <a:chExt cx="2008548" cy="1927474"/>
          </a:xfrm>
        </p:grpSpPr>
        <p:sp>
          <p:nvSpPr>
            <p:cNvPr id="9" name="Rectangle 53"/>
            <p:cNvSpPr>
              <a:spLocks noChangeArrowheads="1"/>
            </p:cNvSpPr>
            <p:nvPr/>
          </p:nvSpPr>
          <p:spPr bwMode="auto">
            <a:xfrm>
              <a:off x="3347864" y="2994513"/>
              <a:ext cx="1944216" cy="102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Paesi</a:t>
              </a:r>
            </a:p>
            <a:p>
              <a:pPr>
                <a:lnSpc>
                  <a:spcPts val="21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Con unità</a:t>
              </a:r>
              <a:b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produttive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283532" y="2094756"/>
              <a:ext cx="1936540" cy="758180"/>
              <a:chOff x="3283532" y="2094756"/>
              <a:chExt cx="1936540" cy="758180"/>
            </a:xfrm>
          </p:grpSpPr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3283532" y="2094756"/>
                <a:ext cx="1206442" cy="702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5715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2pPr>
                <a:lvl3pPr marL="914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3pPr>
                <a:lvl4pPr marL="12573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4pPr>
                <a:lvl5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5pPr>
                <a:lvl6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6pPr>
                <a:lvl7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7pPr>
                <a:lvl8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8pPr>
                <a:lvl9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9pPr>
              </a:lstStyle>
              <a:p>
                <a:pPr marL="0" indent="0">
                  <a:buFontTx/>
                  <a:buNone/>
                </a:pPr>
                <a:r>
                  <a:rPr lang="en-US" sz="4800" dirty="0" smtClean="0">
                    <a:solidFill>
                      <a:srgbClr val="99CC00"/>
                    </a:solidFill>
                    <a:latin typeface="Frutiger 45 Light"/>
                    <a:cs typeface="Frutiger 45 Light"/>
                  </a:rPr>
                  <a:t>16</a:t>
                </a:r>
                <a:endParaRPr lang="en-US" sz="4800" dirty="0">
                  <a:solidFill>
                    <a:srgbClr val="99CC00"/>
                  </a:solidFill>
                  <a:latin typeface="Frutiger 45 Light"/>
                  <a:cs typeface="Frutiger 45 Light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3347864" y="2852936"/>
                <a:ext cx="1872208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1" name="Group 30"/>
          <p:cNvGrpSpPr/>
          <p:nvPr/>
        </p:nvGrpSpPr>
        <p:grpSpPr>
          <a:xfrm>
            <a:off x="5347874" y="1772816"/>
            <a:ext cx="1960430" cy="1978770"/>
            <a:chOff x="6012160" y="2094756"/>
            <a:chExt cx="1960430" cy="1978770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6012160" y="2094756"/>
              <a:ext cx="120644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4800" dirty="0" smtClean="0">
                  <a:solidFill>
                    <a:srgbClr val="99CC00"/>
                  </a:solidFill>
                  <a:latin typeface="Frutiger 45 Light"/>
                  <a:cs typeface="Frutiger 45 Light"/>
                </a:rPr>
                <a:t>5</a:t>
              </a:r>
              <a:endParaRPr lang="en-US" sz="4800" dirty="0">
                <a:solidFill>
                  <a:srgbClr val="99CC00"/>
                </a:solidFill>
                <a:latin typeface="Frutiger 45 Light"/>
                <a:cs typeface="Frutiger 45 Light"/>
              </a:endParaRPr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6028374" y="2994513"/>
              <a:ext cx="1944216" cy="1079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Centri</a:t>
              </a:r>
              <a:r>
                <a:rPr lang="en-US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/>
              </a:r>
              <a:br>
                <a:rPr lang="en-US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en-US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R&amp;S</a:t>
              </a:r>
            </a:p>
            <a:p>
              <a:pPr>
                <a:lnSpc>
                  <a:spcPts val="21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en-US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In </a:t>
              </a: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tutto il mondo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6028374" y="2852936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595346" y="1772816"/>
            <a:ext cx="1960430" cy="4506898"/>
            <a:chOff x="6012160" y="2094756"/>
            <a:chExt cx="1960430" cy="4506898"/>
          </a:xfrm>
        </p:grpSpPr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6012160" y="2094756"/>
              <a:ext cx="120644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None/>
              </a:pPr>
              <a:r>
                <a:rPr lang="en-US" sz="4800" dirty="0" smtClean="0">
                  <a:solidFill>
                    <a:srgbClr val="99CC00"/>
                  </a:solidFill>
                  <a:latin typeface="Frutiger 45 Light"/>
                  <a:cs typeface="Frutiger 45 Light"/>
                </a:rPr>
                <a:t>6,4</a:t>
              </a:r>
              <a:endParaRPr lang="en-US" sz="4800" dirty="0">
                <a:solidFill>
                  <a:srgbClr val="99CC00"/>
                </a:solidFill>
                <a:latin typeface="Frutiger 45 Light"/>
                <a:cs typeface="Frutiger 45 Light"/>
              </a:endParaRPr>
            </a:p>
            <a:p>
              <a:pPr marL="0" indent="0">
                <a:buFontTx/>
                <a:buNone/>
              </a:pPr>
              <a:endParaRPr lang="en-US" sz="4800" dirty="0">
                <a:solidFill>
                  <a:srgbClr val="99CC00"/>
                </a:solidFill>
              </a:endParaRPr>
            </a:p>
          </p:txBody>
        </p:sp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6028374" y="2994513"/>
              <a:ext cx="1944216" cy="360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Milioni di tonnellate </a:t>
              </a:r>
              <a:b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di tubi in acciaio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endParaRPr lang="en-US" sz="900" b="1" dirty="0" smtClean="0">
                <a:solidFill>
                  <a:srgbClr val="666666"/>
                </a:solidFill>
                <a:latin typeface="Arial"/>
                <a:ea typeface="ＭＳ Ｐゴシック" pitchFamily="34" charset="-128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Capacità</a:t>
              </a:r>
            </a:p>
            <a:p>
              <a:pPr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produttiva </a:t>
              </a:r>
            </a:p>
            <a:p>
              <a:pPr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annua</a:t>
              </a:r>
            </a:p>
            <a:p>
              <a:pPr>
                <a:lnSpc>
                  <a:spcPts val="18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3,8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milioni</a:t>
              </a:r>
              <a: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 di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tonnellate</a:t>
              </a:r>
              <a:r>
                <a:rPr lang="en-US" sz="1400" dirty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/>
              </a:r>
              <a:br>
                <a:rPr lang="en-US" sz="1400" dirty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di tubi senza saldatura</a:t>
              </a:r>
            </a:p>
            <a:p>
              <a:pPr>
                <a:lnSpc>
                  <a:spcPts val="18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2,6 milioni di tonnellate</a:t>
              </a:r>
              <a:b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di tubi saldati</a:t>
              </a:r>
            </a:p>
            <a:p>
              <a:pPr>
                <a:lnSpc>
                  <a:spcPts val="18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endParaRPr lang="en-US" sz="1400" dirty="0" smtClean="0">
                <a:solidFill>
                  <a:srgbClr val="666666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6028374" y="2852936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915816" y="4184176"/>
            <a:ext cx="2240632" cy="1531126"/>
            <a:chOff x="6012159" y="2094756"/>
            <a:chExt cx="2240632" cy="1531126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6012159" y="2094756"/>
              <a:ext cx="224063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4800" dirty="0" smtClean="0">
                  <a:solidFill>
                    <a:srgbClr val="99CC00"/>
                  </a:solidFill>
                  <a:latin typeface="Frutiger 45 Light"/>
                  <a:cs typeface="Frutiger 45 Light"/>
                </a:rPr>
                <a:t>21.740</a:t>
              </a:r>
              <a:endParaRPr lang="en-US" sz="4800" dirty="0">
                <a:solidFill>
                  <a:srgbClr val="99CC00"/>
                </a:solidFill>
                <a:latin typeface="Frutiger 45 Light"/>
                <a:cs typeface="Frutiger 45 Light"/>
              </a:endParaRPr>
            </a:p>
          </p:txBody>
        </p:sp>
        <p:sp>
          <p:nvSpPr>
            <p:cNvPr id="39" name="Rectangle 53"/>
            <p:cNvSpPr>
              <a:spLocks noChangeArrowheads="1"/>
            </p:cNvSpPr>
            <p:nvPr/>
          </p:nvSpPr>
          <p:spPr bwMode="auto">
            <a:xfrm>
              <a:off x="6028374" y="2994513"/>
              <a:ext cx="1944216" cy="63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Dipendenti</a:t>
              </a:r>
            </a:p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en-US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(2015)</a:t>
              </a:r>
              <a:endParaRPr lang="en-US" dirty="0">
                <a:solidFill>
                  <a:srgbClr val="666666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>
              <a:off x="6028374" y="2852936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04465" y="354142"/>
            <a:ext cx="7927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000099"/>
                </a:solidFill>
                <a:latin typeface="Frutiger 45 Light"/>
                <a:ea typeface="ＭＳ Ｐゴシック" pitchFamily="-106" charset="-128"/>
                <a:cs typeface="Frutiger 45 Light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en-US" sz="2400" b="1" dirty="0" smtClean="0">
                <a:latin typeface="Arial"/>
                <a:cs typeface="Arial"/>
              </a:rPr>
              <a:t>Sistema </a:t>
            </a:r>
            <a:r>
              <a:rPr lang="it-IT" sz="2400" b="1" dirty="0" smtClean="0">
                <a:latin typeface="Arial"/>
                <a:cs typeface="Arial"/>
              </a:rPr>
              <a:t>industriale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it-IT" sz="2400" b="1" dirty="0" smtClean="0">
                <a:latin typeface="Arial"/>
                <a:cs typeface="Arial"/>
              </a:rPr>
              <a:t>globale</a:t>
            </a:r>
            <a:endParaRPr lang="it-IT" sz="2400" b="1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3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Area di responsabilità</a:t>
            </a:r>
            <a:endParaRPr lang="it-IT" dirty="0"/>
          </a:p>
        </p:txBody>
      </p:sp>
      <p:grpSp>
        <p:nvGrpSpPr>
          <p:cNvPr id="4" name="Group 24"/>
          <p:cNvGrpSpPr/>
          <p:nvPr/>
        </p:nvGrpSpPr>
        <p:grpSpPr>
          <a:xfrm>
            <a:off x="643008" y="820659"/>
            <a:ext cx="7567935" cy="5557339"/>
            <a:chOff x="587373" y="2241028"/>
            <a:chExt cx="6392167" cy="1620021"/>
          </a:xfrm>
        </p:grpSpPr>
        <p:sp>
          <p:nvSpPr>
            <p:cNvPr id="5" name="Rectangle 1027"/>
            <p:cNvSpPr txBox="1">
              <a:spLocks noChangeArrowheads="1"/>
            </p:cNvSpPr>
            <p:nvPr/>
          </p:nvSpPr>
          <p:spPr bwMode="auto">
            <a:xfrm>
              <a:off x="587373" y="2244737"/>
              <a:ext cx="6359612" cy="161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indent="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1400" b="1" dirty="0" smtClean="0">
                  <a:solidFill>
                    <a:srgbClr val="666666"/>
                  </a:solidFill>
                  <a:latin typeface="Arial"/>
                  <a:cs typeface="Arial"/>
                </a:rPr>
                <a:t>GOVERNANCE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Assicurare la gestione e coordinamento di tutti i servizi inclusi la definizione di sistemi, procedure e reingegnerizzazione dei processi di erogazione dei servizi.</a:t>
              </a: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1400" b="1" dirty="0" smtClean="0">
                  <a:solidFill>
                    <a:srgbClr val="666666"/>
                  </a:solidFill>
                  <a:latin typeface="Arial"/>
                  <a:cs typeface="Arial"/>
                </a:rPr>
                <a:t>SERVIZI ALL’EDIFICIO</a:t>
              </a:r>
              <a:endParaRPr lang="it-IT" sz="1400" b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Manutenzioni civili, elettriche, termoidrauliche, antincendio, ascensori,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signing</a:t>
              </a:r>
              <a:endParaRPr lang="it-IT" sz="1400" dirty="0" smtClean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Pulizie aree uffici, spogliatoi, cabine di reparto 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Pest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 control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Manutenzioni strade 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Gestione neve e giardinaggio</a:t>
              </a: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1400" b="1" dirty="0" smtClean="0">
                  <a:solidFill>
                    <a:srgbClr val="666666"/>
                  </a:solidFill>
                  <a:latin typeface="Arial"/>
                  <a:cs typeface="Arial"/>
                </a:rPr>
                <a:t>SERVIZI ALLE PERSONE</a:t>
              </a:r>
              <a:endParaRPr lang="it-IT" sz="1400" b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Lactation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room 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Aree break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Parcheggi rosa </a:t>
              </a: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1400" b="1" dirty="0" smtClean="0">
                  <a:solidFill>
                    <a:srgbClr val="666666"/>
                  </a:solidFill>
                  <a:latin typeface="Arial"/>
                  <a:cs typeface="Arial"/>
                </a:rPr>
                <a:t>SERVIZIO ALLO SPAZIO</a:t>
              </a:r>
              <a:endParaRPr lang="it-IT" sz="1400" b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sz="1400" dirty="0" err="1">
                  <a:solidFill>
                    <a:srgbClr val="666666"/>
                  </a:solidFill>
                  <a:latin typeface="Arial"/>
                  <a:cs typeface="Arial"/>
                </a:rPr>
                <a:t>Workplace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management 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Gestione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eventi aziendali 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6" name="Straight Connector 26"/>
            <p:cNvCxnSpPr/>
            <p:nvPr/>
          </p:nvCxnSpPr>
          <p:spPr bwMode="auto">
            <a:xfrm>
              <a:off x="601223" y="2241028"/>
              <a:ext cx="6331911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29"/>
            <p:cNvCxnSpPr/>
            <p:nvPr/>
          </p:nvCxnSpPr>
          <p:spPr bwMode="auto">
            <a:xfrm>
              <a:off x="587373" y="3148323"/>
              <a:ext cx="6392167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3" name="Straight Connector 26"/>
          <p:cNvCxnSpPr/>
          <p:nvPr/>
        </p:nvCxnSpPr>
        <p:spPr bwMode="auto">
          <a:xfrm>
            <a:off x="659406" y="1772816"/>
            <a:ext cx="749659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29"/>
          <p:cNvCxnSpPr/>
          <p:nvPr/>
        </p:nvCxnSpPr>
        <p:spPr bwMode="auto">
          <a:xfrm>
            <a:off x="659406" y="5373216"/>
            <a:ext cx="7567935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63246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Numeri</a:t>
            </a:r>
            <a:endParaRPr lang="it-IT" dirty="0"/>
          </a:p>
        </p:txBody>
      </p:sp>
      <p:grpSp>
        <p:nvGrpSpPr>
          <p:cNvPr id="10" name="Group 24"/>
          <p:cNvGrpSpPr/>
          <p:nvPr/>
        </p:nvGrpSpPr>
        <p:grpSpPr>
          <a:xfrm>
            <a:off x="556137" y="1143000"/>
            <a:ext cx="4476782" cy="5238328"/>
            <a:chOff x="587374" y="2334023"/>
            <a:chExt cx="3539878" cy="1527026"/>
          </a:xfrm>
        </p:grpSpPr>
        <p:sp>
          <p:nvSpPr>
            <p:cNvPr id="11" name="Rectangle 1027"/>
            <p:cNvSpPr txBox="1">
              <a:spLocks noChangeArrowheads="1"/>
            </p:cNvSpPr>
            <p:nvPr/>
          </p:nvSpPr>
          <p:spPr bwMode="auto">
            <a:xfrm>
              <a:off x="587374" y="2348881"/>
              <a:ext cx="3539877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2.640.000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Superficie complessiva - </a:t>
              </a:r>
              <a:r>
                <a:rPr lang="it-IT" i="1" dirty="0" smtClean="0">
                  <a:solidFill>
                    <a:srgbClr val="666666"/>
                  </a:solidFill>
                  <a:latin typeface="Arial"/>
                  <a:cs typeface="Arial"/>
                </a:rPr>
                <a:t>m²</a:t>
              </a:r>
              <a:endParaRPr lang="it-IT" i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68.700 	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Area servizi pulizia - </a:t>
              </a:r>
              <a:r>
                <a:rPr lang="it-IT" i="1" dirty="0" smtClean="0">
                  <a:solidFill>
                    <a:srgbClr val="666666"/>
                  </a:solidFill>
                  <a:latin typeface="Arial"/>
                  <a:cs typeface="Arial"/>
                </a:rPr>
                <a:t>m²</a:t>
              </a:r>
              <a:endParaRPr lang="it-IT" i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360.000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Aree 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verdi -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m²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18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Strade interne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– km 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150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Tickets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mese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– n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°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15</a:t>
              </a:r>
              <a:r>
                <a:rPr lang="it-IT" sz="1400" i="1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Risorse </a:t>
              </a:r>
              <a:r>
                <a:rPr lang="it-IT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maintenance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– FTE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 smtClean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33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Risorse 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cleaning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– FTE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66.000 	</a:t>
              </a:r>
              <a:r>
                <a:rPr lang="it-IT" sz="1400" i="1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Rifiuti smaltiti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- ton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 smtClean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48.000 </a:t>
              </a:r>
              <a:r>
                <a:rPr lang="it-IT" sz="1400" i="1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Ecograin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®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 venduto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- ton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4.300.000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BDG «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facility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» 15/16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- €</a:t>
              </a:r>
              <a:endParaRPr lang="it-IT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3.200.000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BDG «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waste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» 15/16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- €</a:t>
              </a:r>
              <a:endParaRPr lang="it-IT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1.600.000</a:t>
              </a:r>
              <a:r>
                <a:rPr lang="it-IT" sz="1400" i="1" dirty="0" smtClean="0">
                  <a:solidFill>
                    <a:srgbClr val="666666"/>
                  </a:solidFill>
                  <a:latin typeface="Arial"/>
                  <a:cs typeface="Arial"/>
                </a:rPr>
                <a:t>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BDG «</a:t>
              </a:r>
              <a:r>
                <a:rPr lang="it-IT" dirty="0" err="1">
                  <a:solidFill>
                    <a:srgbClr val="666666"/>
                  </a:solidFill>
                  <a:latin typeface="Arial"/>
                  <a:cs typeface="Arial"/>
                </a:rPr>
                <a:t>services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» 15/16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- €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2000" dirty="0">
                  <a:solidFill>
                    <a:srgbClr val="99CC00"/>
                  </a:solidFill>
                  <a:latin typeface="Frutiger 45 Light"/>
                  <a:ea typeface="ＭＳ Ｐゴシック" pitchFamily="-106" charset="-128"/>
                  <a:cs typeface="Frutiger 45 Light"/>
                </a:rPr>
                <a:t>1.360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		</a:t>
              </a: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pasti erogati - </a:t>
              </a:r>
              <a:r>
                <a:rPr lang="it-IT" i="1" dirty="0">
                  <a:solidFill>
                    <a:srgbClr val="666666"/>
                  </a:solidFill>
                  <a:latin typeface="Arial"/>
                  <a:cs typeface="Arial"/>
                </a:rPr>
                <a:t>gg</a:t>
              </a:r>
            </a:p>
            <a:p>
              <a:pPr marL="0" indent="0"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endParaRPr lang="en-US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Connector 26"/>
            <p:cNvCxnSpPr/>
            <p:nvPr/>
          </p:nvCxnSpPr>
          <p:spPr bwMode="auto">
            <a:xfrm>
              <a:off x="615074" y="2334023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28"/>
            <p:cNvCxnSpPr/>
            <p:nvPr/>
          </p:nvCxnSpPr>
          <p:spPr bwMode="auto">
            <a:xfrm>
              <a:off x="601223" y="3798076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074" name="Picture 2" descr="C:\Users\dalmoi\Pictures\34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71130"/>
            <a:ext cx="3528392" cy="26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20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088" y="354142"/>
            <a:ext cx="3314328" cy="338554"/>
          </a:xfrm>
        </p:spPr>
        <p:txBody>
          <a:bodyPr/>
          <a:lstStyle/>
          <a:p>
            <a:r>
              <a:rPr lang="it-IT" dirty="0" smtClean="0"/>
              <a:t>Obiettivo del contratto</a:t>
            </a: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3909453" y="354142"/>
            <a:ext cx="411085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it-IT" dirty="0" smtClean="0"/>
              <a:t>- EFFICIENZA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6" y="836712"/>
            <a:ext cx="915632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6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088" y="354142"/>
            <a:ext cx="3314328" cy="338554"/>
          </a:xfrm>
        </p:spPr>
        <p:txBody>
          <a:bodyPr/>
          <a:lstStyle/>
          <a:p>
            <a:r>
              <a:rPr lang="it-IT" dirty="0" smtClean="0"/>
              <a:t>Obiettivo del contratto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/>
          <a:stretch/>
        </p:blipFill>
        <p:spPr>
          <a:xfrm>
            <a:off x="0" y="812800"/>
            <a:ext cx="9144000" cy="5712544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3909453" y="354142"/>
            <a:ext cx="411085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it-IT" dirty="0" smtClean="0"/>
              <a:t>- DIPENDENTE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0171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Obiettivo del contratto - INNOVAZIONE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9144000" cy="571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2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Modello </a:t>
            </a:r>
            <a:endParaRPr lang="it-IT" dirty="0"/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2539042621"/>
              </p:ext>
            </p:extLst>
          </p:nvPr>
        </p:nvGraphicFramePr>
        <p:xfrm>
          <a:off x="-828600" y="980728"/>
          <a:ext cx="55801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4162623182"/>
              </p:ext>
            </p:extLst>
          </p:nvPr>
        </p:nvGraphicFramePr>
        <p:xfrm>
          <a:off x="2051720" y="2276872"/>
          <a:ext cx="55801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Esagono 2"/>
          <p:cNvSpPr/>
          <p:nvPr/>
        </p:nvSpPr>
        <p:spPr bwMode="auto">
          <a:xfrm rot="5400000">
            <a:off x="4435721" y="2384884"/>
            <a:ext cx="1512168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6" name="Esagono 5"/>
          <p:cNvSpPr/>
          <p:nvPr/>
        </p:nvSpPr>
        <p:spPr bwMode="auto">
          <a:xfrm rot="5400000">
            <a:off x="3023828" y="2384884"/>
            <a:ext cx="1512168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9" name="Esagono 8"/>
          <p:cNvSpPr/>
          <p:nvPr/>
        </p:nvSpPr>
        <p:spPr bwMode="auto">
          <a:xfrm rot="5400000">
            <a:off x="1591405" y="2384884"/>
            <a:ext cx="1440160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0" name="Esagono 9"/>
          <p:cNvSpPr/>
          <p:nvPr/>
        </p:nvSpPr>
        <p:spPr bwMode="auto">
          <a:xfrm rot="5400000">
            <a:off x="143508" y="2384884"/>
            <a:ext cx="1512168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1" name="Esagono 10"/>
          <p:cNvSpPr/>
          <p:nvPr/>
        </p:nvSpPr>
        <p:spPr bwMode="auto">
          <a:xfrm rot="5400000">
            <a:off x="5101610" y="3663211"/>
            <a:ext cx="1504799" cy="1324412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2" name="Esagono 11"/>
          <p:cNvSpPr/>
          <p:nvPr/>
        </p:nvSpPr>
        <p:spPr bwMode="auto">
          <a:xfrm rot="5400000">
            <a:off x="3731991" y="3692942"/>
            <a:ext cx="1476783" cy="1236929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3" name="Esagono 12"/>
          <p:cNvSpPr/>
          <p:nvPr/>
        </p:nvSpPr>
        <p:spPr bwMode="auto">
          <a:xfrm rot="5400000">
            <a:off x="2216266" y="3646027"/>
            <a:ext cx="1512168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4" name="Esagono 13"/>
          <p:cNvSpPr/>
          <p:nvPr/>
        </p:nvSpPr>
        <p:spPr bwMode="auto">
          <a:xfrm rot="5400000">
            <a:off x="804566" y="3645833"/>
            <a:ext cx="1511782" cy="1296144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5" name="Esagono 14"/>
          <p:cNvSpPr/>
          <p:nvPr/>
        </p:nvSpPr>
        <p:spPr bwMode="auto">
          <a:xfrm rot="5400000">
            <a:off x="4457909" y="4940850"/>
            <a:ext cx="1467792" cy="1324412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6" name="Esagono 15"/>
          <p:cNvSpPr/>
          <p:nvPr/>
        </p:nvSpPr>
        <p:spPr bwMode="auto">
          <a:xfrm rot="5400000">
            <a:off x="3031882" y="4931022"/>
            <a:ext cx="1467792" cy="1324412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7" name="Esagono 16"/>
          <p:cNvSpPr/>
          <p:nvPr/>
        </p:nvSpPr>
        <p:spPr bwMode="auto">
          <a:xfrm rot="5400000">
            <a:off x="2268329" y="1071284"/>
            <a:ext cx="1467792" cy="1324412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18" name="Esagono 17"/>
          <p:cNvSpPr/>
          <p:nvPr/>
        </p:nvSpPr>
        <p:spPr bwMode="auto">
          <a:xfrm rot="5400000">
            <a:off x="853554" y="1071284"/>
            <a:ext cx="1467792" cy="1324412"/>
          </a:xfrm>
          <a:prstGeom prst="hexagon">
            <a:avLst/>
          </a:prstGeom>
          <a:noFill/>
          <a:ln w="5715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grpSp>
        <p:nvGrpSpPr>
          <p:cNvPr id="20" name="Group 24"/>
          <p:cNvGrpSpPr/>
          <p:nvPr/>
        </p:nvGrpSpPr>
        <p:grpSpPr>
          <a:xfrm>
            <a:off x="6084246" y="971544"/>
            <a:ext cx="2730577" cy="5238328"/>
            <a:chOff x="587374" y="2334023"/>
            <a:chExt cx="3612361" cy="1527026"/>
          </a:xfrm>
        </p:grpSpPr>
        <p:sp>
          <p:nvSpPr>
            <p:cNvPr id="21" name="Rectangle 1027"/>
            <p:cNvSpPr txBox="1">
              <a:spLocks noChangeArrowheads="1"/>
            </p:cNvSpPr>
            <p:nvPr/>
          </p:nvSpPr>
          <p:spPr bwMode="auto">
            <a:xfrm>
              <a:off x="587374" y="2348881"/>
              <a:ext cx="3539877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Supporto business strategico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Partner competitivo e flessibile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Approccio ingegneristico 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Tracciabilità informazioni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Numeri e report</a:t>
              </a: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endParaRPr lang="it-IT" sz="1400" dirty="0" smtClean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Straight Connector 26"/>
            <p:cNvCxnSpPr/>
            <p:nvPr/>
          </p:nvCxnSpPr>
          <p:spPr bwMode="auto">
            <a:xfrm>
              <a:off x="615074" y="2334023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7"/>
            <p:cNvCxnSpPr/>
            <p:nvPr/>
          </p:nvCxnSpPr>
          <p:spPr bwMode="auto">
            <a:xfrm>
              <a:off x="687557" y="2861477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7678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Implementazione</a:t>
            </a:r>
            <a:endParaRPr lang="it-IT" dirty="0"/>
          </a:p>
        </p:txBody>
      </p:sp>
      <p:grpSp>
        <p:nvGrpSpPr>
          <p:cNvPr id="17" name="Group 24"/>
          <p:cNvGrpSpPr/>
          <p:nvPr/>
        </p:nvGrpSpPr>
        <p:grpSpPr>
          <a:xfrm>
            <a:off x="323529" y="795757"/>
            <a:ext cx="7957156" cy="5557339"/>
            <a:chOff x="587373" y="2241028"/>
            <a:chExt cx="6359612" cy="1620021"/>
          </a:xfrm>
        </p:grpSpPr>
        <p:sp>
          <p:nvSpPr>
            <p:cNvPr id="18" name="Rectangle 1027"/>
            <p:cNvSpPr txBox="1">
              <a:spLocks noChangeArrowheads="1"/>
            </p:cNvSpPr>
            <p:nvPr/>
          </p:nvSpPr>
          <p:spPr bwMode="auto">
            <a:xfrm>
              <a:off x="587373" y="2244737"/>
              <a:ext cx="6359612" cy="161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indent="0" algn="just">
                <a:lnSpc>
                  <a:spcPct val="120000"/>
                </a:lnSpc>
                <a:buFontTx/>
                <a:buNone/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Ricerca dell’eccellenza in un determinato settore per fornire un servizio che non siamo in grado di erogare internamente, </a:t>
              </a:r>
              <a:r>
                <a:rPr lang="it-IT" sz="1400" b="1" dirty="0">
                  <a:solidFill>
                    <a:srgbClr val="666666"/>
                  </a:solidFill>
                  <a:latin typeface="Arial"/>
                  <a:cs typeface="Arial"/>
                </a:rPr>
                <a:t>al fine di supportare e facilitare il raggiungimento dell’obiettivo </a:t>
              </a:r>
              <a:r>
                <a:rPr lang="it-IT" sz="1400" b="1" dirty="0" smtClean="0">
                  <a:solidFill>
                    <a:srgbClr val="666666"/>
                  </a:solidFill>
                  <a:latin typeface="Arial"/>
                  <a:cs typeface="Arial"/>
                </a:rPr>
                <a:t>strategico.</a:t>
              </a:r>
              <a:endParaRPr lang="en-US" sz="1400" b="1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0" indent="0">
                <a:lnSpc>
                  <a:spcPts val="2200"/>
                </a:lnSpc>
                <a:spcBef>
                  <a:spcPts val="600"/>
                </a:spcBef>
                <a:buClr>
                  <a:schemeClr val="hlink"/>
                </a:buClr>
                <a:buSzPct val="80000"/>
                <a:tabLst>
                  <a:tab pos="177800" algn="l"/>
                </a:tabLst>
              </a:pP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Straight Connector 26"/>
            <p:cNvCxnSpPr/>
            <p:nvPr/>
          </p:nvCxnSpPr>
          <p:spPr bwMode="auto">
            <a:xfrm>
              <a:off x="601223" y="2241028"/>
              <a:ext cx="6331911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" name="Straight Connector 26"/>
          <p:cNvCxnSpPr/>
          <p:nvPr/>
        </p:nvCxnSpPr>
        <p:spPr bwMode="auto">
          <a:xfrm>
            <a:off x="340858" y="1628800"/>
            <a:ext cx="799133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" name="Diagramma 23"/>
          <p:cNvGraphicFramePr/>
          <p:nvPr>
            <p:extLst>
              <p:ext uri="{D42A27DB-BD31-4B8C-83A1-F6EECF244321}">
                <p14:modId xmlns:p14="http://schemas.microsoft.com/office/powerpoint/2010/main" val="4289600431"/>
              </p:ext>
            </p:extLst>
          </p:nvPr>
        </p:nvGraphicFramePr>
        <p:xfrm>
          <a:off x="591279" y="1628800"/>
          <a:ext cx="7809425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5" name="Connettore 2 34"/>
          <p:cNvCxnSpPr/>
          <p:nvPr/>
        </p:nvCxnSpPr>
        <p:spPr bwMode="auto">
          <a:xfrm>
            <a:off x="574715" y="2636912"/>
            <a:ext cx="1188973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7" name="Connettore 2 36"/>
          <p:cNvCxnSpPr/>
          <p:nvPr/>
        </p:nvCxnSpPr>
        <p:spPr bwMode="auto">
          <a:xfrm>
            <a:off x="2843808" y="2636912"/>
            <a:ext cx="2160000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9" name="Connettore 2 38"/>
          <p:cNvCxnSpPr/>
          <p:nvPr/>
        </p:nvCxnSpPr>
        <p:spPr bwMode="auto">
          <a:xfrm>
            <a:off x="5002366" y="2636912"/>
            <a:ext cx="1188973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0" name="Connettore 2 39"/>
          <p:cNvCxnSpPr/>
          <p:nvPr/>
        </p:nvCxnSpPr>
        <p:spPr bwMode="auto">
          <a:xfrm>
            <a:off x="6191339" y="2636912"/>
            <a:ext cx="1188973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1" name="Connettore 2 40"/>
          <p:cNvCxnSpPr/>
          <p:nvPr/>
        </p:nvCxnSpPr>
        <p:spPr bwMode="auto">
          <a:xfrm>
            <a:off x="7380312" y="2636912"/>
            <a:ext cx="1044957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6" name="Connettore 2 45"/>
          <p:cNvCxnSpPr/>
          <p:nvPr/>
        </p:nvCxnSpPr>
        <p:spPr bwMode="auto">
          <a:xfrm>
            <a:off x="1763688" y="2636912"/>
            <a:ext cx="1080120" cy="0"/>
          </a:xfrm>
          <a:prstGeom prst="straightConnector1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9" name="CasellaDiTesto 48"/>
          <p:cNvSpPr txBox="1"/>
          <p:nvPr/>
        </p:nvSpPr>
        <p:spPr>
          <a:xfrm>
            <a:off x="1401920" y="2307000"/>
            <a:ext cx="756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smtClean="0">
                <a:solidFill>
                  <a:srgbClr val="666666"/>
                </a:solidFill>
              </a:rPr>
              <a:t>2013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4109559" y="2338097"/>
            <a:ext cx="75608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smtClean="0">
                <a:solidFill>
                  <a:srgbClr val="666666"/>
                </a:solidFill>
              </a:rPr>
              <a:t>2014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396843" y="2647538"/>
            <a:ext cx="13668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err="1" smtClean="0">
                <a:solidFill>
                  <a:srgbClr val="666666"/>
                </a:solidFill>
              </a:rPr>
              <a:t>Sep</a:t>
            </a:r>
            <a:r>
              <a:rPr lang="it-IT" sz="1000" b="1" dirty="0" smtClean="0">
                <a:solidFill>
                  <a:srgbClr val="666666"/>
                </a:solidFill>
              </a:rPr>
              <a:t> – </a:t>
            </a:r>
            <a:r>
              <a:rPr lang="it-IT" sz="1000" b="1" dirty="0" err="1" smtClean="0">
                <a:solidFill>
                  <a:srgbClr val="666666"/>
                </a:solidFill>
              </a:rPr>
              <a:t>Nov</a:t>
            </a:r>
            <a:r>
              <a:rPr lang="it-IT" sz="1000" b="1" dirty="0" smtClean="0">
                <a:solidFill>
                  <a:srgbClr val="666666"/>
                </a:solidFill>
              </a:rPr>
              <a:t> 13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1620325" y="2645844"/>
            <a:ext cx="13668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err="1" smtClean="0">
                <a:solidFill>
                  <a:srgbClr val="666666"/>
                </a:solidFill>
              </a:rPr>
              <a:t>Nov</a:t>
            </a:r>
            <a:r>
              <a:rPr lang="it-IT" sz="1000" b="1" dirty="0" smtClean="0">
                <a:solidFill>
                  <a:srgbClr val="666666"/>
                </a:solidFill>
              </a:rPr>
              <a:t> – </a:t>
            </a:r>
            <a:r>
              <a:rPr lang="it-IT" sz="1000" b="1" dirty="0" err="1" smtClean="0">
                <a:solidFill>
                  <a:srgbClr val="666666"/>
                </a:solidFill>
              </a:rPr>
              <a:t>Jan</a:t>
            </a:r>
            <a:r>
              <a:rPr lang="it-IT" sz="1000" b="1" dirty="0" smtClean="0">
                <a:solidFill>
                  <a:srgbClr val="666666"/>
                </a:solidFill>
              </a:rPr>
              <a:t> 14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2831682" y="2652287"/>
            <a:ext cx="217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err="1" smtClean="0">
                <a:solidFill>
                  <a:srgbClr val="666666"/>
                </a:solidFill>
              </a:rPr>
              <a:t>Jan</a:t>
            </a:r>
            <a:r>
              <a:rPr lang="it-IT" sz="1000" b="1" dirty="0" smtClean="0">
                <a:solidFill>
                  <a:srgbClr val="666666"/>
                </a:solidFill>
              </a:rPr>
              <a:t> – </a:t>
            </a:r>
            <a:r>
              <a:rPr lang="it-IT" sz="1000" b="1" dirty="0" err="1" smtClean="0">
                <a:solidFill>
                  <a:srgbClr val="666666"/>
                </a:solidFill>
              </a:rPr>
              <a:t>Apr</a:t>
            </a:r>
            <a:r>
              <a:rPr lang="it-IT" sz="1000" b="1" dirty="0" smtClean="0">
                <a:solidFill>
                  <a:srgbClr val="666666"/>
                </a:solidFill>
              </a:rPr>
              <a:t>  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5002366" y="2637313"/>
            <a:ext cx="118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err="1" smtClean="0">
                <a:solidFill>
                  <a:srgbClr val="666666"/>
                </a:solidFill>
              </a:rPr>
              <a:t>Apr</a:t>
            </a:r>
            <a:r>
              <a:rPr lang="it-IT" sz="1000" b="1" dirty="0" smtClean="0">
                <a:solidFill>
                  <a:srgbClr val="666666"/>
                </a:solidFill>
              </a:rPr>
              <a:t> - </a:t>
            </a:r>
            <a:r>
              <a:rPr lang="it-IT" sz="1000" b="1" dirty="0" err="1" smtClean="0">
                <a:solidFill>
                  <a:srgbClr val="666666"/>
                </a:solidFill>
              </a:rPr>
              <a:t>Jun</a:t>
            </a:r>
            <a:r>
              <a:rPr lang="it-IT" sz="1000" b="1" dirty="0" smtClean="0">
                <a:solidFill>
                  <a:srgbClr val="666666"/>
                </a:solidFill>
              </a:rPr>
              <a:t>  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6191339" y="2652286"/>
            <a:ext cx="118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err="1" smtClean="0">
                <a:solidFill>
                  <a:srgbClr val="666666"/>
                </a:solidFill>
              </a:rPr>
              <a:t>Jul</a:t>
            </a:r>
            <a:r>
              <a:rPr lang="it-IT" sz="1000" b="1" dirty="0" smtClean="0">
                <a:solidFill>
                  <a:srgbClr val="666666"/>
                </a:solidFill>
              </a:rPr>
              <a:t> - </a:t>
            </a:r>
            <a:r>
              <a:rPr lang="it-IT" sz="1000" b="1" dirty="0" err="1" smtClean="0">
                <a:solidFill>
                  <a:srgbClr val="666666"/>
                </a:solidFill>
              </a:rPr>
              <a:t>Feb</a:t>
            </a:r>
            <a:r>
              <a:rPr lang="it-IT" sz="1000" b="1" dirty="0" smtClean="0">
                <a:solidFill>
                  <a:srgbClr val="666666"/>
                </a:solidFill>
              </a:rPr>
              <a:t>  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7380312" y="2643103"/>
            <a:ext cx="1188973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smtClean="0">
                <a:solidFill>
                  <a:srgbClr val="666666"/>
                </a:solidFill>
              </a:rPr>
              <a:t>Mar 15  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7256271" y="2338097"/>
            <a:ext cx="756084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000" b="1" dirty="0" smtClean="0">
                <a:solidFill>
                  <a:srgbClr val="666666"/>
                </a:solidFill>
              </a:rPr>
              <a:t>2015</a:t>
            </a:r>
            <a:endParaRPr lang="it-IT" sz="1000" b="1" dirty="0">
              <a:solidFill>
                <a:srgbClr val="666666"/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36875" y="3409255"/>
            <a:ext cx="1992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Status quo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Connettore 1 72"/>
          <p:cNvCxnSpPr/>
          <p:nvPr/>
        </p:nvCxnSpPr>
        <p:spPr bwMode="auto">
          <a:xfrm>
            <a:off x="284315" y="3735555"/>
            <a:ext cx="1872000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CasellaDiTesto 82"/>
          <p:cNvSpPr txBox="1"/>
          <p:nvPr/>
        </p:nvSpPr>
        <p:spPr>
          <a:xfrm>
            <a:off x="240485" y="3758245"/>
            <a:ext cx="19175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Specifica tecnica</a:t>
            </a:r>
            <a:endParaRPr lang="it-IT" sz="14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Speso canone / extra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Matrice Bene servizi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Modello di</a:t>
            </a:r>
          </a:p>
          <a:p>
            <a:pPr algn="ctr"/>
            <a:r>
              <a:rPr lang="it-IT" sz="14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estione delle </a:t>
            </a:r>
            <a:r>
              <a:rPr lang="it-IT" sz="14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facility</a:t>
            </a:r>
            <a:endParaRPr lang="it-IT" sz="14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Criteri valutazione</a:t>
            </a:r>
          </a:p>
          <a:p>
            <a:pPr algn="ctr"/>
            <a:r>
              <a:rPr lang="it-IT" sz="14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suppliers</a:t>
            </a:r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2229092" y="3408099"/>
            <a:ext cx="3134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Tender gara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2303748" y="3738753"/>
            <a:ext cx="30603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Prequalifica </a:t>
            </a:r>
            <a:r>
              <a:rPr lang="it-IT" sz="1400" dirty="0" err="1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suppliers</a:t>
            </a:r>
            <a:endParaRPr lang="it-IT" sz="14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Stesura specifica tecnica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Stesura allegati tecnici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Analisi offerte - progetti tecnici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Analisi offerte - economica 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Valutazione e aggiudicazione</a:t>
            </a:r>
          </a:p>
          <a:p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5433449" y="3391311"/>
            <a:ext cx="1630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Start Up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5508104" y="3750073"/>
            <a:ext cx="1555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Procedure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Due </a:t>
            </a:r>
            <a:r>
              <a:rPr lang="it-IT" sz="1400" dirty="0" err="1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diligence</a:t>
            </a:r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algn="ctr"/>
            <a:endParaRPr lang="it-IT" sz="14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S.I.</a:t>
            </a:r>
          </a:p>
          <a:p>
            <a:pPr algn="ctr"/>
            <a:endParaRPr lang="it-IT" sz="1400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Reportistica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I.P.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0" name="Connettore 1 89"/>
          <p:cNvCxnSpPr/>
          <p:nvPr/>
        </p:nvCxnSpPr>
        <p:spPr bwMode="auto">
          <a:xfrm>
            <a:off x="5508104" y="3738753"/>
            <a:ext cx="1555765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CasellaDiTesto 91"/>
          <p:cNvSpPr txBox="1"/>
          <p:nvPr/>
        </p:nvSpPr>
        <p:spPr>
          <a:xfrm>
            <a:off x="7256271" y="3384020"/>
            <a:ext cx="1175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Go live</a:t>
            </a:r>
            <a:endParaRPr lang="it-IT" sz="1400" b="1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7256271" y="3738753"/>
            <a:ext cx="1224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Partnership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Innovazione</a:t>
            </a:r>
          </a:p>
          <a:p>
            <a:pPr algn="ctr"/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Ridefinizione</a:t>
            </a:r>
          </a:p>
          <a:p>
            <a:pPr algn="ctr"/>
            <a:r>
              <a:rPr lang="it-IT" sz="1400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modelli</a:t>
            </a:r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endParaRPr lang="it-IT" sz="1400" dirty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9" name="Connettore 1 98"/>
          <p:cNvCxnSpPr/>
          <p:nvPr/>
        </p:nvCxnSpPr>
        <p:spPr bwMode="auto">
          <a:xfrm>
            <a:off x="2303747" y="3738753"/>
            <a:ext cx="3060000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Connettore 1 99"/>
          <p:cNvCxnSpPr/>
          <p:nvPr/>
        </p:nvCxnSpPr>
        <p:spPr bwMode="auto">
          <a:xfrm>
            <a:off x="7163914" y="3731113"/>
            <a:ext cx="0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nettore 1 100"/>
          <p:cNvCxnSpPr/>
          <p:nvPr/>
        </p:nvCxnSpPr>
        <p:spPr bwMode="auto">
          <a:xfrm>
            <a:off x="7201492" y="3738753"/>
            <a:ext cx="1260000" cy="0"/>
          </a:xfrm>
          <a:prstGeom prst="line">
            <a:avLst/>
          </a:prstGeom>
          <a:noFill/>
          <a:ln w="1905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4150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Servizi</a:t>
            </a:r>
            <a:endParaRPr lang="it-IT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23529" y="808480"/>
            <a:ext cx="79571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Tenaris ha sviluppato un proprio S.I. per la gestione delle richieste e monitoraggio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delle prestazione attraverso </a:t>
            </a: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la piattaforma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SAP PM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Plant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Maintenance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it-IT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en-US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buClr>
                <a:schemeClr val="hlink"/>
              </a:buClr>
              <a:buSzPct val="80000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 b="4847"/>
          <a:stretch/>
        </p:blipFill>
        <p:spPr bwMode="auto">
          <a:xfrm>
            <a:off x="333440" y="3574308"/>
            <a:ext cx="4166552" cy="257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7"/>
          <a:stretch/>
        </p:blipFill>
        <p:spPr bwMode="auto">
          <a:xfrm>
            <a:off x="315529" y="1412776"/>
            <a:ext cx="6560727" cy="190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7890" r="24113" b="8092"/>
          <a:stretch/>
        </p:blipFill>
        <p:spPr bwMode="auto">
          <a:xfrm>
            <a:off x="4716016" y="3580787"/>
            <a:ext cx="3946112" cy="25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450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Servizi</a:t>
            </a:r>
            <a:endParaRPr lang="it-IT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23529" y="808480"/>
            <a:ext cx="79571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Tenaris ha sviluppato un proprio S.I. per la gestione delle richieste e monitoraggio delle prestazione attraverso la piattaforma SAP PM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Plant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Maintenance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it-IT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en-US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buClr>
                <a:schemeClr val="hlink"/>
              </a:buClr>
              <a:buSzPct val="80000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23529" y="1412777"/>
            <a:ext cx="8424935" cy="41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03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Servizi</a:t>
            </a:r>
            <a:endParaRPr lang="it-IT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23529" y="808480"/>
            <a:ext cx="79571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just">
              <a:lnSpc>
                <a:spcPct val="120000"/>
              </a:lnSpc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Tenaris ha sviluppato un proprio S.I. per la gestione delle richieste e monitoraggio del fornitore sfruttando la piattaforma 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SAP PM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Plant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Maintenance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it-IT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en-US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buClr>
                <a:schemeClr val="hlink"/>
              </a:buClr>
              <a:buSzPct val="80000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2"/>
          <a:stretch/>
        </p:blipFill>
        <p:spPr bwMode="auto">
          <a:xfrm>
            <a:off x="323529" y="1412777"/>
            <a:ext cx="8424935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e 3"/>
          <p:cNvSpPr/>
          <p:nvPr/>
        </p:nvSpPr>
        <p:spPr bwMode="auto">
          <a:xfrm>
            <a:off x="827584" y="1873382"/>
            <a:ext cx="1584176" cy="49282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8028657" y="172936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11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88" y="354142"/>
            <a:ext cx="7605712" cy="338554"/>
          </a:xfrm>
        </p:spPr>
        <p:txBody>
          <a:bodyPr/>
          <a:lstStyle/>
          <a:p>
            <a:r>
              <a:rPr lang="it-IT" dirty="0" smtClean="0">
                <a:solidFill>
                  <a:srgbClr val="BFBFBF"/>
                </a:solidFill>
                <a:latin typeface="Arial"/>
                <a:cs typeface="Arial"/>
              </a:rPr>
              <a:t>Sistema industriale globale</a:t>
            </a:r>
            <a:endParaRPr lang="it-IT" dirty="0">
              <a:solidFill>
                <a:srgbClr val="BFBFB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9006" y="1742662"/>
            <a:ext cx="2008548" cy="2200626"/>
            <a:chOff x="3283532" y="1742662"/>
            <a:chExt cx="2008548" cy="2200626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283532" y="1742662"/>
              <a:ext cx="150449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4800" dirty="0" smtClean="0">
                  <a:solidFill>
                    <a:srgbClr val="99CC00"/>
                  </a:solidFill>
                  <a:latin typeface="Frutiger 45 Light"/>
                  <a:cs typeface="Frutiger 45 Light"/>
                </a:rPr>
                <a:t>7,1</a:t>
              </a:r>
              <a:endParaRPr lang="en-US" sz="4800" dirty="0">
                <a:solidFill>
                  <a:srgbClr val="99CC00"/>
                </a:solidFill>
                <a:latin typeface="Frutiger 45 Light"/>
                <a:cs typeface="Frutiger 45 Light"/>
              </a:endParaRPr>
            </a:p>
          </p:txBody>
        </p:sp>
        <p:sp>
          <p:nvSpPr>
            <p:cNvPr id="9" name="Rectangle 53"/>
            <p:cNvSpPr>
              <a:spLocks noChangeArrowheads="1"/>
            </p:cNvSpPr>
            <p:nvPr/>
          </p:nvSpPr>
          <p:spPr bwMode="auto">
            <a:xfrm>
              <a:off x="3347864" y="2642419"/>
              <a:ext cx="1944216" cy="1300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Miliardi </a:t>
              </a:r>
              <a:r>
                <a:rPr lang="en-US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USD</a:t>
              </a:r>
              <a:endParaRPr lang="it-IT" sz="2100" dirty="0" smtClean="0">
                <a:solidFill>
                  <a:srgbClr val="000099"/>
                </a:solidFill>
                <a:latin typeface="Arial"/>
                <a:ea typeface="ＭＳ Ｐゴシック" pitchFamily="34" charset="-128"/>
                <a:cs typeface="Arial"/>
              </a:endParaRPr>
            </a:p>
            <a:p>
              <a:pPr>
                <a:lnSpc>
                  <a:spcPts val="21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Fatturato annuo netto</a:t>
              </a:r>
              <a:r>
                <a:rPr lang="it-IT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/>
              </a:r>
              <a:br>
                <a:rPr lang="it-IT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(2015)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3347864" y="2500842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2843808" y="1742662"/>
            <a:ext cx="1960430" cy="3005462"/>
            <a:chOff x="6012160" y="2094756"/>
            <a:chExt cx="1960430" cy="3005462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6012160" y="2094756"/>
              <a:ext cx="120644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4800" dirty="0" smtClean="0">
                  <a:solidFill>
                    <a:srgbClr val="99CC00"/>
                  </a:solidFill>
                  <a:latin typeface="Frutiger 45 Light"/>
                  <a:cs typeface="Frutiger 45 Light"/>
                </a:rPr>
                <a:t>4</a:t>
              </a:r>
              <a:endParaRPr lang="en-US" sz="4800" dirty="0">
                <a:solidFill>
                  <a:srgbClr val="99CC00"/>
                </a:solidFill>
                <a:latin typeface="Frutiger 45 Light"/>
                <a:cs typeface="Frutiger 45 Light"/>
              </a:endParaRPr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6028374" y="2994513"/>
              <a:ext cx="1944216" cy="210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400" dirty="0" smtClean="0">
                  <a:solidFill>
                    <a:srgbClr val="000099"/>
                  </a:solidFill>
                  <a:latin typeface="Verdana" pitchFamily="34" charset="0"/>
                  <a:ea typeface="ＭＳ Ｐゴシック" pitchFamily="34" charset="-128"/>
                  <a:cs typeface="+mn-cs"/>
                </a:rPr>
                <a:t>Paesi</a:t>
              </a:r>
              <a:endParaRPr lang="it-IT" sz="1800" dirty="0" smtClean="0">
                <a:solidFill>
                  <a:srgbClr val="000099"/>
                </a:solidFill>
                <a:latin typeface="Verdana" pitchFamily="34" charset="0"/>
                <a:ea typeface="ＭＳ Ｐゴシック" pitchFamily="34" charset="-128"/>
                <a:cs typeface="+mn-cs"/>
              </a:endParaRPr>
            </a:p>
            <a:p>
              <a:pPr>
                <a:lnSpc>
                  <a:spcPts val="21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Con quotazioni in Borsa</a:t>
              </a:r>
            </a:p>
            <a:p>
              <a:pPr>
                <a:lnSpc>
                  <a:spcPts val="18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New York</a:t>
              </a:r>
              <a:b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Buenos Aires</a:t>
              </a:r>
              <a:r>
                <a:rPr lang="en-US" sz="1400" dirty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/>
              </a:r>
              <a:br>
                <a:rPr lang="en-US" sz="1400" dirty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Italia</a:t>
              </a:r>
              <a:br>
                <a:rPr lang="en-US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</a:br>
              <a:r>
                <a:rPr lang="it-IT" sz="1400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Messico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6028374" y="2852936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595346" y="4005064"/>
            <a:ext cx="1960430" cy="1931321"/>
            <a:chOff x="6012160" y="2094756"/>
            <a:chExt cx="1960430" cy="1931321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6012160" y="2094756"/>
              <a:ext cx="1206442" cy="70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buNone/>
              </a:pPr>
              <a:r>
                <a:rPr lang="en-US" sz="4800" dirty="0">
                  <a:solidFill>
                    <a:srgbClr val="99CC00"/>
                  </a:solidFill>
                  <a:latin typeface="Frutiger 45 Light"/>
                  <a:cs typeface="Frutiger 45 Light"/>
                </a:rPr>
                <a:t>30</a:t>
              </a:r>
            </a:p>
          </p:txBody>
        </p:sp>
        <p:sp>
          <p:nvSpPr>
            <p:cNvPr id="17" name="Rectangle 53"/>
            <p:cNvSpPr>
              <a:spLocks noChangeArrowheads="1"/>
            </p:cNvSpPr>
            <p:nvPr/>
          </p:nvSpPr>
          <p:spPr bwMode="auto">
            <a:xfrm>
              <a:off x="6028374" y="2994513"/>
              <a:ext cx="1944216" cy="103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5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sz="2100" dirty="0" smtClean="0">
                  <a:solidFill>
                    <a:srgbClr val="000099"/>
                  </a:solidFill>
                  <a:latin typeface="Arial"/>
                  <a:ea typeface="ＭＳ Ｐゴシック" pitchFamily="34" charset="-128"/>
                  <a:cs typeface="Arial"/>
                </a:rPr>
                <a:t>Paesi</a:t>
              </a:r>
            </a:p>
            <a:p>
              <a:pPr>
                <a:lnSpc>
                  <a:spcPts val="2100"/>
                </a:lnSpc>
                <a:spcBef>
                  <a:spcPct val="70000"/>
                </a:spcBef>
                <a:spcAft>
                  <a:spcPts val="0"/>
                </a:spcAft>
                <a:buClr>
                  <a:schemeClr val="hlink"/>
                </a:buClr>
                <a:defRPr/>
              </a:pPr>
              <a:r>
                <a:rPr lang="it-IT" b="1" dirty="0" smtClean="0">
                  <a:solidFill>
                    <a:srgbClr val="666666"/>
                  </a:solidFill>
                  <a:latin typeface="Arial"/>
                  <a:ea typeface="ＭＳ Ｐゴシック" pitchFamily="34" charset="-128"/>
                  <a:cs typeface="Arial"/>
                </a:rPr>
                <a:t>Con reti di servizio e distribuzione</a:t>
              </a:r>
              <a:endParaRPr lang="it-IT" dirty="0">
                <a:solidFill>
                  <a:srgbClr val="666666"/>
                </a:solidFill>
                <a:latin typeface="Arial"/>
                <a:ea typeface="ＭＳ Ｐゴシック" pitchFamily="34" charset="-128"/>
                <a:cs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6028374" y="2852936"/>
              <a:ext cx="187220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4860032" y="1916832"/>
            <a:ext cx="4427984" cy="3867641"/>
            <a:chOff x="4860032" y="1916832"/>
            <a:chExt cx="4427984" cy="3867641"/>
          </a:xfrm>
        </p:grpSpPr>
        <p:sp>
          <p:nvSpPr>
            <p:cNvPr id="24" name="Title 1"/>
            <p:cNvSpPr txBox="1">
              <a:spLocks/>
            </p:cNvSpPr>
            <p:nvPr/>
          </p:nvSpPr>
          <p:spPr bwMode="auto">
            <a:xfrm>
              <a:off x="5148064" y="1916832"/>
              <a:ext cx="237626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r>
                <a:rPr lang="en-US" sz="2000" b="1" dirty="0" err="1" smtClean="0">
                  <a:latin typeface="Arial"/>
                  <a:cs typeface="Arial"/>
                </a:rPr>
                <a:t>Vendite</a:t>
              </a:r>
              <a:r>
                <a:rPr lang="en-US" sz="2000" b="1" dirty="0" smtClean="0">
                  <a:latin typeface="Arial"/>
                  <a:cs typeface="Arial"/>
                </a:rPr>
                <a:t> per </a:t>
              </a:r>
              <a:r>
                <a:rPr lang="en-US" sz="2000" b="1" dirty="0" err="1" smtClean="0">
                  <a:latin typeface="Arial"/>
                  <a:cs typeface="Arial"/>
                </a:rPr>
                <a:t>regione</a:t>
              </a:r>
              <a:endParaRPr lang="en-US" sz="2000" b="1" dirty="0">
                <a:latin typeface="Arial"/>
                <a:cs typeface="Arial"/>
              </a:endParaRPr>
            </a:p>
          </p:txBody>
        </p:sp>
        <p:graphicFrame>
          <p:nvGraphicFramePr>
            <p:cNvPr id="32" name="Chart 31"/>
            <p:cNvGraphicFramePr/>
            <p:nvPr>
              <p:extLst>
                <p:ext uri="{D42A27DB-BD31-4B8C-83A1-F6EECF244321}">
                  <p14:modId xmlns:p14="http://schemas.microsoft.com/office/powerpoint/2010/main" val="2390609438"/>
                </p:ext>
              </p:extLst>
            </p:nvPr>
          </p:nvGraphicFramePr>
          <p:xfrm>
            <a:off x="4860032" y="2636912"/>
            <a:ext cx="4427984" cy="29519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7812360" y="5322808"/>
              <a:ext cx="11273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latin typeface="Arial"/>
                  <a:cs typeface="Arial"/>
                </a:rPr>
                <a:t>Nord America</a:t>
              </a:r>
              <a:endParaRPr lang="es-AR" sz="1200" dirty="0">
                <a:latin typeface="Arial"/>
                <a:cs typeface="Arial"/>
              </a:endParaRPr>
            </a:p>
            <a:p>
              <a:pPr eaLnBrk="1" hangingPunct="1"/>
              <a:r>
                <a:rPr lang="es-AR" sz="1800" dirty="0" smtClean="0">
                  <a:solidFill>
                    <a:srgbClr val="99CC00"/>
                  </a:solidFill>
                  <a:latin typeface="Arial"/>
                  <a:cs typeface="Arial"/>
                </a:rPr>
                <a:t>40%</a:t>
              </a:r>
              <a:endParaRPr lang="es-ES" sz="18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5299121" y="5301208"/>
              <a:ext cx="12170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Sud America</a:t>
              </a:r>
              <a:endParaRPr lang="es-AR" sz="12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s-AR" sz="1800" dirty="0" smtClean="0">
                  <a:solidFill>
                    <a:srgbClr val="99CC00"/>
                  </a:solidFill>
                  <a:latin typeface="Arial"/>
                  <a:cs typeface="Arial"/>
                </a:rPr>
                <a:t>30%</a:t>
              </a:r>
              <a:endParaRPr lang="es-ES" sz="18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5155105" y="4149080"/>
              <a:ext cx="12170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Europa</a:t>
              </a:r>
              <a:endParaRPr lang="es-AR" sz="12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s-AR" sz="1800" dirty="0" smtClean="0">
                  <a:solidFill>
                    <a:srgbClr val="99CC00"/>
                  </a:solidFill>
                  <a:latin typeface="Arial"/>
                  <a:cs typeface="Arial"/>
                </a:rPr>
                <a:t>10%</a:t>
              </a:r>
              <a:endParaRPr lang="es-ES" sz="18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 Box 38"/>
            <p:cNvSpPr txBox="1">
              <a:spLocks noChangeArrowheads="1"/>
            </p:cNvSpPr>
            <p:nvPr/>
          </p:nvSpPr>
          <p:spPr bwMode="auto">
            <a:xfrm>
              <a:off x="5311571" y="2708920"/>
              <a:ext cx="77259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Medio Oriente e Africa</a:t>
              </a:r>
            </a:p>
            <a:p>
              <a:pPr eaLnBrk="1" hangingPunct="1"/>
              <a:r>
                <a:rPr lang="es-AR" sz="1800" dirty="0" smtClean="0">
                  <a:solidFill>
                    <a:srgbClr val="99CC00"/>
                  </a:solidFill>
                  <a:latin typeface="Arial"/>
                  <a:cs typeface="Arial"/>
                </a:rPr>
                <a:t>16%</a:t>
              </a:r>
              <a:endParaRPr lang="es-ES" sz="18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 Box 39"/>
            <p:cNvSpPr txBox="1">
              <a:spLocks noChangeArrowheads="1"/>
            </p:cNvSpPr>
            <p:nvPr/>
          </p:nvSpPr>
          <p:spPr bwMode="auto">
            <a:xfrm>
              <a:off x="6804248" y="2319263"/>
              <a:ext cx="15121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AR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Asia Pacifico</a:t>
              </a:r>
              <a:endParaRPr lang="es-AR" sz="12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eaLnBrk="1" hangingPunct="1"/>
              <a:r>
                <a:rPr lang="es-AR" sz="1800" dirty="0" smtClean="0">
                  <a:solidFill>
                    <a:srgbClr val="99CC00"/>
                  </a:solidFill>
                  <a:latin typeface="Arial"/>
                  <a:cs typeface="Arial"/>
                </a:rPr>
                <a:t>4%</a:t>
              </a:r>
              <a:endParaRPr lang="es-ES" sz="18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915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Servizi</a:t>
            </a:r>
            <a:endParaRPr lang="it-IT" dirty="0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23529" y="808480"/>
            <a:ext cx="79571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Tenaris ha sviluppato un proprio S.I. per la gestione delle richieste e monitoraggio del fornitore sfruttando la piattaforma SAP PM </a:t>
            </a:r>
            <a:r>
              <a:rPr lang="it-IT" sz="1400" dirty="0" err="1">
                <a:solidFill>
                  <a:srgbClr val="666666"/>
                </a:solidFill>
                <a:latin typeface="Arial"/>
                <a:cs typeface="Arial"/>
              </a:rPr>
              <a:t>Plant</a:t>
            </a:r>
            <a:r>
              <a:rPr lang="it-IT" sz="140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lang="it-IT" sz="1400" dirty="0" err="1" smtClean="0">
                <a:solidFill>
                  <a:srgbClr val="666666"/>
                </a:solidFill>
                <a:latin typeface="Arial"/>
                <a:cs typeface="Arial"/>
              </a:rPr>
              <a:t>Maintenance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it-IT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en-US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buClr>
                <a:schemeClr val="hlink"/>
              </a:buClr>
              <a:buSzPct val="80000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23529" y="1412777"/>
            <a:ext cx="8424935" cy="41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90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088" y="354142"/>
            <a:ext cx="7605712" cy="581698"/>
          </a:xfrm>
        </p:spPr>
        <p:txBody>
          <a:bodyPr/>
          <a:lstStyle/>
          <a:p>
            <a:r>
              <a:rPr lang="it-IT" dirty="0" smtClean="0"/>
              <a:t>Indicatori Performance</a:t>
            </a:r>
            <a:br>
              <a:rPr lang="it-IT" dirty="0" smtClean="0"/>
            </a:br>
            <a:r>
              <a:rPr lang="en-US" sz="1800" dirty="0" smtClean="0"/>
              <a:t>Cleaning Services</a:t>
            </a:r>
            <a:endParaRPr lang="it-IT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9512" y="980728"/>
            <a:ext cx="1855565" cy="252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9712" y="980728"/>
            <a:ext cx="224999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Parametr</a:t>
            </a:r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</a:t>
            </a:r>
          </a:p>
          <a:p>
            <a:pPr algn="just"/>
            <a:endParaRPr lang="it-IT" b="1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50%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20 %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Sicurezza 10%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Ambiente 10%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Personale 5%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Equipment</a:t>
            </a: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5%</a:t>
            </a:r>
          </a:p>
          <a:p>
            <a:pPr algn="just"/>
            <a:endParaRPr lang="it-IT" sz="1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>
              <a:solidFill>
                <a:srgbClr val="000099"/>
              </a:solidFill>
            </a:endParaRPr>
          </a:p>
          <a:p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operatore in loco</a:t>
            </a:r>
          </a:p>
          <a:p>
            <a:pPr algn="ctr"/>
            <a:endParaRPr lang="it-IT" sz="1400" b="1" dirty="0" smtClean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50%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20 %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Sicurezza 10%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Ambiente 10%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Personale 5%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Equipment</a:t>
            </a: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</a:t>
            </a:r>
            <a:r>
              <a:rPr lang="it-IT" sz="14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operatore in </a:t>
            </a:r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</a:t>
            </a: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70%</a:t>
            </a:r>
            <a:endParaRPr lang="it-IT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</a:t>
            </a: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30%</a:t>
            </a:r>
            <a:endParaRPr lang="it-IT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sz="14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b="1" dirty="0" smtClean="0">
              <a:solidFill>
                <a:srgbClr val="666666"/>
              </a:solidFill>
            </a:endParaRPr>
          </a:p>
          <a:p>
            <a:pPr algn="ctr"/>
            <a:endParaRPr lang="it-IT" sz="1400" b="1" dirty="0">
              <a:solidFill>
                <a:srgbClr val="666666"/>
              </a:solidFill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>
              <a:solidFill>
                <a:srgbClr val="000099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2"/>
          <a:stretch/>
        </p:blipFill>
        <p:spPr>
          <a:xfrm>
            <a:off x="179512" y="3573016"/>
            <a:ext cx="1888685" cy="2520000"/>
          </a:xfrm>
          <a:prstGeom prst="rect">
            <a:avLst/>
          </a:prstGeom>
        </p:spPr>
      </p:pic>
      <p:sp>
        <p:nvSpPr>
          <p:cNvPr id="16" name="Triangolo isoscele 15"/>
          <p:cNvSpPr/>
          <p:nvPr/>
        </p:nvSpPr>
        <p:spPr bwMode="auto">
          <a:xfrm>
            <a:off x="971640" y="3393016"/>
            <a:ext cx="360000" cy="180000"/>
          </a:xfrm>
          <a:prstGeom prst="triangle">
            <a:avLst/>
          </a:prstGeom>
          <a:solidFill>
            <a:srgbClr val="CC0066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CC0066"/>
              </a:solidFill>
              <a:effectLst/>
              <a:latin typeface="Verdana" pitchFamily="-106" charset="0"/>
            </a:endParaRPr>
          </a:p>
        </p:txBody>
      </p:sp>
      <p:cxnSp>
        <p:nvCxnSpPr>
          <p:cNvPr id="19" name="Connettore 1 18"/>
          <p:cNvCxnSpPr/>
          <p:nvPr/>
        </p:nvCxnSpPr>
        <p:spPr bwMode="auto">
          <a:xfrm>
            <a:off x="4139952" y="1268740"/>
            <a:ext cx="0" cy="475254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680520" cy="253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451526" y="3645024"/>
            <a:ext cx="4224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it-IT" sz="2000" b="0" dirty="0" smtClean="0">
                <a:solidFill>
                  <a:schemeClr val="bg1">
                    <a:lumMod val="50000"/>
                  </a:schemeClr>
                </a:solidFill>
              </a:rPr>
              <a:t>Target </a:t>
            </a:r>
            <a:r>
              <a:rPr lang="it-IT" sz="2000" b="0" dirty="0" smtClean="0">
                <a:solidFill>
                  <a:schemeClr val="bg1">
                    <a:lumMod val="50000"/>
                  </a:schemeClr>
                </a:solidFill>
              </a:rPr>
              <a:t>Livelli </a:t>
            </a:r>
            <a:r>
              <a:rPr lang="it-IT" sz="2000" b="0" dirty="0" smtClean="0">
                <a:solidFill>
                  <a:schemeClr val="bg1">
                    <a:lumMod val="50000"/>
                  </a:schemeClr>
                </a:solidFill>
              </a:rPr>
              <a:t>di Servizio</a:t>
            </a:r>
            <a:endParaRPr lang="it-IT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523534" y="4005064"/>
            <a:ext cx="4224930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Qualità ≥ 2,8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99CC00"/>
                </a:solidFill>
              </a:rPr>
              <a:t>Pianificazione </a:t>
            </a:r>
            <a:r>
              <a:rPr lang="it-IT" sz="2000" dirty="0">
                <a:solidFill>
                  <a:srgbClr val="99CC00"/>
                </a:solidFill>
              </a:rPr>
              <a:t>≥ </a:t>
            </a:r>
            <a:r>
              <a:rPr lang="it-IT" sz="2000" dirty="0" smtClean="0">
                <a:solidFill>
                  <a:srgbClr val="99CC00"/>
                </a:solidFill>
              </a:rPr>
              <a:t>1,2</a:t>
            </a:r>
            <a:endParaRPr lang="it-IT" sz="2000" dirty="0">
              <a:solidFill>
                <a:srgbClr val="99CC00"/>
              </a:solidFill>
            </a:endParaRPr>
          </a:p>
          <a:p>
            <a:r>
              <a:rPr lang="it-IT" sz="1800" dirty="0" smtClean="0"/>
              <a:t> </a:t>
            </a:r>
            <a:endParaRPr lang="it-IT" sz="18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644008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it-IT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0" name="Connettore 1 19"/>
          <p:cNvCxnSpPr/>
          <p:nvPr/>
        </p:nvCxnSpPr>
        <p:spPr bwMode="auto">
          <a:xfrm>
            <a:off x="4644008" y="5271304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/>
          <p:cNvCxnSpPr/>
          <p:nvPr/>
        </p:nvCxnSpPr>
        <p:spPr bwMode="auto">
          <a:xfrm>
            <a:off x="4644008" y="5559336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1 22"/>
          <p:cNvCxnSpPr/>
          <p:nvPr/>
        </p:nvCxnSpPr>
        <p:spPr bwMode="auto">
          <a:xfrm>
            <a:off x="4644008" y="5847368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ttore 1 23"/>
          <p:cNvCxnSpPr/>
          <p:nvPr/>
        </p:nvCxnSpPr>
        <p:spPr bwMode="auto">
          <a:xfrm>
            <a:off x="4644008" y="6135400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asellaDiTesto 24"/>
          <p:cNvSpPr txBox="1"/>
          <p:nvPr/>
        </p:nvSpPr>
        <p:spPr>
          <a:xfrm>
            <a:off x="6323734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</a:p>
          <a:p>
            <a:r>
              <a:rPr lang="it-IT" sz="1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endParaRPr lang="it-IT" sz="19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8063226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</a:p>
          <a:p>
            <a:r>
              <a:rPr lang="it-IT" sz="1900" b="1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it-IT" sz="1900" dirty="0">
              <a:solidFill>
                <a:srgbClr val="99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02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088" y="354142"/>
            <a:ext cx="7605712" cy="581698"/>
          </a:xfrm>
        </p:spPr>
        <p:txBody>
          <a:bodyPr/>
          <a:lstStyle/>
          <a:p>
            <a:r>
              <a:rPr lang="it-IT" dirty="0" smtClean="0"/>
              <a:t>Indicatori Performance</a:t>
            </a:r>
            <a:br>
              <a:rPr lang="it-IT" dirty="0" smtClean="0"/>
            </a:br>
            <a:r>
              <a:rPr lang="en-US" sz="1800" dirty="0" smtClean="0"/>
              <a:t>Maintenance Services</a:t>
            </a:r>
            <a:endParaRPr lang="it-IT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9512" y="980728"/>
            <a:ext cx="1855565" cy="252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9712" y="980728"/>
            <a:ext cx="224999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Parametr</a:t>
            </a:r>
            <a:r>
              <a:rPr lang="it-IT" b="1" dirty="0" smtClean="0">
                <a:solidFill>
                  <a:srgbClr val="666666"/>
                </a:solidFill>
                <a:latin typeface="Arial" pitchFamily="34" charset="0"/>
                <a:cs typeface="Arial" pitchFamily="34" charset="0"/>
              </a:rPr>
              <a:t>i</a:t>
            </a:r>
          </a:p>
          <a:p>
            <a:pPr algn="just"/>
            <a:endParaRPr lang="it-IT" b="1" dirty="0" smtClean="0">
              <a:solidFill>
                <a:srgbClr val="666666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50%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20 %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Sicurezza 10%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Ambiente 10%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Personale 5%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Equipment</a:t>
            </a: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5%</a:t>
            </a:r>
          </a:p>
          <a:p>
            <a:pPr algn="just"/>
            <a:endParaRPr lang="it-IT" sz="1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>
              <a:solidFill>
                <a:srgbClr val="000099"/>
              </a:solidFill>
            </a:endParaRPr>
          </a:p>
          <a:p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operatore in loco</a:t>
            </a:r>
          </a:p>
          <a:p>
            <a:pPr algn="ctr"/>
            <a:endParaRPr lang="it-IT" sz="1400" b="1" dirty="0" smtClean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50%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20 %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Sicurezza 10%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Ambiente 10%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Personale 5%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Equipment</a:t>
            </a:r>
            <a:r>
              <a:rPr lang="it-IT" sz="1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it-IT" sz="1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Senza </a:t>
            </a:r>
            <a:r>
              <a:rPr lang="it-IT" sz="14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operatore in </a:t>
            </a:r>
            <a:r>
              <a:rPr lang="it-IT" sz="1400" b="1" dirty="0" smtClea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Qualità </a:t>
            </a: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70%</a:t>
            </a:r>
            <a:endParaRPr lang="it-IT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Pianificazione </a:t>
            </a:r>
            <a:r>
              <a:rPr lang="it-IT" sz="1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30%</a:t>
            </a:r>
            <a:endParaRPr lang="it-IT" sz="1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sz="14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1400" b="1" dirty="0" smtClean="0">
              <a:solidFill>
                <a:srgbClr val="666666"/>
              </a:solidFill>
            </a:endParaRPr>
          </a:p>
          <a:p>
            <a:pPr algn="ctr"/>
            <a:endParaRPr lang="it-IT" sz="1400" b="1" dirty="0">
              <a:solidFill>
                <a:srgbClr val="666666"/>
              </a:solidFill>
            </a:endParaRPr>
          </a:p>
          <a:p>
            <a:pPr algn="just"/>
            <a:endParaRPr lang="it-IT" sz="1400" dirty="0" smtClean="0">
              <a:solidFill>
                <a:srgbClr val="000099"/>
              </a:solidFill>
            </a:endParaRPr>
          </a:p>
          <a:p>
            <a:pPr algn="just"/>
            <a:endParaRPr lang="it-IT" sz="1400" dirty="0">
              <a:solidFill>
                <a:srgbClr val="000099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2"/>
          <a:stretch/>
        </p:blipFill>
        <p:spPr>
          <a:xfrm>
            <a:off x="179512" y="3573016"/>
            <a:ext cx="1888685" cy="2520000"/>
          </a:xfrm>
          <a:prstGeom prst="rect">
            <a:avLst/>
          </a:prstGeom>
        </p:spPr>
      </p:pic>
      <p:sp>
        <p:nvSpPr>
          <p:cNvPr id="16" name="Triangolo isoscele 15"/>
          <p:cNvSpPr/>
          <p:nvPr/>
        </p:nvSpPr>
        <p:spPr bwMode="auto">
          <a:xfrm>
            <a:off x="971640" y="3393016"/>
            <a:ext cx="360000" cy="180000"/>
          </a:xfrm>
          <a:prstGeom prst="triangle">
            <a:avLst/>
          </a:prstGeom>
          <a:solidFill>
            <a:srgbClr val="CC0066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rgbClr val="CC0066"/>
              </a:solidFill>
              <a:effectLst/>
              <a:latin typeface="Verdana" pitchFamily="-106" charset="0"/>
            </a:endParaRPr>
          </a:p>
        </p:txBody>
      </p:sp>
      <p:cxnSp>
        <p:nvCxnSpPr>
          <p:cNvPr id="19" name="Connettore 1 18"/>
          <p:cNvCxnSpPr/>
          <p:nvPr/>
        </p:nvCxnSpPr>
        <p:spPr bwMode="auto">
          <a:xfrm>
            <a:off x="4139952" y="1268740"/>
            <a:ext cx="0" cy="4752548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08" y="980945"/>
            <a:ext cx="4714371" cy="25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451526" y="3645024"/>
            <a:ext cx="4224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r>
              <a:rPr lang="it-IT" sz="2000" b="0" dirty="0" smtClean="0">
                <a:solidFill>
                  <a:schemeClr val="bg1">
                    <a:lumMod val="50000"/>
                  </a:schemeClr>
                </a:solidFill>
              </a:rPr>
              <a:t>Target Livelli </a:t>
            </a:r>
            <a:r>
              <a:rPr lang="it-IT" sz="2000" b="0" dirty="0" smtClean="0">
                <a:solidFill>
                  <a:schemeClr val="bg1">
                    <a:lumMod val="50000"/>
                  </a:schemeClr>
                </a:solidFill>
              </a:rPr>
              <a:t>di Servizio</a:t>
            </a:r>
            <a:endParaRPr lang="it-IT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23534" y="4005064"/>
            <a:ext cx="4224930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rgbClr val="000099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pitchFamily="-119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Qualità ≥ 2,8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99CC00"/>
                </a:solidFill>
              </a:rPr>
              <a:t>Pianificazione </a:t>
            </a:r>
            <a:r>
              <a:rPr lang="it-IT" sz="2000" dirty="0">
                <a:solidFill>
                  <a:srgbClr val="99CC00"/>
                </a:solidFill>
              </a:rPr>
              <a:t>≥ </a:t>
            </a:r>
            <a:r>
              <a:rPr lang="it-IT" sz="2000" dirty="0" smtClean="0">
                <a:solidFill>
                  <a:srgbClr val="99CC00"/>
                </a:solidFill>
              </a:rPr>
              <a:t>1,2</a:t>
            </a:r>
            <a:endParaRPr lang="it-IT" sz="2000" dirty="0">
              <a:solidFill>
                <a:srgbClr val="99CC00"/>
              </a:solidFill>
            </a:endParaRPr>
          </a:p>
          <a:p>
            <a:r>
              <a:rPr lang="it-IT" sz="1800" dirty="0" smtClean="0"/>
              <a:t> </a:t>
            </a:r>
            <a:endParaRPr lang="it-IT" sz="1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644008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it-IT" sz="1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it-IT" sz="19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it-IT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4" name="Connettore 1 13"/>
          <p:cNvCxnSpPr/>
          <p:nvPr/>
        </p:nvCxnSpPr>
        <p:spPr bwMode="auto">
          <a:xfrm>
            <a:off x="4644008" y="5271304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ttore 1 14"/>
          <p:cNvCxnSpPr/>
          <p:nvPr/>
        </p:nvCxnSpPr>
        <p:spPr bwMode="auto">
          <a:xfrm>
            <a:off x="4644008" y="5559336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4644008" y="5847368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ttore 1 17"/>
          <p:cNvCxnSpPr/>
          <p:nvPr/>
        </p:nvCxnSpPr>
        <p:spPr bwMode="auto">
          <a:xfrm>
            <a:off x="4644008" y="6135400"/>
            <a:ext cx="410445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6323734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</a:p>
          <a:p>
            <a:r>
              <a:rPr lang="it-IT" sz="1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</a:t>
            </a:r>
          </a:p>
          <a:p>
            <a:r>
              <a:rPr lang="it-IT" sz="19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endParaRPr lang="it-IT" sz="19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063226" y="4941168"/>
            <a:ext cx="5525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</a:p>
          <a:p>
            <a:r>
              <a:rPr lang="it-IT" sz="1900" b="1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  <a:p>
            <a:r>
              <a:rPr lang="it-IT" sz="1900" dirty="0" smtClean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it-IT" sz="1900" dirty="0">
              <a:solidFill>
                <a:srgbClr val="99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55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Progetti – uffici manutenzione centro elettrico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7" name="Picture 2" descr="C:\Users\dalmoi\Pictures\ristrutturazione CELE\image (6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0" y="3560677"/>
            <a:ext cx="3986904" cy="265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almoi\Pictures\ristrutturazione CELE\image (4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20" y="898888"/>
            <a:ext cx="3908652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dalmoi\Pictures\ristrutturazione CELE\image (5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0" y="908720"/>
            <a:ext cx="3986904" cy="252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dalmoi\Pictures\ristrutturazione CELE\image (9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44" y="3560677"/>
            <a:ext cx="3908652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74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Progetti – uffici manutenzione centro elettrico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11" name="Picture 3" descr="C:\Users\dalmoi\Pictures\ristrutturazione CELE\image (1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20" y="872717"/>
            <a:ext cx="3908652" cy="24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almoi\Pictures\ristrutturazione CELE\image (23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8" y="890718"/>
            <a:ext cx="3990476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dalmoi\Pictures\ristrutturazione CELE\image (28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8" y="3357252"/>
            <a:ext cx="7992964" cy="28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8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Progetti </a:t>
            </a:r>
            <a:r>
              <a:rPr lang="it-IT" dirty="0"/>
              <a:t>– </a:t>
            </a:r>
            <a:r>
              <a:rPr lang="it-IT" dirty="0" err="1"/>
              <a:t>Ecograin</a:t>
            </a:r>
            <a:r>
              <a:rPr lang="it-IT" sz="1800" dirty="0"/>
              <a:t>®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8" name="Picture 2" descr="C:\Users\dalmoi\Pictures\Dalmine-20131009-00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0" y="908720"/>
            <a:ext cx="3986903" cy="252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55" y="880915"/>
            <a:ext cx="3921475" cy="25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9" y="3560677"/>
            <a:ext cx="3986903" cy="264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44" y="3560677"/>
            <a:ext cx="3908651" cy="267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73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Progetti </a:t>
            </a:r>
            <a:r>
              <a:rPr lang="it-IT" dirty="0"/>
              <a:t>– </a:t>
            </a:r>
            <a:r>
              <a:rPr lang="it-IT" dirty="0" err="1"/>
              <a:t>Ecograin</a:t>
            </a:r>
            <a:r>
              <a:rPr lang="it-IT" sz="1800" dirty="0"/>
              <a:t>®</a:t>
            </a:r>
          </a:p>
        </p:txBody>
      </p:sp>
      <p:sp>
        <p:nvSpPr>
          <p:cNvPr id="6" name="Rettangolo 5"/>
          <p:cNvSpPr/>
          <p:nvPr/>
        </p:nvSpPr>
        <p:spPr bwMode="auto">
          <a:xfrm>
            <a:off x="5076056" y="1898151"/>
            <a:ext cx="1152128" cy="93610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8100392" y="1772816"/>
            <a:ext cx="504056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-106" charset="0"/>
            </a:endParaRPr>
          </a:p>
        </p:txBody>
      </p:sp>
      <p:pic>
        <p:nvPicPr>
          <p:cNvPr id="20" name="Picture 2" descr="C:\Users\dalmoi\Pictures\P902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95450"/>
            <a:ext cx="3942038" cy="25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dalmoi\Pictures\P902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0" y="895450"/>
            <a:ext cx="3986902" cy="25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dalmoi\Pictures\P9020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0" y="3560676"/>
            <a:ext cx="3986902" cy="26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dalmoi\Pictures\P9020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0677"/>
            <a:ext cx="3942038" cy="26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88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s-AR">
              <a:solidFill>
                <a:srgbClr val="FFFFFF"/>
              </a:solidFill>
            </a:endParaRPr>
          </a:p>
        </p:txBody>
      </p:sp>
      <p:pic>
        <p:nvPicPr>
          <p:cNvPr id="2" name="Picture 1" descr="T_Logo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64904"/>
            <a:ext cx="3912616" cy="1515896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323529" y="808480"/>
            <a:ext cx="79571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42875" indent="-142875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i="1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i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i="1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i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endParaRPr lang="it-IT" sz="1400" i="1" dirty="0" smtClean="0">
              <a:solidFill>
                <a:srgbClr val="666666"/>
              </a:solidFill>
              <a:latin typeface="Arial"/>
              <a:cs typeface="Arial"/>
            </a:endParaRPr>
          </a:p>
          <a:p>
            <a:pPr marL="4397375" indent="0" algn="just">
              <a:lnSpc>
                <a:spcPct val="120000"/>
              </a:lnSpc>
              <a:buFontTx/>
              <a:buNone/>
            </a:pPr>
            <a:r>
              <a:rPr lang="it-IT" sz="1400" i="1" dirty="0" smtClean="0">
                <a:solidFill>
                  <a:srgbClr val="666666"/>
                </a:solidFill>
                <a:latin typeface="Arial"/>
                <a:cs typeface="Arial"/>
              </a:rPr>
              <a:t>Andrea </a:t>
            </a:r>
            <a:r>
              <a:rPr lang="it-IT" sz="1400" i="1" dirty="0" err="1" smtClean="0">
                <a:solidFill>
                  <a:srgbClr val="666666"/>
                </a:solidFill>
                <a:latin typeface="Arial"/>
                <a:cs typeface="Arial"/>
              </a:rPr>
              <a:t>Moioli</a:t>
            </a:r>
            <a:r>
              <a:rPr lang="it-IT" sz="1400" i="1" dirty="0" smtClean="0">
                <a:solidFill>
                  <a:srgbClr val="666666"/>
                </a:solidFill>
                <a:latin typeface="Arial"/>
                <a:cs typeface="Arial"/>
              </a:rPr>
              <a:t> – </a:t>
            </a:r>
            <a:r>
              <a:rPr lang="it-IT" sz="1300" i="1" dirty="0" err="1" smtClean="0">
                <a:solidFill>
                  <a:srgbClr val="666666"/>
                </a:solidFill>
                <a:latin typeface="Arial"/>
                <a:cs typeface="Arial"/>
              </a:rPr>
              <a:t>Facility</a:t>
            </a:r>
            <a:r>
              <a:rPr lang="it-IT" sz="1300" i="1" dirty="0" smtClean="0">
                <a:solidFill>
                  <a:srgbClr val="666666"/>
                </a:solidFill>
                <a:latin typeface="Arial"/>
                <a:cs typeface="Arial"/>
              </a:rPr>
              <a:t> &amp; Waste coordinator</a:t>
            </a:r>
          </a:p>
          <a:p>
            <a:pPr marL="4397375" indent="0" algn="just">
              <a:lnSpc>
                <a:spcPct val="120000"/>
              </a:lnSpc>
              <a:buFontTx/>
              <a:buNone/>
            </a:pPr>
            <a:r>
              <a:rPr lang="it-IT" sz="1400" i="1" dirty="0" smtClean="0">
                <a:solidFill>
                  <a:srgbClr val="666666"/>
                </a:solidFill>
                <a:latin typeface="Arial"/>
                <a:cs typeface="Arial"/>
              </a:rPr>
              <a:t>admoioli@tenaris.com</a:t>
            </a: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it-IT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en-US" sz="1400" b="1" dirty="0">
              <a:solidFill>
                <a:srgbClr val="666666"/>
              </a:solidFill>
              <a:latin typeface="Arial"/>
              <a:cs typeface="Arial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buClr>
                <a:schemeClr val="hlink"/>
              </a:buClr>
              <a:buSzPct val="80000"/>
              <a:tabLst>
                <a:tab pos="177800" algn="l"/>
              </a:tabLst>
            </a:pPr>
            <a:r>
              <a:rPr lang="it-IT" sz="1400" dirty="0" smtClean="0">
                <a:solidFill>
                  <a:srgbClr val="666666"/>
                </a:solidFill>
                <a:latin typeface="Arial"/>
                <a:cs typeface="Arial"/>
              </a:rPr>
              <a:t>.</a:t>
            </a:r>
            <a:endParaRPr lang="it-IT" sz="1400" dirty="0">
              <a:solidFill>
                <a:srgbClr val="6666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950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54142"/>
            <a:ext cx="7927975" cy="338554"/>
          </a:xfrm>
        </p:spPr>
        <p:txBody>
          <a:bodyPr/>
          <a:lstStyle/>
          <a:p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Unità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operative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nel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mondo</a:t>
            </a:r>
            <a:endParaRPr lang="es-ES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0" name="Picture 9" descr="T_map_Eng_Feb2016_RGB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" y="829213"/>
            <a:ext cx="9107488" cy="55984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11959" y="5661248"/>
            <a:ext cx="4905858" cy="438582"/>
            <a:chOff x="9265906" y="5952679"/>
            <a:chExt cx="5900117" cy="438582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9265906" y="6024687"/>
              <a:ext cx="71438" cy="71438"/>
            </a:xfrm>
            <a:prstGeom prst="rect">
              <a:avLst/>
            </a:prstGeom>
            <a:solidFill>
              <a:srgbClr val="CC0066"/>
            </a:solidFill>
            <a:ln>
              <a:noFill/>
            </a:ln>
            <a:ex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9265907" y="6240711"/>
              <a:ext cx="71438" cy="714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9404986" y="5952679"/>
              <a:ext cx="5761037" cy="4385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9613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AR" sz="900" dirty="0" smtClean="0"/>
                <a:t>Centri produttivi</a:t>
              </a:r>
              <a:r>
                <a:rPr lang="es-AR" sz="900" dirty="0"/>
                <a:t>	</a:t>
              </a:r>
              <a:r>
                <a:rPr lang="es-AR" sz="900" dirty="0" smtClean="0"/>
                <a:t>Centri di servizio</a:t>
              </a:r>
              <a:endParaRPr lang="es-AR" sz="900" dirty="0"/>
            </a:p>
            <a:p>
              <a:pPr eaLnBrk="1" hangingPunct="1">
                <a:spcBef>
                  <a:spcPct val="50000"/>
                </a:spcBef>
              </a:pPr>
              <a:r>
                <a:rPr lang="es-AR" sz="900" dirty="0" smtClean="0"/>
                <a:t>Centri R&amp;</a:t>
              </a:r>
              <a:r>
                <a:rPr lang="es-AR" sz="900" dirty="0"/>
                <a:t>S</a:t>
              </a:r>
              <a:r>
                <a:rPr lang="es-AR" sz="900" dirty="0" smtClean="0"/>
                <a:t>	Uffici commerciali</a:t>
              </a:r>
              <a:endParaRPr lang="es-ES" sz="900" dirty="0"/>
            </a:p>
          </p:txBody>
        </p:sp>
      </p:grpSp>
      <p:sp>
        <p:nvSpPr>
          <p:cNvPr id="16" name="Rectangle 10"/>
          <p:cNvSpPr>
            <a:spLocks noChangeAspect="1" noChangeArrowheads="1"/>
          </p:cNvSpPr>
          <p:nvPr/>
        </p:nvSpPr>
        <p:spPr bwMode="auto">
          <a:xfrm>
            <a:off x="6228184" y="5733256"/>
            <a:ext cx="59400" cy="698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7" name="Rectangle 11"/>
          <p:cNvSpPr>
            <a:spLocks noChangeAspect="1" noChangeArrowheads="1"/>
          </p:cNvSpPr>
          <p:nvPr/>
        </p:nvSpPr>
        <p:spPr bwMode="auto">
          <a:xfrm>
            <a:off x="6228184" y="5949280"/>
            <a:ext cx="59400" cy="69850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Storia di un’impresa industriale</a:t>
            </a:r>
            <a:endParaRPr lang="it-IT" dirty="0"/>
          </a:p>
        </p:txBody>
      </p:sp>
      <p:grpSp>
        <p:nvGrpSpPr>
          <p:cNvPr id="3" name="Group 2"/>
          <p:cNvGrpSpPr/>
          <p:nvPr/>
        </p:nvGrpSpPr>
        <p:grpSpPr>
          <a:xfrm>
            <a:off x="1597320" y="2020548"/>
            <a:ext cx="1820795" cy="1596460"/>
            <a:chOff x="1632372" y="3134412"/>
            <a:chExt cx="1857392" cy="1628547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632372" y="363846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53"/>
            <p:cNvSpPr>
              <a:spLocks noChangeArrowheads="1"/>
            </p:cNvSpPr>
            <p:nvPr/>
          </p:nvSpPr>
          <p:spPr bwMode="auto">
            <a:xfrm>
              <a:off x="1873747" y="4344342"/>
              <a:ext cx="1616017" cy="418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s-MX" sz="1100" dirty="0" smtClean="0">
                  <a:latin typeface="Arial"/>
                  <a:cs typeface="Arial"/>
                </a:rPr>
                <a:t>Apertura di </a:t>
              </a:r>
              <a:r>
                <a:rPr lang="es-MX" sz="1100" dirty="0" err="1" smtClean="0">
                  <a:latin typeface="Arial"/>
                  <a:cs typeface="Arial"/>
                </a:rPr>
                <a:t>Tamsa</a:t>
              </a:r>
              <a:r>
                <a:rPr lang="es-MX" sz="1100" dirty="0" smtClean="0">
                  <a:latin typeface="Arial"/>
                  <a:cs typeface="Arial"/>
                </a:rPr>
                <a:t> e </a:t>
              </a:r>
              <a:r>
                <a:rPr lang="es-MX" sz="1100" dirty="0" err="1" smtClean="0">
                  <a:latin typeface="Arial"/>
                  <a:cs typeface="Arial"/>
                </a:rPr>
                <a:t>Siderca</a:t>
              </a:r>
              <a:r>
                <a:rPr lang="es-MX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136428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2149128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1954</a:t>
              </a:r>
              <a:endParaRPr lang="en-US" sz="1400" dirty="0">
                <a:solidFill>
                  <a:srgbClr val="000099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336633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9208" y="1195766"/>
            <a:ext cx="2254600" cy="1823869"/>
            <a:chOff x="589208" y="1195766"/>
            <a:chExt cx="2254600" cy="1823869"/>
          </a:xfrm>
        </p:grpSpPr>
        <p:sp>
          <p:nvSpPr>
            <p:cNvPr id="6" name="Rectangle 53"/>
            <p:cNvSpPr>
              <a:spLocks noChangeArrowheads="1"/>
            </p:cNvSpPr>
            <p:nvPr/>
          </p:nvSpPr>
          <p:spPr bwMode="auto">
            <a:xfrm>
              <a:off x="589208" y="1195766"/>
              <a:ext cx="22546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ts val="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Agostino Rocca, fondatore di </a:t>
              </a:r>
              <a:r>
                <a:rPr lang="it-IT" sz="1100" dirty="0" err="1" smtClean="0">
                  <a:latin typeface="Arial"/>
                  <a:cs typeface="Arial"/>
                </a:rPr>
                <a:t>Techint</a:t>
              </a:r>
              <a:r>
                <a:rPr lang="it-IT" sz="1100" dirty="0" smtClean="0">
                  <a:latin typeface="Arial"/>
                  <a:cs typeface="Arial"/>
                </a:rPr>
                <a:t>, è Amministratore Delegato di Dalmine.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9208" y="2031386"/>
              <a:ext cx="988249" cy="988249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611560" y="2204864"/>
              <a:ext cx="935005" cy="35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err="1" smtClean="0">
                  <a:solidFill>
                    <a:srgbClr val="99CC00"/>
                  </a:solidFill>
                  <a:latin typeface="Arial"/>
                  <a:cs typeface="Arial"/>
                </a:rPr>
                <a:t>Anni</a:t>
              </a: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 1930</a:t>
              </a:r>
              <a:endParaRPr lang="en-US" sz="1400" dirty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1101772" y="1893926"/>
              <a:ext cx="1" cy="155865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3109487" y="1391910"/>
            <a:ext cx="2430899" cy="1605043"/>
            <a:chOff x="3144540" y="2505222"/>
            <a:chExt cx="2479757" cy="1637302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3144540" y="363846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3608073" y="2505222"/>
              <a:ext cx="2016224" cy="418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err="1" smtClean="0">
                  <a:latin typeface="Arial"/>
                  <a:cs typeface="Arial"/>
                </a:rPr>
                <a:t>Siderca</a:t>
              </a:r>
              <a:r>
                <a:rPr lang="it-IT" sz="1100" dirty="0" smtClean="0">
                  <a:latin typeface="Arial"/>
                  <a:cs typeface="Arial"/>
                </a:rPr>
                <a:t> aumenta la propria capacità sui mercati export.</a:t>
              </a:r>
              <a:endParaRPr lang="it-IT" sz="1100" dirty="0">
                <a:latin typeface="Arial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648596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3681529" y="3334515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err="1" smtClean="0">
                  <a:solidFill>
                    <a:srgbClr val="99CC00"/>
                  </a:solidFill>
                  <a:latin typeface="Arial"/>
                  <a:cs typeface="Arial"/>
                </a:rPr>
                <a:t>Anni</a:t>
              </a: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 1980</a:t>
              </a:r>
              <a:endParaRPr lang="en-US" sz="1400" dirty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4139952" y="2996952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6105376" y="1405296"/>
            <a:ext cx="2286884" cy="1585871"/>
            <a:chOff x="6156176" y="1405296"/>
            <a:chExt cx="2286884" cy="1585871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7645992" y="2484642"/>
              <a:ext cx="443910" cy="1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  <p:grpSp>
          <p:nvGrpSpPr>
            <p:cNvPr id="9" name="Group 8"/>
            <p:cNvGrpSpPr/>
            <p:nvPr/>
          </p:nvGrpSpPr>
          <p:grpSpPr>
            <a:xfrm>
              <a:off x="6156176" y="1405296"/>
              <a:ext cx="2286884" cy="1585871"/>
              <a:chOff x="6168876" y="2524779"/>
              <a:chExt cx="2332848" cy="1617745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>
                <a:off x="6168876" y="3638468"/>
                <a:ext cx="504056" cy="0"/>
              </a:xfrm>
              <a:prstGeom prst="line">
                <a:avLst/>
              </a:prstGeom>
              <a:noFill/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Rectangle 53"/>
              <p:cNvSpPr>
                <a:spLocks noChangeArrowheads="1"/>
              </p:cNvSpPr>
              <p:nvPr/>
            </p:nvSpPr>
            <p:spPr bwMode="auto">
              <a:xfrm>
                <a:off x="6485500" y="2524779"/>
                <a:ext cx="2016224" cy="399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b" anchorCtr="0">
                <a:spAutoFit/>
              </a:bodyPr>
              <a:lstStyle/>
              <a:p>
                <a:pPr defTabSz="457200" eaLnBrk="0" hangingPunct="0">
                  <a:lnSpc>
                    <a:spcPts val="1600"/>
                  </a:lnSpc>
                  <a:spcBef>
                    <a:spcPct val="20000"/>
                  </a:spcBef>
                  <a:buClr>
                    <a:srgbClr val="009900"/>
                  </a:buClr>
                  <a:tabLst>
                    <a:tab pos="1524000" algn="l"/>
                  </a:tabLst>
                </a:pPr>
                <a:r>
                  <a:rPr lang="it-IT" sz="1100" dirty="0" smtClean="0">
                    <a:latin typeface="Arial"/>
                    <a:cs typeface="Arial"/>
                  </a:rPr>
                  <a:t>Nasce l’alleanza strategica tra </a:t>
                </a:r>
                <a:r>
                  <a:rPr lang="it-IT" sz="1100" dirty="0" err="1" smtClean="0">
                    <a:latin typeface="Arial"/>
                    <a:cs typeface="Arial"/>
                  </a:rPr>
                  <a:t>Siderca</a:t>
                </a:r>
                <a:r>
                  <a:rPr lang="it-IT" sz="1100" dirty="0" smtClean="0">
                    <a:latin typeface="Arial"/>
                    <a:cs typeface="Arial"/>
                  </a:rPr>
                  <a:t> e </a:t>
                </a:r>
                <a:r>
                  <a:rPr lang="it-IT" sz="1100" dirty="0" err="1" smtClean="0">
                    <a:latin typeface="Arial"/>
                    <a:cs typeface="Arial"/>
                  </a:rPr>
                  <a:t>Tamsa</a:t>
                </a:r>
                <a:r>
                  <a:rPr lang="it-IT" sz="1100" dirty="0" smtClean="0">
                    <a:latin typeface="Arial"/>
                    <a:cs typeface="Arial"/>
                  </a:rPr>
                  <a:t>.</a:t>
                </a:r>
                <a:endParaRPr lang="it-IT" sz="1100" dirty="0">
                  <a:latin typeface="Arial"/>
                  <a:cs typeface="Arial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6672932" y="3134412"/>
                <a:ext cx="1008112" cy="1008112"/>
              </a:xfrm>
              <a:prstGeom prst="ellipse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29" name="Content Placeholder 2"/>
              <p:cNvSpPr txBox="1">
                <a:spLocks/>
              </p:cNvSpPr>
              <p:nvPr/>
            </p:nvSpPr>
            <p:spPr bwMode="auto">
              <a:xfrm>
                <a:off x="6685632" y="3481752"/>
                <a:ext cx="953798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5715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2pPr>
                <a:lvl3pPr marL="914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3pPr>
                <a:lvl4pPr marL="12573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4pPr>
                <a:lvl5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5pPr>
                <a:lvl6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6pPr>
                <a:lvl7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7pPr>
                <a:lvl8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8pPr>
                <a:lvl9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1993</a:t>
                </a:r>
                <a:endParaRPr lang="en-US" sz="1400" dirty="0">
                  <a:solidFill>
                    <a:srgbClr val="99CC00"/>
                  </a:solidFill>
                  <a:latin typeface="Arial"/>
                  <a:cs typeface="Arial"/>
                </a:endParaRPr>
              </a:p>
              <a:p>
                <a:pPr marL="0" indent="0" algn="ctr">
                  <a:buFontTx/>
                  <a:buNone/>
                </a:pPr>
                <a:endParaRPr lang="en-US" sz="20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 bwMode="auto">
              <a:xfrm>
                <a:off x="7164288" y="2996952"/>
                <a:ext cx="0" cy="158998"/>
              </a:xfrm>
              <a:prstGeom prst="line">
                <a:avLst/>
              </a:prstGeom>
              <a:noFill/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lg" len="sm"/>
                <a:tailEnd type="none" w="med" len="med"/>
              </a:ln>
              <a:effectLst/>
            </p:spPr>
          </p:cxnSp>
        </p:grpSp>
      </p:grpSp>
      <p:cxnSp>
        <p:nvCxnSpPr>
          <p:cNvPr id="49" name="Straight Connector 48"/>
          <p:cNvCxnSpPr/>
          <p:nvPr/>
        </p:nvCxnSpPr>
        <p:spPr bwMode="auto">
          <a:xfrm>
            <a:off x="2592732" y="3046054"/>
            <a:ext cx="1" cy="155865"/>
          </a:xfrm>
          <a:prstGeom prst="line">
            <a:avLst/>
          </a:prstGeom>
          <a:noFill/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lg" len="sm"/>
            <a:tailEnd type="none" w="med" len="med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4621653" y="1988840"/>
            <a:ext cx="2358892" cy="1539282"/>
            <a:chOff x="4656709" y="3134412"/>
            <a:chExt cx="2406305" cy="157022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4656709" y="363846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Rectangle 53"/>
            <p:cNvSpPr>
              <a:spLocks noChangeArrowheads="1"/>
            </p:cNvSpPr>
            <p:nvPr/>
          </p:nvSpPr>
          <p:spPr bwMode="auto">
            <a:xfrm>
              <a:off x="4826423" y="4305572"/>
              <a:ext cx="2236591" cy="39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err="1" smtClean="0">
                  <a:latin typeface="Arial"/>
                  <a:cs typeface="Arial"/>
                </a:rPr>
                <a:t>Siderca</a:t>
              </a:r>
              <a:r>
                <a:rPr lang="it-IT" sz="1100" dirty="0" smtClean="0">
                  <a:latin typeface="Arial"/>
                  <a:cs typeface="Arial"/>
                </a:rPr>
                <a:t> acquisisce </a:t>
              </a:r>
              <a:r>
                <a:rPr lang="it-IT" sz="1100" dirty="0" err="1" smtClean="0">
                  <a:latin typeface="Arial"/>
                  <a:cs typeface="Arial"/>
                </a:rPr>
                <a:t>Siat</a:t>
              </a:r>
              <a:r>
                <a:rPr lang="it-IT" sz="1100" dirty="0" smtClean="0">
                  <a:latin typeface="Arial"/>
                  <a:cs typeface="Arial"/>
                </a:rPr>
                <a:t>, produttore argentino di tubi saldati.</a:t>
              </a:r>
              <a:endParaRPr lang="it-IT" sz="1100" dirty="0">
                <a:latin typeface="Arial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160764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 bwMode="auto">
            <a:xfrm>
              <a:off x="5173464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1986</a:t>
              </a:r>
              <a:endParaRPr lang="en-US" sz="1400" dirty="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5652120" y="414908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539552" y="4267794"/>
            <a:ext cx="2651596" cy="1413005"/>
            <a:chOff x="539552" y="2729519"/>
            <a:chExt cx="2651596" cy="1413005"/>
          </a:xfrm>
        </p:grpSpPr>
        <p:sp>
          <p:nvSpPr>
            <p:cNvPr id="35" name="Rectangle 53"/>
            <p:cNvSpPr>
              <a:spLocks noChangeArrowheads="1"/>
            </p:cNvSpPr>
            <p:nvPr/>
          </p:nvSpPr>
          <p:spPr bwMode="auto">
            <a:xfrm>
              <a:off x="539552" y="2729519"/>
              <a:ext cx="2651596" cy="19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s-MX" sz="1100" dirty="0">
                  <a:latin typeface="Arial"/>
                  <a:cs typeface="Arial"/>
                </a:rPr>
                <a:t>Dalmine </a:t>
              </a:r>
              <a:r>
                <a:rPr lang="es-MX" sz="1100" dirty="0" smtClean="0">
                  <a:latin typeface="Arial"/>
                  <a:cs typeface="Arial"/>
                </a:rPr>
                <a:t>si </a:t>
              </a:r>
              <a:r>
                <a:rPr lang="it-IT" sz="1100" dirty="0" smtClean="0">
                  <a:latin typeface="Arial"/>
                  <a:cs typeface="Arial"/>
                </a:rPr>
                <a:t>unisce all’alleanza strategica</a:t>
              </a:r>
              <a:r>
                <a:rPr lang="es-MX" sz="1100" dirty="0" smtClean="0">
                  <a:latin typeface="Arial"/>
                  <a:cs typeface="Arial"/>
                </a:rPr>
                <a:t>.</a:t>
              </a:r>
              <a:endParaRPr lang="es-MX" sz="1100" dirty="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24260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636960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1996</a:t>
              </a:r>
              <a:endParaRPr lang="en-US" sz="1400" dirty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136824" y="2996952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3131840" y="4224882"/>
            <a:ext cx="2232248" cy="1436366"/>
            <a:chOff x="3131840" y="2706158"/>
            <a:chExt cx="2232248" cy="1436366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3131840" y="3645024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ctangle 53"/>
            <p:cNvSpPr>
              <a:spLocks noChangeArrowheads="1"/>
            </p:cNvSpPr>
            <p:nvPr/>
          </p:nvSpPr>
          <p:spPr bwMode="auto">
            <a:xfrm>
              <a:off x="3347864" y="2706158"/>
              <a:ext cx="2016224" cy="22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marL="304800" indent="-304800" defTabSz="457200" eaLnBrk="0" hangingPunct="0">
                <a:lnSpc>
                  <a:spcPct val="1500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Lancio del marchio </a:t>
              </a:r>
              <a:r>
                <a:rPr lang="es-MX" sz="1100" dirty="0" smtClean="0">
                  <a:latin typeface="Arial"/>
                  <a:cs typeface="Arial"/>
                </a:rPr>
                <a:t>Tenaris.</a:t>
              </a:r>
              <a:endParaRPr lang="es-MX" sz="1100" dirty="0">
                <a:latin typeface="Arial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648596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3661296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2001</a:t>
              </a:r>
              <a:endParaRPr lang="en-US" sz="1400" dirty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4139952" y="2996952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6168876" y="4193527"/>
            <a:ext cx="2147540" cy="1467721"/>
            <a:chOff x="6168876" y="4193527"/>
            <a:chExt cx="2147540" cy="146772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7681044" y="5176743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6168876" y="4193527"/>
              <a:ext cx="2147540" cy="1467721"/>
              <a:chOff x="6168876" y="2674803"/>
              <a:chExt cx="2147540" cy="1467721"/>
            </a:xfrm>
          </p:grpSpPr>
          <p:cxnSp>
            <p:nvCxnSpPr>
              <p:cNvPr id="48" name="Straight Connector 47"/>
              <p:cNvCxnSpPr/>
              <p:nvPr/>
            </p:nvCxnSpPr>
            <p:spPr bwMode="auto">
              <a:xfrm>
                <a:off x="6168876" y="3638468"/>
                <a:ext cx="504056" cy="0"/>
              </a:xfrm>
              <a:prstGeom prst="line">
                <a:avLst/>
              </a:prstGeom>
              <a:noFill/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3"/>
              <p:cNvSpPr>
                <a:spLocks noChangeArrowheads="1"/>
              </p:cNvSpPr>
              <p:nvPr/>
            </p:nvSpPr>
            <p:spPr bwMode="auto">
              <a:xfrm>
                <a:off x="6300192" y="2674803"/>
                <a:ext cx="2016224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b" anchorCtr="0">
                <a:spAutoFit/>
              </a:bodyPr>
              <a:lstStyle/>
              <a:p>
                <a:pPr marL="304800" indent="-304800" defTabSz="45720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rgbClr val="009900"/>
                  </a:buClr>
                  <a:tabLst>
                    <a:tab pos="1524000" algn="l"/>
                  </a:tabLst>
                </a:pPr>
                <a:r>
                  <a:rPr lang="es-MX" sz="1100" dirty="0">
                    <a:latin typeface="Arial"/>
                    <a:cs typeface="Arial"/>
                  </a:rPr>
                  <a:t>Tenaris </a:t>
                </a:r>
                <a:r>
                  <a:rPr lang="es-MX" sz="1100" dirty="0" smtClean="0">
                    <a:latin typeface="Arial"/>
                    <a:cs typeface="Arial"/>
                  </a:rPr>
                  <a:t>incorpora </a:t>
                </a:r>
                <a:r>
                  <a:rPr lang="es-MX" sz="1100" dirty="0" err="1" smtClean="0">
                    <a:latin typeface="Arial"/>
                    <a:cs typeface="Arial"/>
                  </a:rPr>
                  <a:t>Silcotub</a:t>
                </a:r>
                <a:r>
                  <a:rPr lang="es-MX" sz="1100" dirty="0">
                    <a:latin typeface="Arial"/>
                    <a:cs typeface="Arial"/>
                  </a:rPr>
                  <a:t>.</a:t>
                </a: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6672932" y="3134412"/>
                <a:ext cx="1008112" cy="1008112"/>
              </a:xfrm>
              <a:prstGeom prst="ellipse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53" name="Content Placeholder 2"/>
              <p:cNvSpPr txBox="1">
                <a:spLocks/>
              </p:cNvSpPr>
              <p:nvPr/>
            </p:nvSpPr>
            <p:spPr bwMode="auto">
              <a:xfrm>
                <a:off x="6685632" y="3481752"/>
                <a:ext cx="953798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5715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2pPr>
                <a:lvl3pPr marL="914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3pPr>
                <a:lvl4pPr marL="12573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4pPr>
                <a:lvl5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5pPr>
                <a:lvl6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6pPr>
                <a:lvl7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7pPr>
                <a:lvl8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8pPr>
                <a:lvl9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2004</a:t>
                </a:r>
                <a:endParaRPr lang="en-US" sz="1400" dirty="0">
                  <a:solidFill>
                    <a:srgbClr val="99CC00"/>
                  </a:solidFill>
                  <a:latin typeface="Arial"/>
                  <a:cs typeface="Arial"/>
                </a:endParaRPr>
              </a:p>
              <a:p>
                <a:pPr marL="0" indent="0" algn="ctr">
                  <a:buFontTx/>
                  <a:buNone/>
                </a:pPr>
                <a:endParaRPr lang="en-US" sz="20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7164288" y="2996952"/>
                <a:ext cx="0" cy="158998"/>
              </a:xfrm>
              <a:prstGeom prst="line">
                <a:avLst/>
              </a:prstGeom>
              <a:noFill/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lg" len="sm"/>
                <a:tailEnd type="none" w="med" len="med"/>
              </a:ln>
              <a:effectLst/>
            </p:spPr>
          </p:cxnSp>
        </p:grpSp>
      </p:grpSp>
      <p:grpSp>
        <p:nvGrpSpPr>
          <p:cNvPr id="55" name="Group 54"/>
          <p:cNvGrpSpPr/>
          <p:nvPr/>
        </p:nvGrpSpPr>
        <p:grpSpPr>
          <a:xfrm>
            <a:off x="1115616" y="4653136"/>
            <a:ext cx="3096344" cy="1566379"/>
            <a:chOff x="1115616" y="3134412"/>
            <a:chExt cx="3096344" cy="1566379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1632372" y="363846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3"/>
            <p:cNvSpPr>
              <a:spLocks noChangeArrowheads="1"/>
            </p:cNvSpPr>
            <p:nvPr/>
          </p:nvSpPr>
          <p:spPr bwMode="auto">
            <a:xfrm>
              <a:off x="1115616" y="4309594"/>
              <a:ext cx="3096344" cy="39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7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L’espansione continua con l’incorporazione di </a:t>
              </a:r>
              <a:r>
                <a:rPr lang="it-IT" sz="1100" dirty="0" err="1" smtClean="0">
                  <a:latin typeface="Arial"/>
                  <a:cs typeface="Arial"/>
                </a:rPr>
                <a:t>Tavsa</a:t>
              </a:r>
              <a:r>
                <a:rPr lang="it-IT" sz="1100" dirty="0" smtClean="0">
                  <a:latin typeface="Arial"/>
                  <a:cs typeface="Arial"/>
                </a:rPr>
                <a:t>, </a:t>
              </a:r>
              <a:r>
                <a:rPr lang="it-IT" sz="1100" dirty="0" err="1" smtClean="0">
                  <a:latin typeface="Arial"/>
                  <a:cs typeface="Arial"/>
                </a:rPr>
                <a:t>Confab</a:t>
              </a:r>
              <a:r>
                <a:rPr lang="it-IT" sz="1100" dirty="0" smtClean="0">
                  <a:latin typeface="Arial"/>
                  <a:cs typeface="Arial"/>
                </a:rPr>
                <a:t>, </a:t>
              </a:r>
              <a:r>
                <a:rPr lang="it-IT" sz="1100" dirty="0" err="1" smtClean="0">
                  <a:latin typeface="Arial"/>
                  <a:cs typeface="Arial"/>
                </a:rPr>
                <a:t>NKKTubes</a:t>
              </a:r>
              <a:r>
                <a:rPr lang="it-IT" sz="1100" dirty="0" smtClean="0">
                  <a:latin typeface="Arial"/>
                  <a:cs typeface="Arial"/>
                </a:rPr>
                <a:t> e </a:t>
              </a:r>
              <a:r>
                <a:rPr lang="it-IT" sz="1100" dirty="0" err="1" smtClean="0">
                  <a:latin typeface="Arial"/>
                  <a:cs typeface="Arial"/>
                </a:rPr>
                <a:t>AlgomaTubes</a:t>
              </a:r>
              <a:r>
                <a:rPr lang="it-IT" sz="1100" dirty="0" smtClean="0">
                  <a:latin typeface="Arial"/>
                  <a:cs typeface="Arial"/>
                </a:rPr>
                <a:t>.</a:t>
              </a:r>
              <a:endParaRPr lang="it-IT" sz="1100" dirty="0">
                <a:latin typeface="Arial"/>
                <a:cs typeface="Arial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136428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9" name="Content Placeholder 2"/>
            <p:cNvSpPr txBox="1">
              <a:spLocks/>
            </p:cNvSpPr>
            <p:nvPr/>
          </p:nvSpPr>
          <p:spPr bwMode="auto">
            <a:xfrm>
              <a:off x="2149128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1998</a:t>
              </a:r>
              <a:endParaRPr lang="en-US" sz="1400" dirty="0">
                <a:solidFill>
                  <a:srgbClr val="000099"/>
                </a:solidFill>
                <a:latin typeface="Arial"/>
                <a:cs typeface="Arial"/>
              </a:endParaRPr>
            </a:p>
            <a:p>
              <a:pPr marL="0" indent="0" algn="ctr">
                <a:buFontTx/>
                <a:buNone/>
              </a:pPr>
              <a:endParaRPr lang="en-US" sz="2000" b="1" dirty="0">
                <a:solidFill>
                  <a:srgbClr val="336633"/>
                </a:solidFill>
                <a:latin typeface="Arial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>
              <a:off x="2627784" y="414908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4656708" y="4653136"/>
            <a:ext cx="2494880" cy="1553656"/>
            <a:chOff x="4656708" y="3134412"/>
            <a:chExt cx="2494880" cy="1553656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4656708" y="363846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Rectangle 53"/>
            <p:cNvSpPr>
              <a:spLocks noChangeArrowheads="1"/>
            </p:cNvSpPr>
            <p:nvPr/>
          </p:nvSpPr>
          <p:spPr bwMode="auto">
            <a:xfrm>
              <a:off x="4716016" y="4296871"/>
              <a:ext cx="2435572" cy="39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s-MX" sz="1100" dirty="0">
                  <a:latin typeface="Arial"/>
                  <a:cs typeface="Arial"/>
                </a:rPr>
                <a:t>Tenaris </a:t>
              </a:r>
              <a:r>
                <a:rPr lang="es-MX" sz="1100" dirty="0" smtClean="0">
                  <a:latin typeface="Arial"/>
                  <a:cs typeface="Arial"/>
                </a:rPr>
                <a:t>viene </a:t>
              </a:r>
              <a:r>
                <a:rPr lang="it-IT" sz="1100" dirty="0" smtClean="0">
                  <a:latin typeface="Arial"/>
                  <a:cs typeface="Arial"/>
                </a:rPr>
                <a:t>quotata in borsa a seguito di un’offerta di scambio.</a:t>
              </a:r>
              <a:endParaRPr lang="it-IT" sz="1100" dirty="0">
                <a:latin typeface="Arial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160764" y="313441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 bwMode="auto">
            <a:xfrm>
              <a:off x="5173464" y="348175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2002</a:t>
              </a:r>
              <a:endParaRPr lang="en-US" sz="1400" dirty="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5652120" y="414908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cxnSp>
        <p:nvCxnSpPr>
          <p:cNvPr id="67" name="Straight Connector 66"/>
          <p:cNvCxnSpPr/>
          <p:nvPr/>
        </p:nvCxnSpPr>
        <p:spPr bwMode="auto">
          <a:xfrm>
            <a:off x="554493" y="3905871"/>
            <a:ext cx="8136904" cy="0"/>
          </a:xfrm>
          <a:prstGeom prst="line">
            <a:avLst/>
          </a:prstGeom>
          <a:noFill/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4113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52" y="354142"/>
            <a:ext cx="7605712" cy="338554"/>
          </a:xfrm>
        </p:spPr>
        <p:txBody>
          <a:bodyPr/>
          <a:lstStyle/>
          <a:p>
            <a:r>
              <a:rPr lang="it-IT" dirty="0" smtClean="0">
                <a:solidFill>
                  <a:srgbClr val="BFBFBF"/>
                </a:solidFill>
                <a:latin typeface="Arial"/>
                <a:cs typeface="Arial"/>
              </a:rPr>
              <a:t>Storia di un’impresa industriale</a:t>
            </a:r>
            <a:endParaRPr lang="it-IT" dirty="0">
              <a:solidFill>
                <a:srgbClr val="BFBFBF"/>
              </a:solidFill>
              <a:latin typeface="Arial"/>
              <a:cs typeface="Arial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39552" y="2025472"/>
            <a:ext cx="1008112" cy="1008112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9552" y="1226414"/>
            <a:ext cx="2664296" cy="1506438"/>
            <a:chOff x="539552" y="1226414"/>
            <a:chExt cx="2664296" cy="1506438"/>
          </a:xfrm>
        </p:grpSpPr>
        <p:sp>
          <p:nvSpPr>
            <p:cNvPr id="35" name="Rectangle 53"/>
            <p:cNvSpPr>
              <a:spLocks noChangeArrowheads="1"/>
            </p:cNvSpPr>
            <p:nvPr/>
          </p:nvSpPr>
          <p:spPr bwMode="auto">
            <a:xfrm>
              <a:off x="539552" y="1226414"/>
              <a:ext cx="266429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ts val="264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n-US" sz="1100" dirty="0">
                  <a:latin typeface="Arial"/>
                  <a:cs typeface="Arial"/>
                </a:rPr>
                <a:t>Tenaris </a:t>
              </a:r>
              <a:r>
                <a:rPr lang="it-IT" sz="1100" dirty="0" smtClean="0">
                  <a:latin typeface="Arial"/>
                  <a:cs typeface="Arial"/>
                </a:rPr>
                <a:t>si espande negli Stati Uniti, in Canada e in Colombia attraverso </a:t>
              </a:r>
              <a:r>
                <a:rPr lang="en-US" sz="1100" dirty="0" smtClean="0">
                  <a:latin typeface="Arial"/>
                  <a:cs typeface="Arial"/>
                </a:rPr>
                <a:t>Maverick Tube Corp</a:t>
              </a:r>
              <a:r>
                <a:rPr lang="en-US" sz="1100" dirty="0">
                  <a:latin typeface="Arial"/>
                  <a:cs typeface="Arial"/>
                </a:rPr>
                <a:t>.</a:t>
              </a:r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552252" y="237281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2006</a:t>
              </a: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052116" y="1888012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3648596" y="982757"/>
            <a:ext cx="4163764" cy="2050827"/>
            <a:chOff x="3648596" y="982757"/>
            <a:chExt cx="4163764" cy="2050827"/>
          </a:xfrm>
        </p:grpSpPr>
        <p:cxnSp>
          <p:nvCxnSpPr>
            <p:cNvPr id="40" name="Straight Connector 39"/>
            <p:cNvCxnSpPr>
              <a:endCxn id="44" idx="2"/>
            </p:cNvCxnSpPr>
            <p:nvPr/>
          </p:nvCxnSpPr>
          <p:spPr bwMode="auto">
            <a:xfrm>
              <a:off x="3648596" y="2529528"/>
              <a:ext cx="995412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ctangle 53"/>
            <p:cNvSpPr>
              <a:spLocks noChangeArrowheads="1"/>
            </p:cNvSpPr>
            <p:nvPr/>
          </p:nvSpPr>
          <p:spPr bwMode="auto">
            <a:xfrm>
              <a:off x="3851920" y="982757"/>
              <a:ext cx="3960440" cy="85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ts val="264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Tenaris espande la propria presenza in Estremo Oriente attraverso l’incorporazione di SPIJ, produttore indonesiano di OCTG. </a:t>
              </a:r>
            </a:p>
            <a:p>
              <a:pPr defTabSz="457200" eaLnBrk="0" hangingPunct="0">
                <a:lnSpc>
                  <a:spcPts val="1600"/>
                </a:lnSpc>
                <a:spcBef>
                  <a:spcPts val="264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n-US" sz="1100" dirty="0" smtClean="0">
                  <a:latin typeface="Arial"/>
                  <a:cs typeface="Arial"/>
                </a:rPr>
                <a:t>Il Venezuela </a:t>
              </a:r>
              <a:r>
                <a:rPr lang="it-IT" sz="1100" dirty="0" smtClean="0">
                  <a:latin typeface="Arial"/>
                  <a:cs typeface="Arial"/>
                </a:rPr>
                <a:t>acquisisce</a:t>
              </a:r>
              <a:r>
                <a:rPr lang="en-US" sz="1100" dirty="0" smtClean="0">
                  <a:latin typeface="Arial"/>
                  <a:cs typeface="Arial"/>
                </a:rPr>
                <a:t> </a:t>
              </a:r>
              <a:r>
                <a:rPr lang="it-IT" sz="1100" dirty="0" smtClean="0">
                  <a:latin typeface="Arial"/>
                  <a:cs typeface="Arial"/>
                </a:rPr>
                <a:t>il</a:t>
              </a:r>
              <a:r>
                <a:rPr lang="en-US" sz="1100" dirty="0" smtClean="0">
                  <a:latin typeface="Arial"/>
                  <a:cs typeface="Arial"/>
                </a:rPr>
                <a:t> </a:t>
              </a:r>
              <a:r>
                <a:rPr lang="it-IT" sz="1100" dirty="0" smtClean="0">
                  <a:latin typeface="Arial"/>
                  <a:cs typeface="Arial"/>
                </a:rPr>
                <a:t>controllo</a:t>
              </a:r>
              <a:r>
                <a:rPr lang="en-US" sz="1100" dirty="0" smtClean="0">
                  <a:latin typeface="Arial"/>
                  <a:cs typeface="Arial"/>
                </a:rPr>
                <a:t> </a:t>
              </a:r>
              <a:r>
                <a:rPr lang="it-IT" sz="1100" dirty="0" smtClean="0">
                  <a:latin typeface="Arial"/>
                  <a:cs typeface="Arial"/>
                </a:rPr>
                <a:t>di TAVSA</a:t>
              </a:r>
              <a:r>
                <a:rPr lang="en-US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644008" y="202547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4656708" y="237281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2009</a:t>
              </a: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5135364" y="1888012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1547664" y="2025472"/>
            <a:ext cx="3384376" cy="1545196"/>
            <a:chOff x="1547664" y="2025472"/>
            <a:chExt cx="3384376" cy="1545196"/>
          </a:xfrm>
        </p:grpSpPr>
        <p:cxnSp>
          <p:nvCxnSpPr>
            <p:cNvPr id="56" name="Straight Connector 55"/>
            <p:cNvCxnSpPr>
              <a:endCxn id="58" idx="2"/>
            </p:cNvCxnSpPr>
            <p:nvPr/>
          </p:nvCxnSpPr>
          <p:spPr bwMode="auto">
            <a:xfrm>
              <a:off x="1547664" y="2529528"/>
              <a:ext cx="1092820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3"/>
            <p:cNvSpPr>
              <a:spLocks noChangeArrowheads="1"/>
            </p:cNvSpPr>
            <p:nvPr/>
          </p:nvSpPr>
          <p:spPr bwMode="auto">
            <a:xfrm>
              <a:off x="1979712" y="3179471"/>
              <a:ext cx="2952328" cy="39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7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Con </a:t>
              </a:r>
              <a:r>
                <a:rPr lang="it-IT" sz="1100" dirty="0" err="1" smtClean="0">
                  <a:latin typeface="Arial"/>
                  <a:cs typeface="Arial"/>
                </a:rPr>
                <a:t>Hydril</a:t>
              </a:r>
              <a:r>
                <a:rPr lang="it-IT" sz="1100" dirty="0" smtClean="0">
                  <a:latin typeface="Arial"/>
                  <a:cs typeface="Arial"/>
                </a:rPr>
                <a:t>, Tenaris espande la propria offerta di prodotti e servizi per l’industria petrolifera</a:t>
              </a:r>
              <a:r>
                <a:rPr lang="en-US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640484" y="202547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9" name="Content Placeholder 2"/>
            <p:cNvSpPr txBox="1">
              <a:spLocks/>
            </p:cNvSpPr>
            <p:nvPr/>
          </p:nvSpPr>
          <p:spPr bwMode="auto">
            <a:xfrm>
              <a:off x="2653184" y="237281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2007</a:t>
              </a:r>
              <a:endParaRPr lang="en-US" sz="2000" b="1" dirty="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>
              <a:off x="3131840" y="304014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cxnSp>
        <p:nvCxnSpPr>
          <p:cNvPr id="49" name="Straight Connector 48"/>
          <p:cNvCxnSpPr/>
          <p:nvPr/>
        </p:nvCxnSpPr>
        <p:spPr bwMode="auto">
          <a:xfrm>
            <a:off x="554493" y="3905871"/>
            <a:ext cx="8136904" cy="0"/>
          </a:xfrm>
          <a:prstGeom prst="line">
            <a:avLst/>
          </a:prstGeom>
          <a:noFill/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5652120" y="2025472"/>
            <a:ext cx="2736304" cy="1754611"/>
            <a:chOff x="5652120" y="2025472"/>
            <a:chExt cx="2736304" cy="1754611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7596336" y="2529528"/>
              <a:ext cx="504056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  <p:cxnSp>
          <p:nvCxnSpPr>
            <p:cNvPr id="48" name="Straight Connector 47"/>
            <p:cNvCxnSpPr>
              <a:stCxn id="44" idx="6"/>
            </p:cNvCxnSpPr>
            <p:nvPr/>
          </p:nvCxnSpPr>
          <p:spPr bwMode="auto">
            <a:xfrm>
              <a:off x="5652120" y="2529528"/>
              <a:ext cx="936104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51"/>
            <p:cNvSpPr/>
            <p:nvPr/>
          </p:nvSpPr>
          <p:spPr bwMode="auto">
            <a:xfrm>
              <a:off x="6588224" y="202547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 bwMode="auto">
            <a:xfrm>
              <a:off x="6600924" y="2372812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rgbClr val="000099"/>
                  </a:solidFill>
                  <a:latin typeface="Arial"/>
                  <a:cs typeface="Arial"/>
                </a:rPr>
                <a:t>2010</a:t>
              </a: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63" name="Rectangle 53"/>
            <p:cNvSpPr>
              <a:spLocks noChangeArrowheads="1"/>
            </p:cNvSpPr>
            <p:nvPr/>
          </p:nvSpPr>
          <p:spPr bwMode="auto">
            <a:xfrm>
              <a:off x="6300192" y="3164530"/>
              <a:ext cx="2088232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ts val="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/>
                  <a:cs typeface="Arial"/>
                </a:rPr>
                <a:t>Inaugurazione</a:t>
              </a:r>
              <a:r>
                <a:rPr lang="en-US" sz="1100" dirty="0" smtClean="0">
                  <a:latin typeface="Arial"/>
                  <a:cs typeface="Arial"/>
                </a:rPr>
                <a:t> di un </a:t>
              </a:r>
              <a:r>
                <a:rPr lang="it-IT" sz="1100" dirty="0" smtClean="0">
                  <a:latin typeface="Arial"/>
                  <a:cs typeface="Arial"/>
                </a:rPr>
                <a:t>nuovo</a:t>
              </a:r>
              <a:r>
                <a:rPr lang="en-US" sz="1100" dirty="0" smtClean="0">
                  <a:latin typeface="Arial"/>
                  <a:cs typeface="Arial"/>
                </a:rPr>
                <a:t> </a:t>
              </a:r>
              <a:r>
                <a:rPr lang="it-IT" sz="1100" dirty="0" smtClean="0">
                  <a:latin typeface="Arial"/>
                  <a:cs typeface="Arial"/>
                </a:rPr>
                <a:t>impianto di filettatura in Arabia Saudita</a:t>
              </a:r>
              <a:r>
                <a:rPr lang="en-US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 bwMode="auto">
            <a:xfrm>
              <a:off x="7092280" y="304014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203848" y="3955794"/>
            <a:ext cx="2724497" cy="1697046"/>
            <a:chOff x="3203848" y="3955794"/>
            <a:chExt cx="2724497" cy="1697046"/>
          </a:xfrm>
        </p:grpSpPr>
        <p:cxnSp>
          <p:nvCxnSpPr>
            <p:cNvPr id="72" name="Straight Connector 71"/>
            <p:cNvCxnSpPr>
              <a:endCxn id="75" idx="2"/>
            </p:cNvCxnSpPr>
            <p:nvPr/>
          </p:nvCxnSpPr>
          <p:spPr bwMode="auto">
            <a:xfrm>
              <a:off x="3203848" y="5148784"/>
              <a:ext cx="720080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3251349" y="3955794"/>
              <a:ext cx="267699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n-US" sz="1100" dirty="0">
                  <a:latin typeface="Arial"/>
                  <a:cs typeface="Arial"/>
                </a:rPr>
                <a:t>Tenaris </a:t>
              </a:r>
              <a:r>
                <a:rPr lang="it-IT" sz="1100" dirty="0" smtClean="0">
                  <a:latin typeface="Arial"/>
                  <a:cs typeface="Arial"/>
                </a:rPr>
                <a:t>annuncia</a:t>
              </a:r>
              <a:r>
                <a:rPr lang="en-US" sz="1100" dirty="0" smtClean="0">
                  <a:latin typeface="Arial"/>
                  <a:cs typeface="Arial"/>
                </a:rPr>
                <a:t> la </a:t>
              </a:r>
              <a:r>
                <a:rPr lang="it-IT" sz="1100" dirty="0" smtClean="0">
                  <a:latin typeface="Arial"/>
                  <a:cs typeface="Arial"/>
                </a:rPr>
                <a:t>costruzione del primo impianto per prodotti senza saldatura negli Stati Uniti.</a:t>
              </a:r>
              <a:endParaRPr lang="it-IT" sz="1100" dirty="0">
                <a:latin typeface="Arial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923928" y="4644728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6" name="Content Placeholder 2"/>
            <p:cNvSpPr txBox="1">
              <a:spLocks/>
            </p:cNvSpPr>
            <p:nvPr/>
          </p:nvSpPr>
          <p:spPr bwMode="auto">
            <a:xfrm>
              <a:off x="3936628" y="4992068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000099"/>
                  </a:solidFill>
                  <a:latin typeface="Arial"/>
                  <a:cs typeface="Arial"/>
                </a:rPr>
                <a:t>2013</a:t>
              </a:r>
              <a:endParaRPr lang="en-US" sz="2000" b="1" dirty="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 bwMode="auto">
            <a:xfrm>
              <a:off x="4415284" y="450912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539552" y="4077559"/>
            <a:ext cx="1440160" cy="1575281"/>
            <a:chOff x="539552" y="4077559"/>
            <a:chExt cx="1440160" cy="1575281"/>
          </a:xfrm>
        </p:grpSpPr>
        <p:sp>
          <p:nvSpPr>
            <p:cNvPr id="83" name="Rectangle 53"/>
            <p:cNvSpPr>
              <a:spLocks noChangeArrowheads="1"/>
            </p:cNvSpPr>
            <p:nvPr/>
          </p:nvSpPr>
          <p:spPr bwMode="auto">
            <a:xfrm>
              <a:off x="539552" y="4077559"/>
              <a:ext cx="1440160" cy="39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b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n-US" sz="1100" dirty="0">
                  <a:latin typeface="Arial"/>
                  <a:cs typeface="Arial"/>
                </a:rPr>
                <a:t>Tenaris </a:t>
              </a:r>
              <a:r>
                <a:rPr lang="it-IT" sz="1100" dirty="0" smtClean="0">
                  <a:latin typeface="Arial"/>
                  <a:cs typeface="Arial"/>
                </a:rPr>
                <a:t>apre un nuovo laminatoio</a:t>
              </a:r>
              <a:r>
                <a:rPr lang="en-US" sz="1100" dirty="0" smtClean="0">
                  <a:latin typeface="Arial"/>
                  <a:cs typeface="Arial"/>
                </a:rPr>
                <a:t> in </a:t>
              </a:r>
              <a:r>
                <a:rPr lang="it-IT" sz="1100" dirty="0" smtClean="0">
                  <a:latin typeface="Arial"/>
                  <a:cs typeface="Arial"/>
                </a:rPr>
                <a:t>Messico</a:t>
              </a:r>
              <a:r>
                <a:rPr lang="en-US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39552" y="4644728"/>
              <a:ext cx="1008112" cy="1008112"/>
              <a:chOff x="539552" y="4644728"/>
              <a:chExt cx="1008112" cy="1008112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539552" y="4644728"/>
                <a:ext cx="1008112" cy="1008112"/>
              </a:xfrm>
              <a:prstGeom prst="ellipse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85" name="Content Placeholder 2"/>
              <p:cNvSpPr txBox="1">
                <a:spLocks/>
              </p:cNvSpPr>
              <p:nvPr/>
            </p:nvSpPr>
            <p:spPr bwMode="auto">
              <a:xfrm>
                <a:off x="552252" y="4992068"/>
                <a:ext cx="953798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5715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2pPr>
                <a:lvl3pPr marL="914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3pPr>
                <a:lvl4pPr marL="12573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4pPr>
                <a:lvl5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5pPr>
                <a:lvl6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6pPr>
                <a:lvl7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7pPr>
                <a:lvl8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8pPr>
                <a:lvl9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dirty="0">
                    <a:solidFill>
                      <a:srgbClr val="000099"/>
                    </a:solidFill>
                    <a:latin typeface="Arial"/>
                    <a:cs typeface="Arial"/>
                  </a:rPr>
                  <a:t>2011</a:t>
                </a:r>
                <a:endParaRPr lang="en-US" sz="2000" b="1" dirty="0">
                  <a:solidFill>
                    <a:srgbClr val="000099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90" name="Straight Connector 89"/>
            <p:cNvCxnSpPr/>
            <p:nvPr/>
          </p:nvCxnSpPr>
          <p:spPr bwMode="auto">
            <a:xfrm>
              <a:off x="1052116" y="4509120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1259632" y="4644728"/>
            <a:ext cx="3024336" cy="1786525"/>
            <a:chOff x="1259632" y="4644728"/>
            <a:chExt cx="3024336" cy="1786525"/>
          </a:xfrm>
        </p:grpSpPr>
        <p:sp>
          <p:nvSpPr>
            <p:cNvPr id="68" name="Rectangle 53"/>
            <p:cNvSpPr>
              <a:spLocks noChangeArrowheads="1"/>
            </p:cNvSpPr>
            <p:nvPr/>
          </p:nvSpPr>
          <p:spPr bwMode="auto">
            <a:xfrm>
              <a:off x="1259632" y="5815700"/>
              <a:ext cx="302433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en-US" sz="1100" dirty="0">
                  <a:latin typeface="Arial"/>
                  <a:cs typeface="Arial"/>
                </a:rPr>
                <a:t>Tenaris </a:t>
              </a:r>
              <a:r>
                <a:rPr lang="it-IT" sz="1100" dirty="0" smtClean="0">
                  <a:latin typeface="Arial"/>
                  <a:cs typeface="Arial"/>
                </a:rPr>
                <a:t>espande la propria presenza in Romania attraverso l’acquisizione dell’impianto </a:t>
              </a:r>
              <a:r>
                <a:rPr lang="it-IT" sz="1100" dirty="0">
                  <a:latin typeface="Arial"/>
                  <a:cs typeface="Arial"/>
                </a:rPr>
                <a:t>per la produzione di aste di pompaggio di </a:t>
              </a:r>
              <a:r>
                <a:rPr lang="it-IT" sz="1100" dirty="0" err="1" smtClean="0">
                  <a:latin typeface="Arial"/>
                  <a:cs typeface="Arial"/>
                </a:rPr>
                <a:t>Campina</a:t>
              </a:r>
              <a:r>
                <a:rPr lang="it-IT" sz="1100" dirty="0" smtClean="0">
                  <a:latin typeface="Arial"/>
                  <a:cs typeface="Arial"/>
                </a:rPr>
                <a:t>.</a:t>
              </a:r>
              <a:endParaRPr lang="en-US" sz="1100" dirty="0">
                <a:latin typeface="Arial"/>
                <a:cs typeface="Arial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95736" y="4644728"/>
              <a:ext cx="1008112" cy="1008112"/>
              <a:chOff x="2195736" y="4644728"/>
              <a:chExt cx="1008112" cy="1008112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2195736" y="4644728"/>
                <a:ext cx="1008112" cy="1008112"/>
              </a:xfrm>
              <a:prstGeom prst="ellipse">
                <a:avLst/>
              </a:prstGeom>
              <a:solidFill>
                <a:schemeClr val="bg1"/>
              </a:solidFill>
              <a:ln w="635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70" name="Content Placeholder 2"/>
              <p:cNvSpPr txBox="1">
                <a:spLocks/>
              </p:cNvSpPr>
              <p:nvPr/>
            </p:nvSpPr>
            <p:spPr bwMode="auto">
              <a:xfrm>
                <a:off x="2208436" y="4992068"/>
                <a:ext cx="953798" cy="360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5715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2pPr>
                <a:lvl3pPr marL="914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3pPr>
                <a:lvl4pPr marL="12573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4pPr>
                <a:lvl5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5pPr>
                <a:lvl6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6pPr>
                <a:lvl7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7pPr>
                <a:lvl8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8pPr>
                <a:lvl9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dirty="0" smtClean="0">
                    <a:solidFill>
                      <a:srgbClr val="99CC00"/>
                    </a:solidFill>
                    <a:latin typeface="Arial"/>
                    <a:cs typeface="Arial"/>
                  </a:rPr>
                  <a:t>2012</a:t>
                </a:r>
                <a:endParaRPr lang="en-US" sz="2000" b="1" dirty="0">
                  <a:solidFill>
                    <a:srgbClr val="99CC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87" name="Straight Connector 86"/>
            <p:cNvCxnSpPr>
              <a:endCxn id="69" idx="2"/>
            </p:cNvCxnSpPr>
            <p:nvPr/>
          </p:nvCxnSpPr>
          <p:spPr bwMode="auto">
            <a:xfrm>
              <a:off x="1577546" y="5148784"/>
              <a:ext cx="618190" cy="0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708300" y="5661248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4890426" y="4661956"/>
            <a:ext cx="3930046" cy="1585887"/>
            <a:chOff x="4932040" y="4644728"/>
            <a:chExt cx="3930046" cy="1585887"/>
          </a:xfrm>
        </p:grpSpPr>
        <p:cxnSp>
          <p:nvCxnSpPr>
            <p:cNvPr id="78" name="Straight Connector 77"/>
            <p:cNvCxnSpPr>
              <a:endCxn id="80" idx="2"/>
            </p:cNvCxnSpPr>
            <p:nvPr/>
          </p:nvCxnSpPr>
          <p:spPr bwMode="auto">
            <a:xfrm flipV="1">
              <a:off x="4932040" y="5148784"/>
              <a:ext cx="720080" cy="6556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Rectangle 53"/>
            <p:cNvSpPr>
              <a:spLocks noChangeArrowheads="1"/>
            </p:cNvSpPr>
            <p:nvPr/>
          </p:nvSpPr>
          <p:spPr bwMode="auto">
            <a:xfrm>
              <a:off x="5045662" y="5820246"/>
              <a:ext cx="3816424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defTabSz="457200" eaLnBrk="0" hangingPunct="0">
                <a:lnSpc>
                  <a:spcPts val="1600"/>
                </a:lnSpc>
                <a:spcBef>
                  <a:spcPct val="20000"/>
                </a:spcBef>
                <a:buClr>
                  <a:srgbClr val="009900"/>
                </a:buClr>
                <a:tabLst>
                  <a:tab pos="1524000" algn="l"/>
                </a:tabLst>
              </a:pPr>
              <a:r>
                <a:rPr lang="it-IT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Inaugurazione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del </a:t>
              </a:r>
              <a:r>
                <a:rPr lang="it-IT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nuovo centro 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R&amp;S a 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Rio de Janeiro,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Brasile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652120" y="4644728"/>
              <a:ext cx="1008112" cy="1008112"/>
            </a:xfrm>
            <a:prstGeom prst="ellipse">
              <a:avLst/>
            </a:prstGeom>
            <a:solidFill>
              <a:schemeClr val="bg1"/>
            </a:solidFill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81" name="Content Placeholder 2"/>
            <p:cNvSpPr txBox="1">
              <a:spLocks/>
            </p:cNvSpPr>
            <p:nvPr/>
          </p:nvSpPr>
          <p:spPr bwMode="auto">
            <a:xfrm>
              <a:off x="5664820" y="4992068"/>
              <a:ext cx="953798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rgbClr val="99CC00"/>
                  </a:solidFill>
                  <a:latin typeface="Arial"/>
                  <a:cs typeface="Arial"/>
                </a:rPr>
                <a:t>2014</a:t>
              </a:r>
              <a:endParaRPr lang="en-US" sz="2000" b="1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6143476" y="5661248"/>
              <a:ext cx="0" cy="158998"/>
            </a:xfrm>
            <a:prstGeom prst="lin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lg" len="sm"/>
              <a:tailEnd type="none" w="med" len="med"/>
            </a:ln>
            <a:effectLst/>
          </p:spPr>
        </p:cxnSp>
      </p:grpSp>
      <p:cxnSp>
        <p:nvCxnSpPr>
          <p:cNvPr id="54" name="Straight Connector 53"/>
          <p:cNvCxnSpPr/>
          <p:nvPr/>
        </p:nvCxnSpPr>
        <p:spPr bwMode="auto">
          <a:xfrm>
            <a:off x="6588224" y="5157192"/>
            <a:ext cx="648072" cy="0"/>
          </a:xfrm>
          <a:prstGeom prst="line">
            <a:avLst/>
          </a:prstGeom>
          <a:noFill/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Oval 54"/>
          <p:cNvSpPr/>
          <p:nvPr/>
        </p:nvSpPr>
        <p:spPr bwMode="auto">
          <a:xfrm>
            <a:off x="7164288" y="4653136"/>
            <a:ext cx="1008112" cy="1008112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7164288" y="5013176"/>
            <a:ext cx="95379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Arial"/>
                <a:cs typeface="Arial"/>
              </a:rPr>
              <a:t>2015</a:t>
            </a:r>
            <a:endParaRPr lang="en-US" sz="20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7668344" y="4509120"/>
            <a:ext cx="0" cy="158998"/>
          </a:xfrm>
          <a:prstGeom prst="line">
            <a:avLst/>
          </a:prstGeom>
          <a:noFill/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lg" len="sm"/>
            <a:tailEnd type="none" w="med" len="med"/>
          </a:ln>
          <a:effectLst/>
        </p:spPr>
      </p:cxnSp>
      <p:sp>
        <p:nvSpPr>
          <p:cNvPr id="64" name="Rectangle 53"/>
          <p:cNvSpPr>
            <a:spLocks noChangeArrowheads="1"/>
          </p:cNvSpPr>
          <p:nvPr/>
        </p:nvSpPr>
        <p:spPr bwMode="auto">
          <a:xfrm>
            <a:off x="6168219" y="4005064"/>
            <a:ext cx="2987824" cy="4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 anchorCtr="0">
            <a:spAutoFit/>
          </a:bodyPr>
          <a:lstStyle/>
          <a:p>
            <a:pPr defTabSz="457200" eaLnBrk="0" hangingPunct="0">
              <a:lnSpc>
                <a:spcPts val="1600"/>
              </a:lnSpc>
              <a:spcBef>
                <a:spcPct val="20000"/>
              </a:spcBef>
              <a:buClr>
                <a:srgbClr val="009900"/>
              </a:buClr>
              <a:tabLst>
                <a:tab pos="1524000" algn="l"/>
              </a:tabLst>
            </a:pPr>
            <a:r>
              <a:rPr lang="en-US" sz="1100" dirty="0" err="1" smtClean="0">
                <a:latin typeface="Arial"/>
                <a:cs typeface="Arial"/>
              </a:rPr>
              <a:t>Tenaris</a:t>
            </a:r>
            <a:r>
              <a:rPr lang="en-US" sz="1100" dirty="0" smtClean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apre</a:t>
            </a:r>
            <a:r>
              <a:rPr lang="en-US" sz="1100" dirty="0">
                <a:latin typeface="Arial"/>
                <a:cs typeface="Arial"/>
              </a:rPr>
              <a:t> un Centro </a:t>
            </a:r>
            <a:r>
              <a:rPr lang="en-US" sz="1100" dirty="0" err="1">
                <a:latin typeface="Arial"/>
                <a:cs typeface="Arial"/>
              </a:rPr>
              <a:t>Servizi</a:t>
            </a:r>
            <a:r>
              <a:rPr lang="en-US" sz="1100" dirty="0">
                <a:latin typeface="Arial"/>
                <a:cs typeface="Arial"/>
              </a:rPr>
              <a:t> in Argentina e USA (Midland e Freeport</a:t>
            </a:r>
            <a:r>
              <a:rPr lang="en-US" sz="1100" dirty="0" smtClean="0">
                <a:latin typeface="Arial"/>
                <a:cs typeface="Arial"/>
              </a:rPr>
              <a:t>).</a:t>
            </a:r>
            <a:endParaRPr lang="it-IT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323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66687" y="354142"/>
            <a:ext cx="7605713" cy="338554"/>
          </a:xfrm>
        </p:spPr>
        <p:txBody>
          <a:bodyPr/>
          <a:lstStyle/>
          <a:p>
            <a:r>
              <a:rPr lang="es-AR" kern="1000" dirty="0">
                <a:ea typeface="ＭＳ Ｐゴシック" charset="0"/>
              </a:rPr>
              <a:t>Gestione </a:t>
            </a:r>
            <a:r>
              <a:rPr lang="es-AR" kern="1000" dirty="0" smtClean="0">
                <a:ea typeface="ＭＳ Ｐゴシック" charset="0"/>
              </a:rPr>
              <a:t>industriale </a:t>
            </a:r>
            <a:r>
              <a:rPr lang="es-AR" kern="1000" dirty="0">
                <a:ea typeface="ＭＳ Ｐゴシック" charset="0"/>
              </a:rPr>
              <a:t>i</a:t>
            </a:r>
            <a:r>
              <a:rPr lang="es-AR" kern="1000" dirty="0" smtClean="0">
                <a:ea typeface="ＭＳ Ｐゴシック" charset="0"/>
              </a:rPr>
              <a:t>ntegrata</a:t>
            </a:r>
            <a:endParaRPr lang="en-GB" kern="1000" dirty="0">
              <a:ea typeface="ＭＳ Ｐゴシック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9512" y="1658134"/>
            <a:ext cx="4451796" cy="3427050"/>
            <a:chOff x="179512" y="1658134"/>
            <a:chExt cx="4451796" cy="3427050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79512" y="1755362"/>
              <a:ext cx="1008112" cy="332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 algn="r">
                <a:lnSpc>
                  <a:spcPts val="4800"/>
                </a:lnSpc>
                <a:spcBef>
                  <a:spcPts val="0"/>
                </a:spcBef>
                <a:buFontTx/>
                <a:buNone/>
              </a:pPr>
              <a:r>
                <a:rPr lang="en-US" sz="3600" dirty="0" smtClean="0">
                  <a:solidFill>
                    <a:srgbClr val="99CC00"/>
                  </a:solidFill>
                  <a:latin typeface="Arial"/>
                  <a:cs typeface="Arial"/>
                </a:rPr>
                <a:t>4</a:t>
              </a:r>
            </a:p>
            <a:p>
              <a:pPr marL="0" indent="0" algn="r">
                <a:lnSpc>
                  <a:spcPts val="4800"/>
                </a:lnSpc>
                <a:spcBef>
                  <a:spcPts val="0"/>
                </a:spcBef>
                <a:buNone/>
              </a:pPr>
              <a:r>
                <a:rPr lang="en-US" sz="3600" dirty="0" smtClean="0">
                  <a:solidFill>
                    <a:srgbClr val="99CC00"/>
                  </a:solidFill>
                  <a:latin typeface="Arial"/>
                  <a:cs typeface="Arial"/>
                </a:rPr>
                <a:t>12</a:t>
              </a:r>
              <a:endParaRPr lang="en-US" sz="3600" dirty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 algn="r">
                <a:lnSpc>
                  <a:spcPts val="4800"/>
                </a:lnSpc>
                <a:spcBef>
                  <a:spcPts val="0"/>
                </a:spcBef>
                <a:buNone/>
              </a:pPr>
              <a:r>
                <a:rPr lang="en-US" sz="3600" dirty="0">
                  <a:solidFill>
                    <a:srgbClr val="99CC00"/>
                  </a:solidFill>
                  <a:latin typeface="Arial"/>
                  <a:cs typeface="Arial"/>
                </a:rPr>
                <a:t>30</a:t>
              </a:r>
            </a:p>
            <a:p>
              <a:pPr marL="0" indent="0" algn="r">
                <a:lnSpc>
                  <a:spcPts val="4800"/>
                </a:lnSpc>
                <a:spcBef>
                  <a:spcPts val="0"/>
                </a:spcBef>
                <a:buFontTx/>
                <a:buNone/>
              </a:pPr>
              <a:r>
                <a:rPr lang="en-US" sz="3600" dirty="0" smtClean="0">
                  <a:solidFill>
                    <a:srgbClr val="99CC00"/>
                  </a:solidFill>
                  <a:latin typeface="Arial"/>
                  <a:cs typeface="Arial"/>
                </a:rPr>
                <a:t>54</a:t>
              </a:r>
            </a:p>
            <a:p>
              <a:pPr marL="0" indent="0" algn="r">
                <a:lnSpc>
                  <a:spcPts val="4800"/>
                </a:lnSpc>
                <a:spcBef>
                  <a:spcPts val="0"/>
                </a:spcBef>
                <a:buFontTx/>
                <a:buNone/>
              </a:pPr>
              <a:r>
                <a:rPr lang="en-US" sz="3600" dirty="0" smtClean="0">
                  <a:solidFill>
                    <a:srgbClr val="99CC00"/>
                  </a:solidFill>
                  <a:latin typeface="Arial"/>
                  <a:cs typeface="Arial"/>
                </a:rPr>
                <a:t>103</a:t>
              </a:r>
              <a:endParaRPr lang="en-US" sz="3600" dirty="0">
                <a:solidFill>
                  <a:srgbClr val="99CC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53"/>
            <p:cNvSpPr>
              <a:spLocks noChangeArrowheads="1"/>
            </p:cNvSpPr>
            <p:nvPr/>
          </p:nvSpPr>
          <p:spPr bwMode="auto">
            <a:xfrm>
              <a:off x="1318940" y="1658134"/>
              <a:ext cx="3312368" cy="307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ts val="4800"/>
                </a:lnSpc>
                <a:buClr>
                  <a:srgbClr val="009900"/>
                </a:buClr>
                <a:tabLst>
                  <a:tab pos="622300" algn="l"/>
                </a:tabLst>
              </a:pPr>
              <a:r>
                <a:rPr lang="it-IT" dirty="0">
                  <a:solidFill>
                    <a:srgbClr val="666666"/>
                  </a:solidFill>
                  <a:latin typeface="Arial"/>
                  <a:cs typeface="Arial"/>
                </a:rPr>
                <a:t>Acciaierie con forno elettrico</a:t>
              </a:r>
            </a:p>
            <a:p>
              <a:pPr eaLnBrk="0" hangingPunct="0">
                <a:lnSpc>
                  <a:spcPts val="4800"/>
                </a:lnSpc>
                <a:buClr>
                  <a:srgbClr val="009900"/>
                </a:buClr>
                <a:tabLst>
                  <a:tab pos="622300" algn="l"/>
                </a:tabLst>
              </a:pP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Laminatoi per tubi senza saldatura</a:t>
              </a:r>
            </a:p>
            <a:p>
              <a:pPr eaLnBrk="0" hangingPunct="0">
                <a:lnSpc>
                  <a:spcPts val="4800"/>
                </a:lnSpc>
                <a:buClr>
                  <a:srgbClr val="009900"/>
                </a:buClr>
                <a:tabLst>
                  <a:tab pos="622300" algn="l"/>
                </a:tabLst>
              </a:pP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Impianti per tubi saldati</a:t>
              </a:r>
            </a:p>
            <a:p>
              <a:pPr eaLnBrk="0" hangingPunct="0">
                <a:lnSpc>
                  <a:spcPts val="4800"/>
                </a:lnSpc>
                <a:buClr>
                  <a:srgbClr val="009900"/>
                </a:buClr>
                <a:tabLst>
                  <a:tab pos="622300" algn="l"/>
                </a:tabLst>
              </a:pP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Linee di trattamento termico</a:t>
              </a:r>
            </a:p>
            <a:p>
              <a:pPr eaLnBrk="0" hangingPunct="0">
                <a:lnSpc>
                  <a:spcPts val="4800"/>
                </a:lnSpc>
                <a:buClr>
                  <a:srgbClr val="009900"/>
                </a:buClr>
                <a:tabLst>
                  <a:tab pos="622300" algn="l"/>
                </a:tabLst>
              </a:pPr>
              <a:r>
                <a:rPr lang="it-IT" dirty="0" smtClean="0">
                  <a:solidFill>
                    <a:srgbClr val="666666"/>
                  </a:solidFill>
                  <a:latin typeface="Arial"/>
                  <a:cs typeface="Arial"/>
                </a:rPr>
                <a:t>Linee di filettatura </a:t>
              </a:r>
              <a:r>
                <a:rPr lang="en-GB" dirty="0" smtClean="0">
                  <a:solidFill>
                    <a:srgbClr val="666666"/>
                  </a:solidFill>
                  <a:latin typeface="Arial"/>
                  <a:cs typeface="Arial"/>
                </a:rPr>
                <a:t>premium</a:t>
              </a:r>
              <a:endParaRPr lang="en-GB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627774" y="2386980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627774" y="2996952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627774" y="3606924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7774" y="4221088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627774" y="4903068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627774" y="1772816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4631308" y="1658134"/>
            <a:ext cx="3829124" cy="3715082"/>
            <a:chOff x="4632027" y="1683354"/>
            <a:chExt cx="3612381" cy="3329822"/>
          </a:xfrm>
        </p:grpSpPr>
        <p:sp>
          <p:nvSpPr>
            <p:cNvPr id="55" name="Content Placeholder 2"/>
            <p:cNvSpPr txBox="1">
              <a:spLocks/>
            </p:cNvSpPr>
            <p:nvPr/>
          </p:nvSpPr>
          <p:spPr bwMode="auto">
            <a:xfrm>
              <a:off x="4644008" y="1683354"/>
              <a:ext cx="3600400" cy="332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106" charset="-128"/>
                  <a:cs typeface="ＭＳ Ｐゴシック" pitchFamily="-106" charset="-128"/>
                </a:defRPr>
              </a:lvl1pPr>
              <a:lvl2pPr marL="5715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2pPr>
              <a:lvl3pPr marL="914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3pPr>
              <a:lvl4pPr marL="12573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4pPr>
              <a:lvl5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5pPr>
              <a:lvl6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6pPr>
              <a:lvl7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7pPr>
              <a:lvl8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8pPr>
              <a:lvl9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pitchFamily="-106" charset="-128"/>
                </a:defRPr>
              </a:lvl9pPr>
            </a:lstStyle>
            <a:p>
              <a:pPr marL="0" indent="0">
                <a:lnSpc>
                  <a:spcPts val="4800"/>
                </a:lnSpc>
                <a:spcBef>
                  <a:spcPts val="0"/>
                </a:spcBef>
                <a:buFontTx/>
                <a:buNone/>
              </a:pPr>
              <a:r>
                <a:rPr lang="en-GB" sz="2800" dirty="0">
                  <a:solidFill>
                    <a:srgbClr val="99CC00"/>
                  </a:solidFill>
                  <a:latin typeface="Arial"/>
                  <a:cs typeface="Arial"/>
                </a:rPr>
                <a:t>ISO 9001:</a:t>
              </a:r>
              <a:r>
                <a:rPr lang="en-GB" sz="2800" dirty="0" smtClean="0">
                  <a:solidFill>
                    <a:srgbClr val="99CC00"/>
                  </a:solidFill>
                  <a:latin typeface="Arial"/>
                  <a:cs typeface="Arial"/>
                </a:rPr>
                <a:t>2008</a:t>
              </a:r>
            </a:p>
            <a:p>
              <a:pPr marL="0" indent="0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it-IT" sz="1600" dirty="0" smtClean="0">
                  <a:solidFill>
                    <a:srgbClr val="666666"/>
                  </a:solidFill>
                  <a:latin typeface="Arial"/>
                  <a:ea typeface="ＭＳ Ｐゴシック" charset="0"/>
                  <a:cs typeface="Arial"/>
                </a:rPr>
                <a:t>Sistema unico di gestione della qualità</a:t>
              </a:r>
            </a:p>
            <a:p>
              <a:pPr marL="0" indent="0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en-GB" sz="1600" dirty="0" smtClean="0">
                  <a:solidFill>
                    <a:srgbClr val="666666"/>
                  </a:solidFill>
                  <a:latin typeface="Arial"/>
                  <a:ea typeface="ＭＳ Ｐゴシック" charset="0"/>
                  <a:cs typeface="Arial"/>
                </a:rPr>
                <a:t> </a:t>
              </a:r>
              <a:endParaRPr lang="en-US" dirty="0" smtClean="0">
                <a:solidFill>
                  <a:srgbClr val="99CC00"/>
                </a:solidFill>
                <a:latin typeface="Arial"/>
                <a:cs typeface="Arial"/>
              </a:endParaRPr>
            </a:p>
            <a:p>
              <a:pPr marL="0" indent="0">
                <a:lnSpc>
                  <a:spcPts val="4800"/>
                </a:lnSpc>
                <a:spcBef>
                  <a:spcPts val="0"/>
                </a:spcBef>
                <a:buNone/>
              </a:pPr>
              <a:r>
                <a:rPr lang="es-AR" sz="2800" dirty="0">
                  <a:solidFill>
                    <a:srgbClr val="99CC00"/>
                  </a:solidFill>
                  <a:latin typeface="Arial"/>
                  <a:cs typeface="Arial"/>
                </a:rPr>
                <a:t>ISO </a:t>
              </a:r>
              <a:r>
                <a:rPr lang="es-AR" sz="2800" dirty="0" smtClean="0">
                  <a:solidFill>
                    <a:srgbClr val="99CC00"/>
                  </a:solidFill>
                  <a:latin typeface="Arial"/>
                  <a:cs typeface="Arial"/>
                </a:rPr>
                <a:t>14001 </a:t>
              </a:r>
              <a:r>
                <a:rPr lang="es-AR" sz="1600" dirty="0" smtClean="0">
                  <a:solidFill>
                    <a:srgbClr val="99CC00"/>
                  </a:solidFill>
                  <a:latin typeface="Arial"/>
                  <a:cs typeface="Arial"/>
                </a:rPr>
                <a:t>e</a:t>
              </a:r>
            </a:p>
            <a:p>
              <a:pPr marL="0" indent="0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es-AR" sz="2800" dirty="0" smtClean="0">
                  <a:solidFill>
                    <a:srgbClr val="99CC00"/>
                  </a:solidFill>
                  <a:latin typeface="Arial"/>
                  <a:cs typeface="Arial"/>
                </a:rPr>
                <a:t>OHSAS </a:t>
              </a:r>
              <a:r>
                <a:rPr lang="es-AR" sz="2800" dirty="0">
                  <a:solidFill>
                    <a:srgbClr val="99CC00"/>
                  </a:solidFill>
                  <a:latin typeface="Arial"/>
                  <a:cs typeface="Arial"/>
                </a:rPr>
                <a:t>18001 </a:t>
              </a:r>
            </a:p>
            <a:p>
              <a:pPr marL="0" indent="0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it-IT" sz="1600" dirty="0" smtClean="0">
                  <a:solidFill>
                    <a:srgbClr val="666666"/>
                  </a:solidFill>
                  <a:latin typeface="Arial"/>
                  <a:ea typeface="ＭＳ Ｐゴシック" charset="0"/>
                  <a:cs typeface="Arial"/>
                </a:rPr>
                <a:t>Sistema unico di gestione SSA.</a:t>
              </a:r>
            </a:p>
            <a:p>
              <a:pPr marL="0" indent="0">
                <a:lnSpc>
                  <a:spcPts val="2400"/>
                </a:lnSpc>
                <a:spcBef>
                  <a:spcPts val="0"/>
                </a:spcBef>
                <a:buNone/>
              </a:pPr>
              <a:r>
                <a:rPr lang="it-IT" sz="1600" dirty="0" smtClean="0">
                  <a:solidFill>
                    <a:srgbClr val="666666"/>
                  </a:solidFill>
                  <a:latin typeface="Arial"/>
                  <a:ea typeface="ＭＳ Ｐゴシック" charset="0"/>
                  <a:cs typeface="Arial"/>
                </a:rPr>
                <a:t>Oggi l’86% dei collaboratori Tenaris lavora in unità di produzione certificate secondo i suddetti standard</a:t>
              </a:r>
              <a:endParaRPr lang="it-IT" sz="1600" dirty="0">
                <a:solidFill>
                  <a:srgbClr val="666666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>
              <a:off x="4660222" y="2852936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4632027" y="5013176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4660222" y="1772816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" y="4077072"/>
            <a:ext cx="1224136" cy="12241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32" y="4077072"/>
            <a:ext cx="1224136" cy="12241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49" y="4077072"/>
            <a:ext cx="1224136" cy="1224136"/>
          </a:xfrm>
          <a:prstGeom prst="rect">
            <a:avLst/>
          </a:prstGeom>
        </p:spPr>
      </p:pic>
      <p:pic>
        <p:nvPicPr>
          <p:cNvPr id="3" name="Picture 2" descr="Offshore_Segm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67" y="4077072"/>
            <a:ext cx="1224136" cy="12241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37" y="4077072"/>
            <a:ext cx="1224136" cy="12241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41" y="4077072"/>
            <a:ext cx="1224136" cy="1224136"/>
          </a:xfrm>
          <a:prstGeom prst="rect">
            <a:avLst/>
          </a:prstGeom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887" y="354142"/>
            <a:ext cx="8569325" cy="338554"/>
          </a:xfrm>
        </p:spPr>
        <p:txBody>
          <a:bodyPr/>
          <a:lstStyle/>
          <a:p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Segmenti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di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mercato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39552" y="1133101"/>
            <a:ext cx="7455296" cy="1143769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it-IT" dirty="0">
                <a:solidFill>
                  <a:srgbClr val="99CC00"/>
                </a:solidFill>
                <a:latin typeface="Arial"/>
                <a:cs typeface="Arial"/>
              </a:rPr>
              <a:t>Leader mondiale </a:t>
            </a:r>
            <a:r>
              <a:rPr lang="it-IT" dirty="0" smtClean="0">
                <a:solidFill>
                  <a:srgbClr val="99CC00"/>
                </a:solidFill>
                <a:latin typeface="Arial"/>
                <a:cs typeface="Arial"/>
              </a:rPr>
              <a:t>nella </a:t>
            </a:r>
            <a:r>
              <a:rPr lang="it-IT" dirty="0">
                <a:solidFill>
                  <a:srgbClr val="99CC00"/>
                </a:solidFill>
                <a:latin typeface="Arial"/>
                <a:cs typeface="Arial"/>
              </a:rPr>
              <a:t>produzione e fornitura </a:t>
            </a:r>
            <a:r>
              <a:rPr lang="it-IT" dirty="0" smtClean="0">
                <a:solidFill>
                  <a:srgbClr val="99CC00"/>
                </a:solidFill>
                <a:latin typeface="Arial"/>
                <a:cs typeface="Arial"/>
              </a:rPr>
              <a:t>di </a:t>
            </a:r>
            <a:r>
              <a:rPr lang="it-IT" dirty="0">
                <a:solidFill>
                  <a:srgbClr val="99CC00"/>
                </a:solidFill>
                <a:latin typeface="Arial"/>
                <a:cs typeface="Arial"/>
              </a:rPr>
              <a:t>prodotti tubolari e servizi </a:t>
            </a:r>
            <a:r>
              <a:rPr lang="it-IT" dirty="0" smtClean="0">
                <a:solidFill>
                  <a:srgbClr val="99CC00"/>
                </a:solidFill>
                <a:latin typeface="Arial"/>
                <a:cs typeface="Arial"/>
              </a:rPr>
              <a:t>per</a:t>
            </a:r>
            <a:r>
              <a:rPr lang="en-US" dirty="0" smtClean="0">
                <a:solidFill>
                  <a:srgbClr val="99CC00"/>
                </a:solidFill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lang="en-US" dirty="0" smtClean="0">
              <a:solidFill>
                <a:srgbClr val="336633"/>
              </a:solidFill>
              <a:latin typeface="Arial"/>
              <a:cs typeface="Arial"/>
            </a:endParaRP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99CC00"/>
              </a:buClr>
              <a:buSzPct val="80000"/>
            </a:pPr>
            <a:r>
              <a:rPr lang="it-IT" dirty="0" smtClean="0">
                <a:solidFill>
                  <a:srgbClr val="666666"/>
                </a:solidFill>
                <a:latin typeface="Arial"/>
                <a:cs typeface="Arial"/>
              </a:rPr>
              <a:t>Trivellazioni, estrazione e produzione di petrolio e gas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99CC00"/>
              </a:buClr>
              <a:buSzPct val="80000"/>
            </a:pPr>
            <a:r>
              <a:rPr lang="it-IT" dirty="0" smtClean="0">
                <a:solidFill>
                  <a:srgbClr val="666666"/>
                </a:solidFill>
                <a:latin typeface="Arial"/>
                <a:cs typeface="Arial"/>
              </a:rPr>
              <a:t>Trasporto di petrolio e gas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99CC00"/>
              </a:buClr>
              <a:buSzPct val="80000"/>
            </a:pPr>
            <a:r>
              <a:rPr lang="it-IT" dirty="0" smtClean="0">
                <a:solidFill>
                  <a:srgbClr val="666666"/>
                </a:solidFill>
                <a:latin typeface="Arial"/>
                <a:cs typeface="Arial"/>
              </a:rPr>
              <a:t>Impianti di trasformazione e centrali elettriche</a:t>
            </a:r>
          </a:p>
          <a:p>
            <a:pPr marL="144000" indent="-144000">
              <a:lnSpc>
                <a:spcPts val="2200"/>
              </a:lnSpc>
              <a:spcBef>
                <a:spcPts val="600"/>
              </a:spcBef>
              <a:buClr>
                <a:srgbClr val="99CC00"/>
              </a:buClr>
              <a:buSzPct val="80000"/>
            </a:pPr>
            <a:r>
              <a:rPr lang="it-IT" dirty="0" smtClean="0">
                <a:solidFill>
                  <a:srgbClr val="666666"/>
                </a:solidFill>
                <a:latin typeface="Arial"/>
                <a:cs typeface="Arial"/>
              </a:rPr>
              <a:t>Applicazioni industriali </a:t>
            </a:r>
            <a:r>
              <a:rPr lang="en-US" dirty="0" smtClean="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lang="it-IT" dirty="0" smtClean="0">
                <a:solidFill>
                  <a:srgbClr val="666666"/>
                </a:solidFill>
                <a:latin typeface="Arial"/>
                <a:cs typeface="Arial"/>
              </a:rPr>
              <a:t>automotive specialistiche</a:t>
            </a:r>
            <a:endParaRPr lang="it-IT" dirty="0">
              <a:solidFill>
                <a:srgbClr val="666666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4097074"/>
            <a:ext cx="8295228" cy="2072873"/>
            <a:chOff x="539552" y="4097074"/>
            <a:chExt cx="8295228" cy="2072873"/>
          </a:xfrm>
        </p:grpSpPr>
        <p:sp>
          <p:nvSpPr>
            <p:cNvPr id="7" name="Oval 6"/>
            <p:cNvSpPr/>
            <p:nvPr/>
          </p:nvSpPr>
          <p:spPr bwMode="auto">
            <a:xfrm>
              <a:off x="596618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539552" y="5401788"/>
              <a:ext cx="1304714" cy="19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en-US" sz="1200" b="1" dirty="0">
                  <a:latin typeface="Arial"/>
                  <a:cs typeface="Arial"/>
                </a:rPr>
                <a:t>OCTG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966568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909502" y="5401788"/>
              <a:ext cx="1304714" cy="37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fr-FR" sz="1200" b="1" dirty="0" smtClean="0">
                  <a:latin typeface="Arial"/>
                  <a:cs typeface="Arial"/>
                </a:rPr>
                <a:t>Giunti </a:t>
              </a:r>
            </a:p>
            <a:p>
              <a:pPr algn="ctr">
                <a:lnSpc>
                  <a:spcPts val="1500"/>
                </a:lnSpc>
              </a:pPr>
              <a:r>
                <a:rPr lang="fr-FR" sz="1200" b="1" dirty="0" smtClean="0">
                  <a:latin typeface="Arial"/>
                  <a:cs typeface="Arial"/>
                </a:rPr>
                <a:t>Premium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336518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3309768" y="5401788"/>
              <a:ext cx="1224136" cy="76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it-IT" sz="1200" b="1" dirty="0" err="1" smtClean="0">
                  <a:latin typeface="Arial"/>
                  <a:cs typeface="Arial"/>
                </a:rPr>
                <a:t>Linepipe</a:t>
              </a:r>
              <a:r>
                <a:rPr lang="it-IT" sz="1200" b="1" dirty="0" smtClean="0">
                  <a:latin typeface="Arial"/>
                  <a:cs typeface="Arial"/>
                </a:rPr>
                <a:t> per applicazioni </a:t>
              </a:r>
              <a:r>
                <a:rPr lang="it-IT" sz="1200" b="1" dirty="0" err="1" smtClean="0">
                  <a:latin typeface="Arial"/>
                  <a:cs typeface="Arial"/>
                </a:rPr>
                <a:t>onshore</a:t>
              </a:r>
              <a:r>
                <a:rPr lang="it-IT" sz="1200" b="1" dirty="0" smtClean="0">
                  <a:latin typeface="Arial"/>
                  <a:cs typeface="Arial"/>
                </a:rPr>
                <a:t> e </a:t>
              </a:r>
            </a:p>
            <a:p>
              <a:pPr algn="ctr">
                <a:lnSpc>
                  <a:spcPts val="1500"/>
                </a:lnSpc>
              </a:pPr>
              <a:r>
                <a:rPr lang="it-IT" sz="1200" b="1" dirty="0" smtClean="0">
                  <a:latin typeface="Arial"/>
                  <a:cs typeface="Arial"/>
                </a:rPr>
                <a:t>offshore 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706469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649402" y="5401788"/>
              <a:ext cx="130471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it-IT" sz="1200" b="1" dirty="0" smtClean="0">
                  <a:latin typeface="Arial"/>
                  <a:cs typeface="Arial"/>
                </a:rPr>
                <a:t>Trasformazione di idrocarburi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076419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6019352" y="5401788"/>
              <a:ext cx="1304714" cy="38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it-IT" sz="1200" b="1" dirty="0" smtClean="0">
                  <a:latin typeface="Arial"/>
                  <a:cs typeface="Arial"/>
                </a:rPr>
                <a:t>Generazione di energia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446369" y="4097074"/>
              <a:ext cx="1174243" cy="1174243"/>
            </a:xfrm>
            <a:prstGeom prst="ellipse">
              <a:avLst/>
            </a:prstGeom>
            <a:noFill/>
            <a:ln w="635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-106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7308304" y="5373216"/>
              <a:ext cx="1526476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000" b="0" i="0">
                  <a:solidFill>
                    <a:srgbClr val="000099"/>
                  </a:solidFill>
                  <a:latin typeface="Frutiger 45 Light"/>
                  <a:ea typeface="ＭＳ Ｐゴシック" pitchFamily="-106" charset="-128"/>
                  <a:cs typeface="Frutiger 45 Light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  <a:ea typeface="ＭＳ Ｐゴシック" pitchFamily="-106" charset="-128"/>
                  <a:cs typeface="ＭＳ Ｐゴシック" pitchFamily="-106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hlink"/>
                  </a:solidFill>
                  <a:latin typeface="Frutiger 55 Roman" pitchFamily="-119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it-IT" sz="1200" b="1" dirty="0">
                  <a:latin typeface="Arial"/>
                  <a:cs typeface="Arial"/>
                </a:rPr>
                <a:t>A</a:t>
              </a:r>
              <a:r>
                <a:rPr lang="it-IT" sz="1200" b="1" dirty="0" smtClean="0">
                  <a:latin typeface="Arial"/>
                  <a:cs typeface="Arial"/>
                </a:rPr>
                <a:t>pplicazioni industriali e automotive</a:t>
              </a:r>
              <a:endParaRPr lang="it-IT" sz="1200" b="1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8487" y="354142"/>
            <a:ext cx="8569325" cy="332399"/>
          </a:xfrm>
        </p:spPr>
        <p:txBody>
          <a:bodyPr/>
          <a:lstStyle/>
          <a:p>
            <a:r>
              <a:rPr lang="it-IT" dirty="0" smtClean="0">
                <a:ea typeface="ＭＳ Ｐゴシック" charset="0"/>
              </a:rPr>
              <a:t>Rispetto dei </a:t>
            </a:r>
            <a:r>
              <a:rPr lang="it-IT" dirty="0">
                <a:ea typeface="ＭＳ Ｐゴシック" charset="0"/>
              </a:rPr>
              <a:t>massimi standard </a:t>
            </a:r>
            <a:r>
              <a:rPr lang="it-IT" dirty="0" smtClean="0">
                <a:ea typeface="ＭＳ Ｐゴシック" charset="0"/>
              </a:rPr>
              <a:t>QHSE</a:t>
            </a:r>
            <a:endParaRPr lang="en-US" dirty="0">
              <a:ea typeface="ＭＳ Ｐゴシック" charset="0"/>
            </a:endParaRPr>
          </a:p>
        </p:txBody>
      </p:sp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550863" y="6427788"/>
            <a:ext cx="85931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sm" len="med"/>
              </a14:hiddenLine>
            </a:ext>
          </a:extLst>
        </p:spPr>
        <p:txBody>
          <a:bodyPr lIns="72000" tIns="0" rIns="72000" bIns="0" anchor="b"/>
          <a:lstStyle>
            <a:lvl1pPr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s-ES_tradnl" sz="10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0863" y="1814942"/>
            <a:ext cx="4747446" cy="4320480"/>
            <a:chOff x="587375" y="1844824"/>
            <a:chExt cx="4416243" cy="4320480"/>
          </a:xfrm>
        </p:grpSpPr>
        <p:sp>
          <p:nvSpPr>
            <p:cNvPr id="14" name="Rectangle 1027"/>
            <p:cNvSpPr txBox="1">
              <a:spLocks noChangeArrowheads="1"/>
            </p:cNvSpPr>
            <p:nvPr/>
          </p:nvSpPr>
          <p:spPr bwMode="auto">
            <a:xfrm>
              <a:off x="587375" y="1844824"/>
              <a:ext cx="370664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42875" indent="-142875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Standard e obiettivi QHSE integrati in tutti i processi di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gestione.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Principi di sviluppo sostenibile integrati in tutte le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operazioni.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Salute e sicurezza dei dipendenti,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soddisfazione dei clienti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e tutela dell’ambiente sono priorità assolute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del business.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lnSpc>
                  <a:spcPts val="2200"/>
                </a:lnSpc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La politica QHSE di Tenaris si applica anche ai fornitori e all’intera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filiera.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  <a:p>
              <a:pPr marL="144000" indent="-144000">
                <a:spcBef>
                  <a:spcPts val="600"/>
                </a:spcBef>
                <a:buClr>
                  <a:srgbClr val="009900"/>
                </a:buClr>
                <a:buSzPct val="80000"/>
                <a:buFontTx/>
                <a:buChar char="•"/>
                <a:tabLst>
                  <a:tab pos="177800" algn="l"/>
                </a:tabLst>
              </a:pP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Dal 2009, Tenaris ha ricevuto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ogni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anno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il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premio </a:t>
              </a:r>
              <a:r>
                <a:rPr lang="it-IT" sz="1400" dirty="0" err="1">
                  <a:solidFill>
                    <a:srgbClr val="666666"/>
                  </a:solidFill>
                  <a:latin typeface="Arial"/>
                  <a:cs typeface="Arial"/>
                </a:rPr>
                <a:t>Climate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 Action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Recognition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 concesso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da </a:t>
              </a:r>
              <a:r>
                <a:rPr lang="it-IT" sz="1400" dirty="0" err="1" smtClean="0">
                  <a:solidFill>
                    <a:srgbClr val="666666"/>
                  </a:solidFill>
                  <a:latin typeface="Arial"/>
                  <a:cs typeface="Arial"/>
                </a:rPr>
                <a:t>Worldsteel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, per la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sua partecipazione al programma </a:t>
              </a:r>
              <a:r>
                <a:rPr lang="it-IT" sz="1400" dirty="0">
                  <a:solidFill>
                    <a:srgbClr val="666666"/>
                  </a:solidFill>
                  <a:latin typeface="Arial"/>
                  <a:cs typeface="Arial"/>
                </a:rPr>
                <a:t>di 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raccolta dati circa le emissioni di CO</a:t>
              </a:r>
              <a:r>
                <a:rPr lang="it-IT" sz="1400" baseline="-25000" dirty="0" smtClean="0">
                  <a:solidFill>
                    <a:srgbClr val="666666"/>
                  </a:solidFill>
                  <a:latin typeface="Arial"/>
                  <a:cs typeface="Arial"/>
                </a:rPr>
                <a:t>2</a:t>
              </a:r>
              <a:r>
                <a:rPr lang="it-IT" sz="1400" dirty="0" smtClean="0">
                  <a:solidFill>
                    <a:srgbClr val="666666"/>
                  </a:solidFill>
                  <a:latin typeface="Arial"/>
                  <a:cs typeface="Arial"/>
                </a:rPr>
                <a:t>.</a:t>
              </a:r>
              <a:endParaRPr lang="it-IT" sz="1400" dirty="0">
                <a:solidFill>
                  <a:srgbClr val="666666"/>
                </a:solidFill>
                <a:latin typeface="Arial"/>
                <a:cs typeface="Aria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627774" y="1844824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27774" y="2477955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27774" y="3126027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27774" y="4020005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27774" y="4668077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627774" y="6165304"/>
              <a:ext cx="3512178" cy="0"/>
            </a:xfrm>
            <a:prstGeom prst="lin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3" name="Picture 11" descr="climate_action_logo_membe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489" y="5091383"/>
              <a:ext cx="764129" cy="78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411663" y="1643741"/>
            <a:ext cx="5049837" cy="4491681"/>
            <a:chOff x="4411663" y="1643741"/>
            <a:chExt cx="5049837" cy="4491681"/>
          </a:xfrm>
        </p:grpSpPr>
        <p:grpSp>
          <p:nvGrpSpPr>
            <p:cNvPr id="4" name="Group 3"/>
            <p:cNvGrpSpPr/>
            <p:nvPr/>
          </p:nvGrpSpPr>
          <p:grpSpPr>
            <a:xfrm>
              <a:off x="5142984" y="1643741"/>
              <a:ext cx="3697337" cy="4491681"/>
              <a:chOff x="5057081" y="1643741"/>
              <a:chExt cx="3697337" cy="4491681"/>
            </a:xfrm>
          </p:grpSpPr>
          <p:sp>
            <p:nvSpPr>
              <p:cNvPr id="35" name="Rectangle 18"/>
              <p:cNvSpPr>
                <a:spLocks noChangeArrowheads="1"/>
              </p:cNvSpPr>
              <p:nvPr/>
            </p:nvSpPr>
            <p:spPr bwMode="auto">
              <a:xfrm>
                <a:off x="5057081" y="1643741"/>
                <a:ext cx="3403351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>
                  <a:lnSpc>
                    <a:spcPts val="1800"/>
                  </a:lnSpc>
                </a:pPr>
                <a:r>
                  <a:rPr lang="it-IT" sz="1200" b="1" dirty="0" smtClean="0">
                    <a:latin typeface="Arial"/>
                    <a:cs typeface="Arial"/>
                  </a:rPr>
                  <a:t>Emissioni di CO</a:t>
                </a:r>
                <a:r>
                  <a:rPr lang="it-IT" sz="1200" b="1" baseline="-25000" dirty="0" smtClean="0">
                    <a:latin typeface="Arial"/>
                    <a:cs typeface="Arial"/>
                  </a:rPr>
                  <a:t>2 </a:t>
                </a:r>
                <a:r>
                  <a:rPr lang="it-IT" sz="1200" b="1" dirty="0" smtClean="0">
                    <a:latin typeface="Arial"/>
                    <a:cs typeface="Arial"/>
                  </a:rPr>
                  <a:t>– Siti di produzione dell’acciaio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38" name="Rectangle 24"/>
              <p:cNvSpPr>
                <a:spLocks noChangeArrowheads="1"/>
              </p:cNvSpPr>
              <p:nvPr/>
            </p:nvSpPr>
            <p:spPr bwMode="auto">
              <a:xfrm>
                <a:off x="5292080" y="5845599"/>
                <a:ext cx="3462338" cy="289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eaLnBrk="0" hangingPunct="0">
                  <a:spcBef>
                    <a:spcPts val="100"/>
                  </a:spcBef>
                </a:pPr>
                <a:r>
                  <a:rPr lang="it-IT" sz="900" dirty="0">
                    <a:latin typeface="Arial"/>
                    <a:cs typeface="Arial"/>
                  </a:rPr>
                  <a:t>Metodologia: World Steel </a:t>
                </a:r>
                <a:r>
                  <a:rPr lang="it-IT" sz="900" dirty="0" err="1">
                    <a:latin typeface="Arial"/>
                    <a:cs typeface="Arial"/>
                  </a:rPr>
                  <a:t>Association</a:t>
                </a:r>
                <a:endParaRPr lang="it-IT" sz="900" dirty="0">
                  <a:latin typeface="Arial"/>
                  <a:cs typeface="Arial"/>
                </a:endParaRPr>
              </a:p>
              <a:p>
                <a:pPr eaLnBrk="0" hangingPunct="0">
                  <a:spcBef>
                    <a:spcPts val="100"/>
                  </a:spcBef>
                </a:pPr>
                <a:r>
                  <a:rPr lang="it-IT" sz="900" dirty="0">
                    <a:latin typeface="Arial"/>
                    <a:cs typeface="Arial"/>
                  </a:rPr>
                  <a:t>Impianti analizzati: </a:t>
                </a:r>
                <a:r>
                  <a:rPr lang="it-IT" sz="900" dirty="0" err="1">
                    <a:latin typeface="Arial"/>
                    <a:cs typeface="Arial"/>
                  </a:rPr>
                  <a:t>Siderca</a:t>
                </a:r>
                <a:r>
                  <a:rPr lang="it-IT" sz="900" dirty="0">
                    <a:latin typeface="Arial"/>
                    <a:cs typeface="Arial"/>
                  </a:rPr>
                  <a:t>, Acciaieria </a:t>
                </a:r>
                <a:r>
                  <a:rPr lang="it-IT" sz="900" dirty="0" err="1">
                    <a:latin typeface="Arial"/>
                    <a:cs typeface="Arial"/>
                  </a:rPr>
                  <a:t>Silcotub</a:t>
                </a:r>
                <a:r>
                  <a:rPr lang="it-IT" sz="900" dirty="0">
                    <a:latin typeface="Arial"/>
                    <a:cs typeface="Arial"/>
                  </a:rPr>
                  <a:t>, </a:t>
                </a:r>
                <a:r>
                  <a:rPr lang="it-IT" sz="900" dirty="0" err="1">
                    <a:latin typeface="Arial"/>
                    <a:cs typeface="Arial"/>
                  </a:rPr>
                  <a:t>Tamsa</a:t>
                </a:r>
                <a:r>
                  <a:rPr lang="it-IT" sz="900" dirty="0">
                    <a:latin typeface="Arial"/>
                    <a:cs typeface="Arial"/>
                  </a:rPr>
                  <a:t>, Dalmine</a:t>
                </a:r>
                <a:r>
                  <a:rPr lang="en-US" sz="900" dirty="0" smtClean="0">
                    <a:latin typeface="Arial"/>
                    <a:cs typeface="Arial"/>
                  </a:rPr>
                  <a:t>.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29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7753419"/>
                </p:ext>
              </p:extLst>
            </p:nvPr>
          </p:nvGraphicFramePr>
          <p:xfrm>
            <a:off x="4411663" y="2100263"/>
            <a:ext cx="5049837" cy="3705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" name="Worksheet" r:id="rId5" imgW="5211360" imgH="3812400" progId="Excel.Sheet.8">
                    <p:embed/>
                  </p:oleObj>
                </mc:Choice>
                <mc:Fallback>
                  <p:oleObj name="Worksheet" r:id="rId5" imgW="5211360" imgH="38124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1663" y="2100263"/>
                          <a:ext cx="5049837" cy="3705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CasellaDiTesto 4"/>
          <p:cNvSpPr txBox="1"/>
          <p:nvPr/>
        </p:nvSpPr>
        <p:spPr>
          <a:xfrm>
            <a:off x="5566360" y="5085764"/>
            <a:ext cx="188596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/>
              <a:t>Altre emissioni a monte</a:t>
            </a:r>
            <a:endParaRPr lang="it-IT" sz="8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566360" y="5301208"/>
            <a:ext cx="34701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/>
              <a:t>Emissioni a </a:t>
            </a:r>
            <a:r>
              <a:rPr lang="it-IT" sz="800" b="1" dirty="0"/>
              <a:t>monte dovute alla generazione di elettricità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566360" y="5514340"/>
            <a:ext cx="189622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/>
              <a:t>Emissioni dirette</a:t>
            </a:r>
            <a:endParaRPr lang="it-IT" sz="800" b="1" dirty="0"/>
          </a:p>
        </p:txBody>
      </p:sp>
    </p:spTree>
    <p:extLst>
      <p:ext uri="{BB962C8B-B14F-4D97-AF65-F5344CB8AC3E}">
        <p14:creationId xmlns:p14="http://schemas.microsoft.com/office/powerpoint/2010/main" val="2003222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990000"/>
      </a:dk2>
      <a:lt2>
        <a:srgbClr val="999933"/>
      </a:lt2>
      <a:accent1>
        <a:srgbClr val="000099"/>
      </a:accent1>
      <a:accent2>
        <a:srgbClr val="CC0066"/>
      </a:accent2>
      <a:accent3>
        <a:srgbClr val="FFFFFF"/>
      </a:accent3>
      <a:accent4>
        <a:srgbClr val="000000"/>
      </a:accent4>
      <a:accent5>
        <a:srgbClr val="AAAACA"/>
      </a:accent5>
      <a:accent6>
        <a:srgbClr val="B9005C"/>
      </a:accent6>
      <a:hlink>
        <a:srgbClr val="009900"/>
      </a:hlink>
      <a:folHlink>
        <a:srgbClr val="660066"/>
      </a:folHlink>
    </a:clrScheme>
    <a:fontScheme name="Blank">
      <a:majorFont>
        <a:latin typeface="Frutiger 55 Roman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6666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6666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6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990000"/>
        </a:dk2>
        <a:lt2>
          <a:srgbClr val="999933"/>
        </a:lt2>
        <a:accent1>
          <a:srgbClr val="000099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B9005C"/>
        </a:accent6>
        <a:hlink>
          <a:srgbClr val="0099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999933"/>
        </a:dk1>
        <a:lt1>
          <a:srgbClr val="FFFFFF"/>
        </a:lt1>
        <a:dk2>
          <a:srgbClr val="000000"/>
        </a:dk2>
        <a:lt2>
          <a:srgbClr val="990000"/>
        </a:lt2>
        <a:accent1>
          <a:srgbClr val="000099"/>
        </a:accent1>
        <a:accent2>
          <a:srgbClr val="CC0066"/>
        </a:accent2>
        <a:accent3>
          <a:srgbClr val="AAAAAA"/>
        </a:accent3>
        <a:accent4>
          <a:srgbClr val="DADADA"/>
        </a:accent4>
        <a:accent5>
          <a:srgbClr val="AAAACA"/>
        </a:accent5>
        <a:accent6>
          <a:srgbClr val="B9005C"/>
        </a:accent6>
        <a:hlink>
          <a:srgbClr val="0099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990000"/>
    </a:dk2>
    <a:lt2>
      <a:srgbClr val="999933"/>
    </a:lt2>
    <a:accent1>
      <a:srgbClr val="000099"/>
    </a:accent1>
    <a:accent2>
      <a:srgbClr val="CC0066"/>
    </a:accent2>
    <a:accent3>
      <a:srgbClr val="FFFFFF"/>
    </a:accent3>
    <a:accent4>
      <a:srgbClr val="000000"/>
    </a:accent4>
    <a:accent5>
      <a:srgbClr val="AAAACA"/>
    </a:accent5>
    <a:accent6>
      <a:srgbClr val="B9005C"/>
    </a:accent6>
    <a:hlink>
      <a:srgbClr val="009900"/>
    </a:hlink>
    <a:folHlink>
      <a:srgbClr val="660066"/>
    </a:folHlink>
  </a:clrScheme>
  <a:fontScheme name="Blank">
    <a:majorFont>
      <a:latin typeface="Frutiger 55 Roman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1A1E00B878849BEC513964A4237F9" ma:contentTypeVersion="0" ma:contentTypeDescription="Create a new document." ma:contentTypeScope="" ma:versionID="e667307ebbc15a883275a938b3a8d9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62B3D8-94F7-4428-B278-45773D1E37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30A099-5EA1-498C-A48E-3C80A987BA54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B2385DE-7B72-4583-A12B-43A49AA42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17562</TotalTime>
  <Words>2194</Words>
  <Application>Microsoft Office PowerPoint</Application>
  <PresentationFormat>Presentazione su schermo (4:3)</PresentationFormat>
  <Paragraphs>635</Paragraphs>
  <Slides>37</Slides>
  <Notes>37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0" baseType="lpstr">
      <vt:lpstr>Custom Design</vt:lpstr>
      <vt:lpstr>Blank</vt:lpstr>
      <vt:lpstr>Worksheet</vt:lpstr>
      <vt:lpstr>Presentazione della società</vt:lpstr>
      <vt:lpstr>Al servizio dell’industria energetica mondiale e di altre applicazioni industriali </vt:lpstr>
      <vt:lpstr>Sistema industriale globale</vt:lpstr>
      <vt:lpstr>Unità operative nel mondo</vt:lpstr>
      <vt:lpstr>Storia di un’impresa industriale</vt:lpstr>
      <vt:lpstr>Storia di un’impresa industriale</vt:lpstr>
      <vt:lpstr>Gestione industriale integrata</vt:lpstr>
      <vt:lpstr>Segmenti di mercato</vt:lpstr>
      <vt:lpstr>Rispetto dei massimi standard QHSE</vt:lpstr>
      <vt:lpstr>Rispetto dei massimi standard QHSE</vt:lpstr>
      <vt:lpstr>Investimento nelle risorse umane</vt:lpstr>
      <vt:lpstr>Sviluppo locale</vt:lpstr>
      <vt:lpstr>Integrità e trasparenza</vt:lpstr>
      <vt:lpstr>Presentazione standard di PowerPoint</vt:lpstr>
      <vt:lpstr>Tenaris in Italia</vt:lpstr>
      <vt:lpstr>TenarisDalmine  (dati aggiornati a marzo 2015)</vt:lpstr>
      <vt:lpstr>TenarisDalmine </vt:lpstr>
      <vt:lpstr>Presentazione standard di PowerPoint</vt:lpstr>
      <vt:lpstr>TenarisDalmine Real Estate Services &amp; Patrimonial Control </vt:lpstr>
      <vt:lpstr>Area di responsabilità</vt:lpstr>
      <vt:lpstr>Numeri</vt:lpstr>
      <vt:lpstr>Obiettivo del contratto</vt:lpstr>
      <vt:lpstr>Obiettivo del contratto</vt:lpstr>
      <vt:lpstr>Obiettivo del contratto - INNOVAZIONE</vt:lpstr>
      <vt:lpstr>Modello </vt:lpstr>
      <vt:lpstr>Implementazione</vt:lpstr>
      <vt:lpstr>Gestione Servizi</vt:lpstr>
      <vt:lpstr>Gestione Servizi</vt:lpstr>
      <vt:lpstr>Gestione Servizi</vt:lpstr>
      <vt:lpstr>Gestione Servizi</vt:lpstr>
      <vt:lpstr>Indicatori Performance Cleaning Services</vt:lpstr>
      <vt:lpstr>Indicatori Performance Maintenance Services</vt:lpstr>
      <vt:lpstr>Progetti – uffici manutenzione centro elettrico</vt:lpstr>
      <vt:lpstr>Progetti – uffici manutenzione centro elettrico</vt:lpstr>
      <vt:lpstr>Progetti – Ecograin®</vt:lpstr>
      <vt:lpstr>Progetti – Ecograin®</vt:lpstr>
      <vt:lpstr>Presentazione standard di PowerPoint</vt:lpstr>
    </vt:vector>
  </TitlesOfParts>
  <Company>. 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Tenaris Presentation</dc:title>
  <dc:creator>Lorena</dc:creator>
  <cp:lastModifiedBy>MOIOLI Andrea             RSEP</cp:lastModifiedBy>
  <cp:revision>1466</cp:revision>
  <cp:lastPrinted>2016-05-16T09:33:47Z</cp:lastPrinted>
  <dcterms:created xsi:type="dcterms:W3CDTF">2012-03-28T13:43:32Z</dcterms:created>
  <dcterms:modified xsi:type="dcterms:W3CDTF">2016-05-16T09:47:53Z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0x010100B021A1E00B878849BEC513964A4237F9</vt:lpwstr>
  </property>
  <property fmtid="{D5CDD505-2E9C-101B-9397-08002B2CF9AE}" pid="3" name="_AdHocReviewCycleID">
    <vt:i4>-2117417057</vt:i4>
  </property>
  <property fmtid="{D5CDD505-2E9C-101B-9397-08002B2CF9AE}" pid="4" name="_NewReviewCycle">
    <vt:lpwstr/>
  </property>
  <property fmtid="{D5CDD505-2E9C-101B-9397-08002B2CF9AE}" pid="5" name="_EmailSubject">
    <vt:lpwstr>presentazione Tenaris</vt:lpwstr>
  </property>
  <property fmtid="{D5CDD505-2E9C-101B-9397-08002B2CF9AE}" pid="6" name="_AuthorEmail">
    <vt:lpwstr>admoioli@tenaris.com</vt:lpwstr>
  </property>
  <property fmtid="{D5CDD505-2E9C-101B-9397-08002B2CF9AE}" pid="7" name="_AuthorEmailDisplayName">
    <vt:lpwstr>MOIOLI Andrea             RSEP</vt:lpwstr>
  </property>
  <property fmtid="{D5CDD505-2E9C-101B-9397-08002B2CF9AE}" pid="8" name="_PreviousAdHocReviewCycleID">
    <vt:i4>1360351258</vt:i4>
  </property>
</Properties>
</file>