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83" r:id="rId2"/>
    <p:sldId id="257" r:id="rId3"/>
    <p:sldId id="274" r:id="rId4"/>
    <p:sldId id="266" r:id="rId5"/>
  </p:sldIdLst>
  <p:sldSz cx="12192000" cy="6858000"/>
  <p:notesSz cx="7099300" cy="10234613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A8B39"/>
    <a:srgbClr val="FF6600"/>
    <a:srgbClr val="CC0000"/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12" autoAdjust="0"/>
    <p:restoredTop sz="94671" autoAdjust="0"/>
  </p:normalViewPr>
  <p:slideViewPr>
    <p:cSldViewPr snapToGrid="0">
      <p:cViewPr varScale="1">
        <p:scale>
          <a:sx n="106" d="100"/>
          <a:sy n="106" d="100"/>
        </p:scale>
        <p:origin x="654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76363" cy="513508"/>
          </a:xfrm>
          <a:prstGeom prst="rect">
            <a:avLst/>
          </a:prstGeom>
        </p:spPr>
        <p:txBody>
          <a:bodyPr vert="horz" lIns="94768" tIns="47384" rIns="94768" bIns="47384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4021295" y="0"/>
            <a:ext cx="3076363" cy="513508"/>
          </a:xfrm>
          <a:prstGeom prst="rect">
            <a:avLst/>
          </a:prstGeom>
        </p:spPr>
        <p:txBody>
          <a:bodyPr vert="horz" lIns="94768" tIns="47384" rIns="94768" bIns="47384" rtlCol="0"/>
          <a:lstStyle>
            <a:lvl1pPr algn="r">
              <a:defRPr sz="1200"/>
            </a:lvl1pPr>
          </a:lstStyle>
          <a:p>
            <a:fld id="{6CC125E2-1ADC-4A9A-9FD8-94D87135208A}" type="datetimeFigureOut">
              <a:rPr lang="it-IT" smtClean="0"/>
              <a:t>14/12/2015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479425" y="1279525"/>
            <a:ext cx="6140450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768" tIns="47384" rIns="94768" bIns="47384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709931" y="4925407"/>
            <a:ext cx="5679440" cy="4029879"/>
          </a:xfrm>
          <a:prstGeom prst="rect">
            <a:avLst/>
          </a:prstGeom>
        </p:spPr>
        <p:txBody>
          <a:bodyPr vert="horz" lIns="94768" tIns="47384" rIns="94768" bIns="47384" rtlCol="0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1" y="9721107"/>
            <a:ext cx="3076363" cy="513507"/>
          </a:xfrm>
          <a:prstGeom prst="rect">
            <a:avLst/>
          </a:prstGeom>
        </p:spPr>
        <p:txBody>
          <a:bodyPr vert="horz" lIns="94768" tIns="47384" rIns="94768" bIns="47384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4021295" y="9721107"/>
            <a:ext cx="3076363" cy="513507"/>
          </a:xfrm>
          <a:prstGeom prst="rect">
            <a:avLst/>
          </a:prstGeom>
        </p:spPr>
        <p:txBody>
          <a:bodyPr vert="horz" lIns="94768" tIns="47384" rIns="94768" bIns="47384" rtlCol="0" anchor="b"/>
          <a:lstStyle>
            <a:lvl1pPr algn="r">
              <a:defRPr sz="1200"/>
            </a:lvl1pPr>
          </a:lstStyle>
          <a:p>
            <a:fld id="{8F1401EB-FA05-411C-9242-3D5BA3ACD848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54110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DDE04DA6-9387-4AE3-ACE6-C4EFB0B7DD3A}" type="slidenum">
              <a:rPr lang="it-IT" smtClean="0"/>
              <a:pPr/>
              <a:t>1</a:t>
            </a:fld>
            <a:endParaRPr lang="it-IT" smtClean="0"/>
          </a:p>
        </p:txBody>
      </p:sp>
      <p:sp>
        <p:nvSpPr>
          <p:cNvPr id="38915" name="Text Box 2"/>
          <p:cNvSpPr txBox="1">
            <a:spLocks noChangeArrowheads="1"/>
          </p:cNvSpPr>
          <p:nvPr/>
        </p:nvSpPr>
        <p:spPr bwMode="auto">
          <a:xfrm>
            <a:off x="954712" y="834374"/>
            <a:ext cx="5124287" cy="4164965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91432" tIns="45717" rIns="91432" bIns="45717" anchor="ctr"/>
          <a:lstStyle/>
          <a:p>
            <a:pPr algn="ctr"/>
            <a:endParaRPr lang="it-IT"/>
          </a:p>
        </p:txBody>
      </p:sp>
      <p:sp>
        <p:nvSpPr>
          <p:cNvPr id="38916" name="Rectangle 3"/>
          <p:cNvSpPr>
            <a:spLocks noGrp="1" noChangeArrowheads="1"/>
          </p:cNvSpPr>
          <p:nvPr>
            <p:ph type="body"/>
          </p:nvPr>
        </p:nvSpPr>
        <p:spPr>
          <a:xfrm>
            <a:off x="937408" y="5278612"/>
            <a:ext cx="5144736" cy="4983822"/>
          </a:xfrm>
          <a:noFill/>
        </p:spPr>
        <p:txBody>
          <a:bodyPr wrap="none" anchor="ctr"/>
          <a:lstStyle/>
          <a:p>
            <a:pPr eaLnBrk="1" hangingPunct="1"/>
            <a:endParaRPr lang="it-IT" dirty="0" smtClean="0"/>
          </a:p>
        </p:txBody>
      </p:sp>
    </p:spTree>
    <p:extLst>
      <p:ext uri="{BB962C8B-B14F-4D97-AF65-F5344CB8AC3E}">
        <p14:creationId xmlns:p14="http://schemas.microsoft.com/office/powerpoint/2010/main" val="27913502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235C37-C33E-445A-87C3-8F0C35A75088}" type="datetimeFigureOut">
              <a:rPr lang="it-IT" smtClean="0"/>
              <a:t>14/12/2015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5979F-F2E7-4107-8C3E-0F577F8A89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770197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235C37-C33E-445A-87C3-8F0C35A75088}" type="datetimeFigureOut">
              <a:rPr lang="it-IT" smtClean="0"/>
              <a:t>14/12/2015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5979F-F2E7-4107-8C3E-0F577F8A89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172793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235C37-C33E-445A-87C3-8F0C35A75088}" type="datetimeFigureOut">
              <a:rPr lang="it-IT" smtClean="0"/>
              <a:t>14/12/2015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5979F-F2E7-4107-8C3E-0F577F8A89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508197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235C37-C33E-445A-87C3-8F0C35A75088}" type="datetimeFigureOut">
              <a:rPr lang="it-IT" smtClean="0"/>
              <a:t>14/12/2015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5979F-F2E7-4107-8C3E-0F577F8A89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581180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235C37-C33E-445A-87C3-8F0C35A75088}" type="datetimeFigureOut">
              <a:rPr lang="it-IT" smtClean="0"/>
              <a:t>14/12/2015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5979F-F2E7-4107-8C3E-0F577F8A89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10494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235C37-C33E-445A-87C3-8F0C35A75088}" type="datetimeFigureOut">
              <a:rPr lang="it-IT" smtClean="0"/>
              <a:t>14/12/2015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5979F-F2E7-4107-8C3E-0F577F8A89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688310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235C37-C33E-445A-87C3-8F0C35A75088}" type="datetimeFigureOut">
              <a:rPr lang="it-IT" smtClean="0"/>
              <a:t>14/12/2015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5979F-F2E7-4107-8C3E-0F577F8A89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559643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235C37-C33E-445A-87C3-8F0C35A75088}" type="datetimeFigureOut">
              <a:rPr lang="it-IT" smtClean="0"/>
              <a:t>14/12/2015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5979F-F2E7-4107-8C3E-0F577F8A89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957945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235C37-C33E-445A-87C3-8F0C35A75088}" type="datetimeFigureOut">
              <a:rPr lang="it-IT" smtClean="0"/>
              <a:t>14/12/2015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5979F-F2E7-4107-8C3E-0F577F8A89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17263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235C37-C33E-445A-87C3-8F0C35A75088}" type="datetimeFigureOut">
              <a:rPr lang="it-IT" smtClean="0"/>
              <a:t>14/12/2015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5979F-F2E7-4107-8C3E-0F577F8A89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682714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235C37-C33E-445A-87C3-8F0C35A75088}" type="datetimeFigureOut">
              <a:rPr lang="it-IT" smtClean="0"/>
              <a:t>14/12/2015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5979F-F2E7-4107-8C3E-0F577F8A89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295241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235C37-C33E-445A-87C3-8F0C35A75088}" type="datetimeFigureOut">
              <a:rPr lang="it-IT" smtClean="0"/>
              <a:t>14/12/2015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65979F-F2E7-4107-8C3E-0F577F8A89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784510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notesSlide" Target="../notesSlides/notesSlide1.xml"/><Relationship Id="rId7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4.emf"/><Relationship Id="rId11" Type="http://schemas.openxmlformats.org/officeDocument/2006/relationships/image" Target="../media/image7.jpeg"/><Relationship Id="rId5" Type="http://schemas.openxmlformats.org/officeDocument/2006/relationships/image" Target="../media/image3.jpeg"/><Relationship Id="rId10" Type="http://schemas.openxmlformats.org/officeDocument/2006/relationships/image" Target="../media/image6.jpeg"/><Relationship Id="rId4" Type="http://schemas.openxmlformats.org/officeDocument/2006/relationships/image" Target="../media/image2.png"/><Relationship Id="rId9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egnaposto piè di pagina 1"/>
          <p:cNvSpPr>
            <a:spLocks noGrp="1"/>
          </p:cNvSpPr>
          <p:nvPr>
            <p:ph type="ftr" sz="quarter" idx="10"/>
          </p:nvPr>
        </p:nvSpPr>
        <p:spPr>
          <a:xfrm>
            <a:off x="1063096" y="6189664"/>
            <a:ext cx="9922933" cy="365125"/>
          </a:xfrm>
        </p:spPr>
        <p:txBody>
          <a:bodyPr/>
          <a:lstStyle/>
          <a:p>
            <a:pPr algn="just">
              <a:defRPr/>
            </a:pPr>
            <a:r>
              <a:rPr lang="it-IT" dirty="0">
                <a:solidFill>
                  <a:schemeClr val="accent6">
                    <a:lumMod val="50000"/>
                  </a:schemeClr>
                </a:solidFill>
              </a:rPr>
              <a:t>SERIM Srl  – sede operativa - Via del </a:t>
            </a:r>
            <a:r>
              <a:rPr lang="it-IT" dirty="0" smtClean="0">
                <a:solidFill>
                  <a:schemeClr val="accent6">
                    <a:lumMod val="50000"/>
                  </a:schemeClr>
                </a:solidFill>
              </a:rPr>
              <a:t>Lavoro, 8 </a:t>
            </a:r>
            <a:r>
              <a:rPr lang="it-IT" dirty="0">
                <a:solidFill>
                  <a:schemeClr val="accent6">
                    <a:lumMod val="50000"/>
                  </a:schemeClr>
                </a:solidFill>
              </a:rPr>
              <a:t>- 20061 Carugate (MI) - </a:t>
            </a:r>
            <a:r>
              <a:rPr lang="it-IT" dirty="0" err="1">
                <a:solidFill>
                  <a:schemeClr val="accent6">
                    <a:lumMod val="50000"/>
                  </a:schemeClr>
                </a:solidFill>
              </a:rPr>
              <a:t>tel</a:t>
            </a:r>
            <a:r>
              <a:rPr lang="it-IT" dirty="0">
                <a:solidFill>
                  <a:schemeClr val="accent6">
                    <a:lumMod val="50000"/>
                  </a:schemeClr>
                </a:solidFill>
              </a:rPr>
              <a:t> 02 925 039 1 </a:t>
            </a:r>
            <a:r>
              <a:rPr lang="it-IT" dirty="0" err="1">
                <a:solidFill>
                  <a:schemeClr val="accent6">
                    <a:lumMod val="50000"/>
                  </a:schemeClr>
                </a:solidFill>
              </a:rPr>
              <a:t>r.a.</a:t>
            </a:r>
            <a:r>
              <a:rPr lang="it-IT" dirty="0">
                <a:solidFill>
                  <a:schemeClr val="accent6">
                    <a:lumMod val="50000"/>
                  </a:schemeClr>
                </a:solidFill>
              </a:rPr>
              <a:t>- fax 02 925 039 419 – info@serim.it – posta </a:t>
            </a:r>
            <a:r>
              <a:rPr lang="it-IT" dirty="0" err="1">
                <a:solidFill>
                  <a:schemeClr val="accent6">
                    <a:lumMod val="50000"/>
                  </a:schemeClr>
                </a:solidFill>
              </a:rPr>
              <a:t>cert</a:t>
            </a:r>
            <a:r>
              <a:rPr lang="it-IT" dirty="0">
                <a:solidFill>
                  <a:schemeClr val="accent6">
                    <a:lumMod val="50000"/>
                  </a:schemeClr>
                </a:solidFill>
              </a:rPr>
              <a:t>. serimvending@legalmail.it – sede legale – Via T</a:t>
            </a:r>
            <a:r>
              <a:rPr lang="it-IT" dirty="0" smtClean="0">
                <a:solidFill>
                  <a:schemeClr val="accent6">
                    <a:lumMod val="50000"/>
                  </a:schemeClr>
                </a:solidFill>
              </a:rPr>
              <a:t>. Tasso </a:t>
            </a:r>
            <a:r>
              <a:rPr lang="it-IT" dirty="0">
                <a:solidFill>
                  <a:schemeClr val="accent6">
                    <a:lumMod val="50000"/>
                  </a:schemeClr>
                </a:solidFill>
              </a:rPr>
              <a:t>5 – 24030 Paladina (BG) - PIVA  00801920166 – </a:t>
            </a:r>
            <a:r>
              <a:rPr lang="it-IT" dirty="0" err="1">
                <a:solidFill>
                  <a:schemeClr val="accent6">
                    <a:lumMod val="50000"/>
                  </a:schemeClr>
                </a:solidFill>
              </a:rPr>
              <a:t>cap.soc</a:t>
            </a:r>
            <a:r>
              <a:rPr lang="it-IT" dirty="0">
                <a:solidFill>
                  <a:schemeClr val="accent6">
                    <a:lumMod val="50000"/>
                  </a:schemeClr>
                </a:solidFill>
              </a:rPr>
              <a:t>. €1.500.000 </a:t>
            </a:r>
            <a:r>
              <a:rPr lang="it-IT" dirty="0" err="1">
                <a:solidFill>
                  <a:schemeClr val="accent6">
                    <a:lumMod val="50000"/>
                  </a:schemeClr>
                </a:solidFill>
              </a:rPr>
              <a:t>i.v</a:t>
            </a:r>
            <a:r>
              <a:rPr lang="it-IT" dirty="0">
                <a:solidFill>
                  <a:schemeClr val="accent6">
                    <a:lumMod val="50000"/>
                  </a:schemeClr>
                </a:solidFill>
              </a:rPr>
              <a:t>. REA BG173496</a:t>
            </a:r>
          </a:p>
        </p:txBody>
      </p:sp>
      <p:pic>
        <p:nvPicPr>
          <p:cNvPr id="18" name="Picture 4" descr="CL_log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919" y="376897"/>
            <a:ext cx="10219285" cy="17567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ttangolo 1"/>
          <p:cNvSpPr/>
          <p:nvPr/>
        </p:nvSpPr>
        <p:spPr>
          <a:xfrm>
            <a:off x="219075" y="2558424"/>
            <a:ext cx="11715749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it-IT" sz="3200" dirty="0" smtClean="0"/>
              <a:t>nel </a:t>
            </a:r>
            <a:r>
              <a:rPr lang="it-IT" sz="3200" dirty="0"/>
              <a:t>settore del Vending da </a:t>
            </a:r>
            <a:r>
              <a:rPr lang="it-IT" sz="3200" b="1" dirty="0" err="1" smtClean="0"/>
              <a:t>piu’</a:t>
            </a:r>
            <a:r>
              <a:rPr lang="it-IT" sz="3200" b="1" dirty="0" smtClean="0"/>
              <a:t> di </a:t>
            </a:r>
            <a:r>
              <a:rPr lang="it-IT" sz="3200" b="1" dirty="0"/>
              <a:t>trentacinque anni </a:t>
            </a:r>
            <a:endParaRPr lang="it-IT" sz="3200" b="1" dirty="0" smtClean="0"/>
          </a:p>
          <a:p>
            <a:pPr algn="just"/>
            <a:r>
              <a:rPr lang="it-IT" sz="3200" dirty="0" smtClean="0"/>
              <a:t>oltre </a:t>
            </a:r>
            <a:r>
              <a:rPr lang="it-IT" sz="3200" b="1" dirty="0"/>
              <a:t>200 collaboratori </a:t>
            </a:r>
            <a:endParaRPr lang="it-IT" sz="3200" b="1" dirty="0" smtClean="0"/>
          </a:p>
          <a:p>
            <a:pPr algn="just"/>
            <a:r>
              <a:rPr lang="it-IT" sz="3200" dirty="0" smtClean="0"/>
              <a:t>mercato in </a:t>
            </a:r>
            <a:r>
              <a:rPr lang="it-IT" sz="3200" b="1" dirty="0" smtClean="0"/>
              <a:t>Lombardia</a:t>
            </a:r>
            <a:r>
              <a:rPr lang="it-IT" sz="3200" dirty="0" smtClean="0"/>
              <a:t>, Liguria </a:t>
            </a:r>
            <a:r>
              <a:rPr lang="it-IT" sz="3200" dirty="0"/>
              <a:t>e </a:t>
            </a:r>
            <a:r>
              <a:rPr lang="it-IT" sz="3200" dirty="0" smtClean="0"/>
              <a:t>Piemonte</a:t>
            </a:r>
          </a:p>
          <a:p>
            <a:pPr algn="just"/>
            <a:r>
              <a:rPr lang="it-IT" sz="3200" b="1" dirty="0" smtClean="0"/>
              <a:t>fatturato</a:t>
            </a:r>
            <a:r>
              <a:rPr lang="it-IT" sz="3200" dirty="0" smtClean="0"/>
              <a:t> sempre </a:t>
            </a:r>
            <a:r>
              <a:rPr lang="it-IT" sz="3200" b="1" dirty="0" smtClean="0"/>
              <a:t>in </a:t>
            </a:r>
            <a:r>
              <a:rPr lang="it-IT" sz="3200" b="1" dirty="0"/>
              <a:t>forte crescita </a:t>
            </a:r>
            <a:r>
              <a:rPr lang="it-IT" sz="3200" dirty="0" smtClean="0"/>
              <a:t>(oltre </a:t>
            </a:r>
            <a:r>
              <a:rPr lang="it-IT" sz="3200" dirty="0"/>
              <a:t>26 milioni di </a:t>
            </a:r>
            <a:r>
              <a:rPr lang="it-IT" sz="3200" dirty="0" smtClean="0"/>
              <a:t>euro nel 2014) </a:t>
            </a:r>
          </a:p>
          <a:p>
            <a:pPr algn="just"/>
            <a:r>
              <a:rPr lang="it-IT" sz="3200" b="1" dirty="0" smtClean="0"/>
              <a:t>tra </a:t>
            </a:r>
            <a:r>
              <a:rPr lang="it-IT" sz="3200" b="1" dirty="0"/>
              <a:t>le prime 7 società </a:t>
            </a:r>
            <a:r>
              <a:rPr lang="it-IT" sz="3200" dirty="0"/>
              <a:t>italiane del </a:t>
            </a:r>
            <a:r>
              <a:rPr lang="it-IT" sz="3200" dirty="0" smtClean="0"/>
              <a:t>settore</a:t>
            </a:r>
            <a:endParaRPr lang="it-IT" sz="3200" dirty="0"/>
          </a:p>
        </p:txBody>
      </p:sp>
      <p:pic>
        <p:nvPicPr>
          <p:cNvPr id="8" name="Picture 24" descr="logo SA8000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304087" y="5177042"/>
            <a:ext cx="568844" cy="935038"/>
          </a:xfrm>
          <a:prstGeom prst="rect">
            <a:avLst/>
          </a:prstGeom>
          <a:solidFill>
            <a:schemeClr val="bg1">
              <a:alpha val="0"/>
            </a:schemeClr>
          </a:solidFill>
          <a:ln w="9525">
            <a:noFill/>
            <a:miter lim="800000"/>
            <a:headEnd/>
            <a:tailEnd/>
          </a:ln>
        </p:spPr>
      </p:pic>
      <p:pic>
        <p:nvPicPr>
          <p:cNvPr id="10" name="Picture 26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8382518" y="5177042"/>
            <a:ext cx="1495558" cy="8912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1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26975930"/>
              </p:ext>
            </p:extLst>
          </p:nvPr>
        </p:nvGraphicFramePr>
        <p:xfrm>
          <a:off x="6024562" y="5138006"/>
          <a:ext cx="769938" cy="9350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34" name="Image" r:id="rId7" imgW="3098413" imgH="3758730" progId="PhotoshopElements.Image.2">
                  <p:embed/>
                </p:oleObj>
              </mc:Choice>
              <mc:Fallback>
                <p:oleObj name="Image" r:id="rId7" imgW="3098413" imgH="3758730" progId="PhotoshopElements.Image.2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24562" y="5138006"/>
                        <a:ext cx="769938" cy="9350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blipFill dpi="0" rotWithShape="0">
                              <a:blip/>
                              <a:srcRect/>
                              <a:stretch>
                                <a:fillRect/>
                              </a:stretch>
                            </a:blipFill>
                          </a14:hiddenFill>
                        </a:ext>
                        <a:ext uri="{91240B29-F687-4F45-9708-019B960494DF}">
                          <a14:hiddenLine xmlns:a14="http://schemas.microsoft.com/office/drawing/2010/main" w="9398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2" name="Picture 33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10143768" y="5351465"/>
            <a:ext cx="1684521" cy="542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23" descr="Logo-14001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2886394" y="5177042"/>
            <a:ext cx="2628581" cy="764041"/>
          </a:xfrm>
          <a:prstGeom prst="rect">
            <a:avLst/>
          </a:prstGeom>
          <a:noFill/>
        </p:spPr>
      </p:pic>
      <p:pic>
        <p:nvPicPr>
          <p:cNvPr id="14" name="Immagine 13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106" y="5417737"/>
            <a:ext cx="1697012" cy="4193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92183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67525"/>
    </mc:Choice>
    <mc:Fallback xmlns="">
      <p:transition spd="slow" advTm="167525"/>
    </mc:Fallback>
  </mc:AlternateContent>
  <p:timing>
    <p:tnLst>
      <p:par>
        <p:cTn id="1" dur="indefinite" restart="never" nodeType="tmRoot"/>
      </p:par>
    </p:tnLst>
  </p:timing>
  <p:extLst mod="1">
    <p:ext uri="{E180D4A7-C9FB-4DFB-919C-405C955672EB}">
      <p14:showEvtLst xmlns:p14="http://schemas.microsoft.com/office/powerpoint/2010/main">
        <p14:playEvt time="0" objId="4"/>
        <p14:stopEvt time="167525" objId="4"/>
      </p14:showEvtLst>
    </p:ext>
  </p:extLs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sellaDiTesto 2"/>
          <p:cNvSpPr txBox="1">
            <a:spLocks noChangeArrowheads="1"/>
          </p:cNvSpPr>
          <p:nvPr/>
        </p:nvSpPr>
        <p:spPr bwMode="auto">
          <a:xfrm>
            <a:off x="796705" y="4048142"/>
            <a:ext cx="6779557" cy="1938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lnSpc>
                <a:spcPct val="150000"/>
              </a:lnSpc>
              <a:buClr>
                <a:srgbClr val="C00000"/>
              </a:buClr>
            </a:pPr>
            <a:r>
              <a:rPr lang="it-IT" altLang="it-IT" sz="2400" b="1" i="1" dirty="0" smtClean="0">
                <a:solidFill>
                  <a:schemeClr val="accent6">
                    <a:lumMod val="50000"/>
                  </a:schemeClr>
                </a:solidFill>
                <a:latin typeface="Cambria" panose="02040503050406030204" pitchFamily="18" charset="0"/>
                <a:cs typeface="Tahoma" pitchFamily="34" charset="0"/>
              </a:rPr>
              <a:t>Nasce pensando ai ragazzi delle scuole, ma si sta testando anche nelle aziende WHP.</a:t>
            </a:r>
          </a:p>
          <a:p>
            <a:pPr algn="ctr" eaLnBrk="1" hangingPunct="1">
              <a:lnSpc>
                <a:spcPct val="150000"/>
              </a:lnSpc>
              <a:buClr>
                <a:srgbClr val="C00000"/>
              </a:buClr>
            </a:pPr>
            <a:r>
              <a:rPr lang="it-IT" altLang="it-IT" sz="3200" b="1" i="1" dirty="0" smtClean="0">
                <a:solidFill>
                  <a:schemeClr val="accent6">
                    <a:lumMod val="50000"/>
                  </a:schemeClr>
                </a:solidFill>
                <a:latin typeface="Cambria" panose="02040503050406030204" pitchFamily="18" charset="0"/>
                <a:cs typeface="Tahoma" pitchFamily="34" charset="0"/>
              </a:rPr>
              <a:t>1° Test in </a:t>
            </a:r>
            <a:r>
              <a:rPr lang="it-IT" altLang="it-IT" sz="3200" b="1" i="1" dirty="0" err="1" smtClean="0">
                <a:solidFill>
                  <a:schemeClr val="accent6">
                    <a:lumMod val="50000"/>
                  </a:schemeClr>
                </a:solidFill>
                <a:latin typeface="Cambria" panose="02040503050406030204" pitchFamily="18" charset="0"/>
                <a:cs typeface="Tahoma" pitchFamily="34" charset="0"/>
              </a:rPr>
              <a:t>Serim</a:t>
            </a:r>
            <a:r>
              <a:rPr lang="it-IT" altLang="it-IT" sz="2400" b="1" i="1" dirty="0" smtClean="0">
                <a:solidFill>
                  <a:schemeClr val="accent6">
                    <a:lumMod val="50000"/>
                  </a:schemeClr>
                </a:solidFill>
                <a:latin typeface="Cambria" panose="02040503050406030204" pitchFamily="18" charset="0"/>
                <a:cs typeface="Tahoma" pitchFamily="34" charset="0"/>
              </a:rPr>
              <a:t>.</a:t>
            </a:r>
            <a:endParaRPr lang="it-IT" altLang="it-IT" sz="2400" b="1" i="1" dirty="0">
              <a:solidFill>
                <a:schemeClr val="accent6">
                  <a:lumMod val="50000"/>
                </a:schemeClr>
              </a:solidFill>
              <a:latin typeface="Cambria" panose="02040503050406030204" pitchFamily="18" charset="0"/>
              <a:cs typeface="Tahoma" pitchFamily="34" charset="0"/>
            </a:endParaRPr>
          </a:p>
        </p:txBody>
      </p:sp>
      <p:sp>
        <p:nvSpPr>
          <p:cNvPr id="6" name="Segnaposto piè di pagina 1"/>
          <p:cNvSpPr>
            <a:spLocks noGrp="1"/>
          </p:cNvSpPr>
          <p:nvPr>
            <p:ph type="ftr" sz="quarter" idx="10"/>
          </p:nvPr>
        </p:nvSpPr>
        <p:spPr>
          <a:xfrm>
            <a:off x="1215496" y="6342064"/>
            <a:ext cx="9922933" cy="365125"/>
          </a:xfrm>
        </p:spPr>
        <p:txBody>
          <a:bodyPr/>
          <a:lstStyle/>
          <a:p>
            <a:pPr algn="just">
              <a:defRPr/>
            </a:pPr>
            <a:r>
              <a:rPr lang="it-IT" dirty="0">
                <a:solidFill>
                  <a:srgbClr val="663300"/>
                </a:solidFill>
              </a:rPr>
              <a:t>SERIM Srl  – sede operativa - Via del </a:t>
            </a:r>
            <a:r>
              <a:rPr lang="it-IT" dirty="0" smtClean="0">
                <a:solidFill>
                  <a:srgbClr val="663300"/>
                </a:solidFill>
              </a:rPr>
              <a:t>Lavoro, 8 </a:t>
            </a:r>
            <a:r>
              <a:rPr lang="it-IT" dirty="0">
                <a:solidFill>
                  <a:srgbClr val="663300"/>
                </a:solidFill>
              </a:rPr>
              <a:t>- 20061 Carugate (MI) - </a:t>
            </a:r>
            <a:r>
              <a:rPr lang="it-IT" dirty="0" err="1">
                <a:solidFill>
                  <a:srgbClr val="663300"/>
                </a:solidFill>
              </a:rPr>
              <a:t>tel</a:t>
            </a:r>
            <a:r>
              <a:rPr lang="it-IT" dirty="0">
                <a:solidFill>
                  <a:srgbClr val="663300"/>
                </a:solidFill>
              </a:rPr>
              <a:t> 02 925 039 1 </a:t>
            </a:r>
            <a:r>
              <a:rPr lang="it-IT" dirty="0" err="1">
                <a:solidFill>
                  <a:srgbClr val="663300"/>
                </a:solidFill>
              </a:rPr>
              <a:t>r.a.</a:t>
            </a:r>
            <a:r>
              <a:rPr lang="it-IT" dirty="0">
                <a:solidFill>
                  <a:srgbClr val="663300"/>
                </a:solidFill>
              </a:rPr>
              <a:t>- fax 02 925 039 419 – info@serim.it – posta </a:t>
            </a:r>
            <a:r>
              <a:rPr lang="it-IT" dirty="0" err="1">
                <a:solidFill>
                  <a:srgbClr val="663300"/>
                </a:solidFill>
              </a:rPr>
              <a:t>cert</a:t>
            </a:r>
            <a:r>
              <a:rPr lang="it-IT" dirty="0">
                <a:solidFill>
                  <a:srgbClr val="663300"/>
                </a:solidFill>
              </a:rPr>
              <a:t>. serimvending@legalmail.it – sede legale – Via T</a:t>
            </a:r>
            <a:r>
              <a:rPr lang="it-IT" dirty="0" smtClean="0">
                <a:solidFill>
                  <a:srgbClr val="663300"/>
                </a:solidFill>
              </a:rPr>
              <a:t>. Tasso </a:t>
            </a:r>
            <a:r>
              <a:rPr lang="it-IT" dirty="0">
                <a:solidFill>
                  <a:srgbClr val="663300"/>
                </a:solidFill>
              </a:rPr>
              <a:t>5 – 24030 Paladina (BG) - PIVA  00801920166 – </a:t>
            </a:r>
            <a:r>
              <a:rPr lang="it-IT" dirty="0" err="1">
                <a:solidFill>
                  <a:srgbClr val="663300"/>
                </a:solidFill>
              </a:rPr>
              <a:t>cap.soc</a:t>
            </a:r>
            <a:r>
              <a:rPr lang="it-IT" dirty="0">
                <a:solidFill>
                  <a:srgbClr val="663300"/>
                </a:solidFill>
              </a:rPr>
              <a:t>. €1.500.000 </a:t>
            </a:r>
            <a:r>
              <a:rPr lang="it-IT" dirty="0" err="1">
                <a:solidFill>
                  <a:srgbClr val="663300"/>
                </a:solidFill>
              </a:rPr>
              <a:t>i.v</a:t>
            </a:r>
            <a:r>
              <a:rPr lang="it-IT" dirty="0">
                <a:solidFill>
                  <a:srgbClr val="663300"/>
                </a:solidFill>
              </a:rPr>
              <a:t>. REA BG173496</a:t>
            </a:r>
          </a:p>
        </p:txBody>
      </p:sp>
      <p:pic>
        <p:nvPicPr>
          <p:cNvPr id="8" name="Immagin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24" y="960940"/>
            <a:ext cx="3294051" cy="3006779"/>
          </a:xfrm>
          <a:prstGeom prst="rect">
            <a:avLst/>
          </a:prstGeom>
        </p:spPr>
      </p:pic>
      <p:sp>
        <p:nvSpPr>
          <p:cNvPr id="7" name="Rettangolo 6"/>
          <p:cNvSpPr/>
          <p:nvPr/>
        </p:nvSpPr>
        <p:spPr>
          <a:xfrm>
            <a:off x="2792073" y="177107"/>
            <a:ext cx="5967980" cy="923330"/>
          </a:xfrm>
          <a:prstGeom prst="rect">
            <a:avLst/>
          </a:prstGeom>
          <a:noFill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it-IT" sz="5400" b="1" spc="50" dirty="0" smtClean="0">
                <a:ln w="0"/>
                <a:solidFill>
                  <a:schemeClr val="accent6">
                    <a:lumMod val="75000"/>
                  </a:schemeClr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Presenta il Progetto</a:t>
            </a:r>
            <a:endParaRPr lang="it-IT" sz="5400" b="1" spc="50" dirty="0">
              <a:ln w="0"/>
              <a:solidFill>
                <a:schemeClr val="accent6">
                  <a:lumMod val="75000"/>
                </a:schemeClr>
              </a:solidFill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</a:endParaRPr>
          </a:p>
        </p:txBody>
      </p:sp>
      <p:pic>
        <p:nvPicPr>
          <p:cNvPr id="9" name="Immagin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5735" y="1180860"/>
            <a:ext cx="4615088" cy="2293922"/>
          </a:xfrm>
          <a:prstGeom prst="rect">
            <a:avLst/>
          </a:prstGeom>
        </p:spPr>
      </p:pic>
      <p:pic>
        <p:nvPicPr>
          <p:cNvPr id="10" name="Immagine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76262" y="3508546"/>
            <a:ext cx="4615738" cy="20080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338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69949" y="535441"/>
            <a:ext cx="8365402" cy="6027664"/>
          </a:xfrm>
          <a:prstGeom prst="rect">
            <a:avLst/>
          </a:prstGeom>
        </p:spPr>
      </p:pic>
      <p:sp>
        <p:nvSpPr>
          <p:cNvPr id="5" name="Segnaposto piè di pagina 1"/>
          <p:cNvSpPr>
            <a:spLocks noGrp="1"/>
          </p:cNvSpPr>
          <p:nvPr>
            <p:ph type="ftr" sz="quarter" idx="10"/>
          </p:nvPr>
        </p:nvSpPr>
        <p:spPr>
          <a:xfrm>
            <a:off x="1041526" y="6370807"/>
            <a:ext cx="9922933" cy="365125"/>
          </a:xfrm>
        </p:spPr>
        <p:txBody>
          <a:bodyPr/>
          <a:lstStyle/>
          <a:p>
            <a:pPr algn="just">
              <a:defRPr/>
            </a:pPr>
            <a:r>
              <a:rPr lang="it-IT" dirty="0">
                <a:solidFill>
                  <a:schemeClr val="accent6">
                    <a:lumMod val="50000"/>
                  </a:schemeClr>
                </a:solidFill>
              </a:rPr>
              <a:t>SERIM Srl  – sede operativa - Via del </a:t>
            </a:r>
            <a:r>
              <a:rPr lang="it-IT" dirty="0" smtClean="0">
                <a:solidFill>
                  <a:schemeClr val="accent6">
                    <a:lumMod val="50000"/>
                  </a:schemeClr>
                </a:solidFill>
              </a:rPr>
              <a:t>Lavoro, 8 </a:t>
            </a:r>
            <a:r>
              <a:rPr lang="it-IT" dirty="0">
                <a:solidFill>
                  <a:schemeClr val="accent6">
                    <a:lumMod val="50000"/>
                  </a:schemeClr>
                </a:solidFill>
              </a:rPr>
              <a:t>- 20061 Carugate (MI) - </a:t>
            </a:r>
            <a:r>
              <a:rPr lang="it-IT" dirty="0" err="1">
                <a:solidFill>
                  <a:schemeClr val="accent6">
                    <a:lumMod val="50000"/>
                  </a:schemeClr>
                </a:solidFill>
              </a:rPr>
              <a:t>tel</a:t>
            </a:r>
            <a:r>
              <a:rPr lang="it-IT" dirty="0">
                <a:solidFill>
                  <a:schemeClr val="accent6">
                    <a:lumMod val="50000"/>
                  </a:schemeClr>
                </a:solidFill>
              </a:rPr>
              <a:t> 02 925 039 1 </a:t>
            </a:r>
            <a:r>
              <a:rPr lang="it-IT" dirty="0" err="1">
                <a:solidFill>
                  <a:schemeClr val="accent6">
                    <a:lumMod val="50000"/>
                  </a:schemeClr>
                </a:solidFill>
              </a:rPr>
              <a:t>r.a.</a:t>
            </a:r>
            <a:r>
              <a:rPr lang="it-IT" dirty="0">
                <a:solidFill>
                  <a:schemeClr val="accent6">
                    <a:lumMod val="50000"/>
                  </a:schemeClr>
                </a:solidFill>
              </a:rPr>
              <a:t>- fax 02 925 039 419 – info@serim.it – posta </a:t>
            </a:r>
            <a:r>
              <a:rPr lang="it-IT" dirty="0" err="1">
                <a:solidFill>
                  <a:schemeClr val="accent6">
                    <a:lumMod val="50000"/>
                  </a:schemeClr>
                </a:solidFill>
              </a:rPr>
              <a:t>cert</a:t>
            </a:r>
            <a:r>
              <a:rPr lang="it-IT" dirty="0">
                <a:solidFill>
                  <a:schemeClr val="accent6">
                    <a:lumMod val="50000"/>
                  </a:schemeClr>
                </a:solidFill>
              </a:rPr>
              <a:t>. serimvending@legalmail.it – sede legale – Via T</a:t>
            </a:r>
            <a:r>
              <a:rPr lang="it-IT" dirty="0" smtClean="0">
                <a:solidFill>
                  <a:schemeClr val="accent6">
                    <a:lumMod val="50000"/>
                  </a:schemeClr>
                </a:solidFill>
              </a:rPr>
              <a:t>. Tasso </a:t>
            </a:r>
            <a:r>
              <a:rPr lang="it-IT" dirty="0">
                <a:solidFill>
                  <a:schemeClr val="accent6">
                    <a:lumMod val="50000"/>
                  </a:schemeClr>
                </a:solidFill>
              </a:rPr>
              <a:t>5 – 24030 Paladina (BG) - PIVA  00801920166 – </a:t>
            </a:r>
            <a:r>
              <a:rPr lang="it-IT" dirty="0" err="1">
                <a:solidFill>
                  <a:schemeClr val="accent6">
                    <a:lumMod val="50000"/>
                  </a:schemeClr>
                </a:solidFill>
              </a:rPr>
              <a:t>cap.soc</a:t>
            </a:r>
            <a:r>
              <a:rPr lang="it-IT" dirty="0">
                <a:solidFill>
                  <a:schemeClr val="accent6">
                    <a:lumMod val="50000"/>
                  </a:schemeClr>
                </a:solidFill>
              </a:rPr>
              <a:t>. €1.500.000 </a:t>
            </a:r>
            <a:r>
              <a:rPr lang="it-IT" dirty="0" err="1">
                <a:solidFill>
                  <a:schemeClr val="accent6">
                    <a:lumMod val="50000"/>
                  </a:schemeClr>
                </a:solidFill>
              </a:rPr>
              <a:t>i.v</a:t>
            </a:r>
            <a:r>
              <a:rPr lang="it-IT" dirty="0">
                <a:solidFill>
                  <a:schemeClr val="accent6">
                    <a:lumMod val="50000"/>
                  </a:schemeClr>
                </a:solidFill>
              </a:rPr>
              <a:t>. REA BG173496</a:t>
            </a:r>
          </a:p>
        </p:txBody>
      </p:sp>
      <p:sp>
        <p:nvSpPr>
          <p:cNvPr id="8" name="Rectangle 2"/>
          <p:cNvSpPr txBox="1">
            <a:spLocks noChangeArrowheads="1"/>
          </p:cNvSpPr>
          <p:nvPr/>
        </p:nvSpPr>
        <p:spPr>
          <a:xfrm>
            <a:off x="3984262" y="39172"/>
            <a:ext cx="5703248" cy="838199"/>
          </a:xfrm>
          <a:prstGeom prst="rect">
            <a:avLst/>
          </a:prstGeom>
          <a:noFill/>
          <a:extLst>
            <a:ext uri="{91240B29-F687-4F45-9708-019B960494DF}">
              <a14:hiddenLine xmlns:a14="http://schemas.microsoft.com/office/drawing/2010/main" w="57150" cap="flat" cmpd="sng" algn="ctr">
                <a:solidFill>
                  <a:srgbClr val="006600"/>
                </a:solidFill>
                <a:prstDash val="solid"/>
                <a:miter lim="800000"/>
                <a:headEnd/>
                <a:tailEnd/>
              </a14:hiddenLine>
            </a:ext>
          </a:extLst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defTabSz="762000"/>
            <a:r>
              <a:rPr lang="it-IT" altLang="it-IT" sz="4800" b="1" dirty="0" smtClean="0">
                <a:solidFill>
                  <a:schemeClr val="accent6">
                    <a:lumMod val="75000"/>
                  </a:schemeClr>
                </a:solidFill>
              </a:rPr>
              <a:t>Progetto POSTPAGATO </a:t>
            </a:r>
            <a:endParaRPr lang="it-IT" altLang="it-IT" sz="4800" b="1" dirty="0">
              <a:solidFill>
                <a:schemeClr val="accent6">
                  <a:lumMod val="75000"/>
                </a:schemeClr>
              </a:solidFill>
              <a:latin typeface="Book Antiqua" panose="02040602050305030304" pitchFamily="18" charset="0"/>
            </a:endParaRPr>
          </a:p>
        </p:txBody>
      </p:sp>
      <p:sp>
        <p:nvSpPr>
          <p:cNvPr id="9" name="CasellaDiTesto 8"/>
          <p:cNvSpPr txBox="1"/>
          <p:nvPr/>
        </p:nvSpPr>
        <p:spPr>
          <a:xfrm>
            <a:off x="8412724" y="2314619"/>
            <a:ext cx="2270365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000" dirty="0" smtClean="0"/>
              <a:t>Registrazione selezioni/prezzi collegate a tessera XXXX Elaborazione e salvataggio transazioni tessera XXXX</a:t>
            </a:r>
            <a:endParaRPr lang="it-IT" sz="1000" dirty="0"/>
          </a:p>
        </p:txBody>
      </p:sp>
      <p:sp>
        <p:nvSpPr>
          <p:cNvPr id="13" name="CasellaDiTesto 12"/>
          <p:cNvSpPr txBox="1"/>
          <p:nvPr/>
        </p:nvSpPr>
        <p:spPr>
          <a:xfrm>
            <a:off x="9824558" y="4647794"/>
            <a:ext cx="219969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000" dirty="0" smtClean="0"/>
              <a:t>A fine mese è elaborato e riassunto il conteggio dei prodotti acquistati dalla tessera XXXX.</a:t>
            </a:r>
            <a:endParaRPr lang="it-IT" sz="1000" dirty="0"/>
          </a:p>
        </p:txBody>
      </p:sp>
      <p:sp>
        <p:nvSpPr>
          <p:cNvPr id="14" name="CasellaDiTesto 13"/>
          <p:cNvSpPr txBox="1"/>
          <p:nvPr/>
        </p:nvSpPr>
        <p:spPr>
          <a:xfrm>
            <a:off x="5302455" y="5893781"/>
            <a:ext cx="239077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000" i="1" dirty="0" smtClean="0"/>
              <a:t>La Banca gestisce tutti i dati sensibili collegati alla carta di credito. </a:t>
            </a:r>
          </a:p>
        </p:txBody>
      </p:sp>
      <p:sp>
        <p:nvSpPr>
          <p:cNvPr id="15" name="CasellaDiTesto 14"/>
          <p:cNvSpPr txBox="1"/>
          <p:nvPr/>
        </p:nvSpPr>
        <p:spPr>
          <a:xfrm>
            <a:off x="1204660" y="1179133"/>
            <a:ext cx="194934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dirty="0" smtClean="0"/>
              <a:t>Tessera XXXX con carica di </a:t>
            </a:r>
          </a:p>
          <a:p>
            <a:pPr algn="ctr"/>
            <a:r>
              <a:rPr lang="it-IT" sz="1200" dirty="0" smtClean="0"/>
              <a:t>2 € giornalieri</a:t>
            </a:r>
            <a:endParaRPr lang="it-IT" sz="1200" dirty="0"/>
          </a:p>
        </p:txBody>
      </p:sp>
      <p:pic>
        <p:nvPicPr>
          <p:cNvPr id="11" name="Immagin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7148" y="127118"/>
            <a:ext cx="914378" cy="6658495"/>
          </a:xfrm>
          <a:prstGeom prst="rect">
            <a:avLst/>
          </a:prstGeom>
        </p:spPr>
      </p:pic>
      <p:sp>
        <p:nvSpPr>
          <p:cNvPr id="3" name="Rettangolo 2"/>
          <p:cNvSpPr/>
          <p:nvPr/>
        </p:nvSpPr>
        <p:spPr>
          <a:xfrm>
            <a:off x="4685913" y="4509803"/>
            <a:ext cx="279148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000" dirty="0"/>
              <a:t>Verifica transazione ed invia a </a:t>
            </a:r>
            <a:r>
              <a:rPr lang="it-IT" sz="1000" dirty="0" err="1"/>
              <a:t>Serim</a:t>
            </a:r>
            <a:r>
              <a:rPr lang="it-IT" sz="1000" dirty="0"/>
              <a:t> la </a:t>
            </a:r>
            <a:r>
              <a:rPr lang="it-IT" sz="1000" dirty="0" smtClean="0"/>
              <a:t>conferma</a:t>
            </a:r>
            <a:endParaRPr lang="it-IT" sz="1000" dirty="0"/>
          </a:p>
        </p:txBody>
      </p:sp>
      <p:sp>
        <p:nvSpPr>
          <p:cNvPr id="6" name="Rettangolo 5"/>
          <p:cNvSpPr/>
          <p:nvPr/>
        </p:nvSpPr>
        <p:spPr>
          <a:xfrm>
            <a:off x="4685913" y="3786556"/>
            <a:ext cx="32111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1000" dirty="0"/>
              <a:t>emissione RID con addebito della spesa della tessera XXXX</a:t>
            </a:r>
          </a:p>
        </p:txBody>
      </p:sp>
      <p:sp>
        <p:nvSpPr>
          <p:cNvPr id="12" name="Rettangolo 11"/>
          <p:cNvSpPr/>
          <p:nvPr/>
        </p:nvSpPr>
        <p:spPr>
          <a:xfrm>
            <a:off x="5715854" y="5399425"/>
            <a:ext cx="156397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000" dirty="0" smtClean="0"/>
              <a:t>Invio dei dati alla Banca</a:t>
            </a:r>
            <a:endParaRPr lang="it-IT" sz="1000" dirty="0"/>
          </a:p>
        </p:txBody>
      </p:sp>
    </p:spTree>
    <p:extLst>
      <p:ext uri="{BB962C8B-B14F-4D97-AF65-F5344CB8AC3E}">
        <p14:creationId xmlns:p14="http://schemas.microsoft.com/office/powerpoint/2010/main" val="3343969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ttangolo 5"/>
          <p:cNvSpPr/>
          <p:nvPr/>
        </p:nvSpPr>
        <p:spPr>
          <a:xfrm>
            <a:off x="1458523" y="5325527"/>
            <a:ext cx="9848987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8000" b="1" i="1" dirty="0">
                <a:solidFill>
                  <a:schemeClr val="accent6">
                    <a:lumMod val="75000"/>
                  </a:schemeClr>
                </a:solidFill>
              </a:rPr>
              <a:t>Grazie per l’attenzione</a:t>
            </a:r>
          </a:p>
        </p:txBody>
      </p:sp>
      <p:sp>
        <p:nvSpPr>
          <p:cNvPr id="2" name="Rettangolo 1"/>
          <p:cNvSpPr/>
          <p:nvPr/>
        </p:nvSpPr>
        <p:spPr>
          <a:xfrm>
            <a:off x="2664098" y="161362"/>
            <a:ext cx="9099277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8000" b="1" i="1" dirty="0" smtClean="0">
                <a:solidFill>
                  <a:schemeClr val="accent6">
                    <a:lumMod val="75000"/>
                  </a:schemeClr>
                </a:solidFill>
              </a:rPr>
              <a:t>www.vendingzone.it</a:t>
            </a:r>
            <a:endParaRPr lang="it-IT" sz="8000" b="1" i="1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7" name="Immagin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64754" y="0"/>
            <a:ext cx="4754725" cy="6252633"/>
          </a:xfrm>
          <a:prstGeom prst="rect">
            <a:avLst/>
          </a:prstGeom>
        </p:spPr>
      </p:pic>
      <p:sp>
        <p:nvSpPr>
          <p:cNvPr id="8" name="Rettangolo 7"/>
          <p:cNvSpPr/>
          <p:nvPr/>
        </p:nvSpPr>
        <p:spPr>
          <a:xfrm>
            <a:off x="4945119" y="3053060"/>
            <a:ext cx="6362391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3200" b="1" dirty="0" smtClean="0">
                <a:solidFill>
                  <a:srgbClr val="663300"/>
                </a:solidFill>
              </a:rPr>
              <a:t>Via </a:t>
            </a:r>
            <a:r>
              <a:rPr lang="it-IT" sz="3200" b="1" dirty="0">
                <a:solidFill>
                  <a:srgbClr val="663300"/>
                </a:solidFill>
              </a:rPr>
              <a:t>del Lavoro, 8 </a:t>
            </a:r>
            <a:endParaRPr lang="it-IT" sz="3200" b="1" dirty="0" smtClean="0">
              <a:solidFill>
                <a:srgbClr val="663300"/>
              </a:solidFill>
            </a:endParaRPr>
          </a:p>
          <a:p>
            <a:r>
              <a:rPr lang="it-IT" sz="3200" b="1" dirty="0" smtClean="0">
                <a:solidFill>
                  <a:srgbClr val="663300"/>
                </a:solidFill>
              </a:rPr>
              <a:t>Carugate </a:t>
            </a:r>
            <a:r>
              <a:rPr lang="it-IT" sz="3200" b="1" dirty="0">
                <a:solidFill>
                  <a:srgbClr val="663300"/>
                </a:solidFill>
              </a:rPr>
              <a:t>(MI) </a:t>
            </a:r>
            <a:endParaRPr lang="it-IT" sz="3200" b="1" dirty="0" smtClean="0">
              <a:solidFill>
                <a:srgbClr val="663300"/>
              </a:solidFill>
            </a:endParaRPr>
          </a:p>
          <a:p>
            <a:r>
              <a:rPr lang="it-IT" sz="3200" b="1" dirty="0" err="1" smtClean="0">
                <a:solidFill>
                  <a:srgbClr val="663300"/>
                </a:solidFill>
              </a:rPr>
              <a:t>tel</a:t>
            </a:r>
            <a:r>
              <a:rPr lang="it-IT" sz="3200" b="1" dirty="0" smtClean="0">
                <a:solidFill>
                  <a:srgbClr val="663300"/>
                </a:solidFill>
              </a:rPr>
              <a:t> </a:t>
            </a:r>
            <a:r>
              <a:rPr lang="it-IT" sz="3200" b="1" dirty="0">
                <a:solidFill>
                  <a:srgbClr val="663300"/>
                </a:solidFill>
              </a:rPr>
              <a:t>02 925 039 1 </a:t>
            </a:r>
            <a:r>
              <a:rPr lang="it-IT" sz="3200" b="1" dirty="0" smtClean="0">
                <a:solidFill>
                  <a:srgbClr val="663300"/>
                </a:solidFill>
              </a:rPr>
              <a:t>fax </a:t>
            </a:r>
            <a:r>
              <a:rPr lang="it-IT" sz="3200" b="1" dirty="0">
                <a:solidFill>
                  <a:srgbClr val="663300"/>
                </a:solidFill>
              </a:rPr>
              <a:t>02 925 039 </a:t>
            </a:r>
            <a:r>
              <a:rPr lang="it-IT" sz="3200" b="1" dirty="0" smtClean="0">
                <a:solidFill>
                  <a:srgbClr val="663300"/>
                </a:solidFill>
              </a:rPr>
              <a:t>419</a:t>
            </a:r>
          </a:p>
          <a:p>
            <a:r>
              <a:rPr lang="it-IT" sz="3200" b="1" dirty="0" smtClean="0">
                <a:solidFill>
                  <a:srgbClr val="663300"/>
                </a:solidFill>
              </a:rPr>
              <a:t>info@serim.it</a:t>
            </a:r>
            <a:endParaRPr lang="it-IT" sz="3200" b="1" dirty="0"/>
          </a:p>
        </p:txBody>
      </p:sp>
      <p:pic>
        <p:nvPicPr>
          <p:cNvPr id="10" name="Picture 4" descr="CL_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26778" y="1617495"/>
            <a:ext cx="7025105" cy="12076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72613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503</TotalTime>
  <Words>357</Words>
  <Application>Microsoft Office PowerPoint</Application>
  <PresentationFormat>Widescreen</PresentationFormat>
  <Paragraphs>27</Paragraphs>
  <Slides>4</Slides>
  <Notes>1</Notes>
  <HiddenSlides>0</HiddenSlides>
  <MMClips>0</MMClips>
  <ScaleCrop>false</ScaleCrop>
  <HeadingPairs>
    <vt:vector size="8" baseType="variant">
      <vt:variant>
        <vt:lpstr>Caratteri utilizzati</vt:lpstr>
      </vt:variant>
      <vt:variant>
        <vt:i4>6</vt:i4>
      </vt:variant>
      <vt:variant>
        <vt:lpstr>Tema</vt:lpstr>
      </vt:variant>
      <vt:variant>
        <vt:i4>1</vt:i4>
      </vt:variant>
      <vt:variant>
        <vt:lpstr>Server OLE incorporati</vt:lpstr>
      </vt:variant>
      <vt:variant>
        <vt:i4>1</vt:i4>
      </vt:variant>
      <vt:variant>
        <vt:lpstr>Titoli diapositive</vt:lpstr>
      </vt:variant>
      <vt:variant>
        <vt:i4>4</vt:i4>
      </vt:variant>
    </vt:vector>
  </HeadingPairs>
  <TitlesOfParts>
    <vt:vector size="12" baseType="lpstr">
      <vt:lpstr>Arial</vt:lpstr>
      <vt:lpstr>Book Antiqua</vt:lpstr>
      <vt:lpstr>Calibri</vt:lpstr>
      <vt:lpstr>Calibri Light</vt:lpstr>
      <vt:lpstr>Cambria</vt:lpstr>
      <vt:lpstr>Tahoma</vt:lpstr>
      <vt:lpstr>Tema di Office</vt:lpstr>
      <vt:lpstr>Image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Roberta Bonomi</dc:creator>
  <cp:lastModifiedBy>Roberta Bonomi</cp:lastModifiedBy>
  <cp:revision>47</cp:revision>
  <cp:lastPrinted>2015-12-14T08:46:39Z</cp:lastPrinted>
  <dcterms:created xsi:type="dcterms:W3CDTF">2015-10-01T07:20:19Z</dcterms:created>
  <dcterms:modified xsi:type="dcterms:W3CDTF">2015-12-14T09:28:48Z</dcterms:modified>
</cp:coreProperties>
</file>