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3" r:id="rId3"/>
    <p:sldId id="263" r:id="rId4"/>
    <p:sldId id="438" r:id="rId5"/>
    <p:sldId id="400" r:id="rId6"/>
    <p:sldId id="435" r:id="rId7"/>
    <p:sldId id="418" r:id="rId8"/>
    <p:sldId id="440" r:id="rId9"/>
    <p:sldId id="439" r:id="rId10"/>
    <p:sldId id="417" r:id="rId11"/>
    <p:sldId id="424" r:id="rId12"/>
  </p:sldIdLst>
  <p:sldSz cx="23042563" cy="12961938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1149350" indent="-692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2301875" indent="-13874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3452813" indent="-20812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4605338" indent="-27765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000000"/>
    <a:srgbClr val="008000"/>
    <a:srgbClr val="FFA100"/>
    <a:srgbClr val="F85514"/>
    <a:srgbClr val="F8A4FE"/>
    <a:srgbClr val="66FF33"/>
    <a:srgbClr val="F9D9F3"/>
    <a:srgbClr val="F77B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Stile chi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1" autoAdjust="0"/>
    <p:restoredTop sz="97371" autoAdjust="0"/>
  </p:normalViewPr>
  <p:slideViewPr>
    <p:cSldViewPr>
      <p:cViewPr>
        <p:scale>
          <a:sx n="55" d="100"/>
          <a:sy n="55" d="100"/>
        </p:scale>
        <p:origin x="-636" y="-252"/>
      </p:cViewPr>
      <p:guideLst>
        <p:guide orient="horz" pos="4084"/>
        <p:guide pos="72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36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900" y="0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>
              <a:defRPr sz="1200"/>
            </a:lvl1pPr>
          </a:lstStyle>
          <a:p>
            <a:pPr>
              <a:defRPr/>
            </a:pPr>
            <a:fld id="{B341DE17-1A36-4A22-8FBF-30353BC29DDA}" type="datetime1">
              <a:rPr lang="it-IT" smtClean="0"/>
              <a:t>11/12/2015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28716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900" y="9428716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>
              <a:defRPr sz="1200"/>
            </a:lvl1pPr>
          </a:lstStyle>
          <a:p>
            <a:pPr>
              <a:defRPr/>
            </a:pPr>
            <a:fld id="{BDE25DE5-F759-4C8B-BD2C-3E97347383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956297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900" y="0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8BE204D-58C3-4734-9516-8DC74D2ACD81}" type="datetime1">
              <a:rPr lang="it-IT" smtClean="0"/>
              <a:t>11/12/2015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09" rIns="91420" bIns="45709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6744"/>
            <a:ext cx="5438140" cy="4465396"/>
          </a:xfrm>
          <a:prstGeom prst="rect">
            <a:avLst/>
          </a:prstGeom>
        </p:spPr>
        <p:txBody>
          <a:bodyPr vert="horz" lIns="91420" tIns="45709" rIns="91420" bIns="45709" rtlCol="0">
            <a:normAutofit/>
          </a:bodyPr>
          <a:lstStyle/>
          <a:p>
            <a:pPr lvl="0"/>
            <a:r>
              <a:rPr lang="it-IT" noProof="0" dirty="0" smtClean="0"/>
              <a:t>Fare clic per modificare stili del testo dello schema</a:t>
            </a:r>
          </a:p>
          <a:p>
            <a:pPr lvl="1"/>
            <a:r>
              <a:rPr lang="it-IT" noProof="0" dirty="0" smtClean="0"/>
              <a:t>Secondo livello</a:t>
            </a:r>
          </a:p>
          <a:p>
            <a:pPr lvl="2"/>
            <a:r>
              <a:rPr lang="it-IT" noProof="0" dirty="0" smtClean="0"/>
              <a:t>Terzo livello</a:t>
            </a:r>
          </a:p>
          <a:p>
            <a:pPr lvl="3"/>
            <a:r>
              <a:rPr lang="it-IT" noProof="0" dirty="0" smtClean="0"/>
              <a:t>Quarto livello</a:t>
            </a:r>
          </a:p>
          <a:p>
            <a:pPr lvl="4"/>
            <a:r>
              <a:rPr lang="it-IT" noProof="0" dirty="0" smtClean="0"/>
              <a:t>Quinto livello</a:t>
            </a:r>
            <a:endParaRPr lang="it-IT" noProof="0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2" y="9428716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900" y="9428716"/>
            <a:ext cx="2946189" cy="496332"/>
          </a:xfrm>
          <a:prstGeom prst="rect">
            <a:avLst/>
          </a:prstGeom>
        </p:spPr>
        <p:txBody>
          <a:bodyPr vert="horz" lIns="91420" tIns="45709" rIns="91420" bIns="4570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09079B-FBCE-4E74-8A75-8BEEB5F0D40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106861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1149350" algn="l" rtl="0" eaLnBrk="0" fontAlgn="base" hangingPunct="0">
      <a:spcBef>
        <a:spcPct val="30000"/>
      </a:spcBef>
      <a:spcAft>
        <a:spcPct val="0"/>
      </a:spcAft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2301875" algn="l" rtl="0" eaLnBrk="0" fontAlgn="base" hangingPunct="0">
      <a:spcBef>
        <a:spcPct val="30000"/>
      </a:spcBef>
      <a:spcAft>
        <a:spcPct val="0"/>
      </a:spcAft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3452813" algn="l" rtl="0" eaLnBrk="0" fontAlgn="base" hangingPunct="0">
      <a:spcBef>
        <a:spcPct val="30000"/>
      </a:spcBef>
      <a:spcAft>
        <a:spcPct val="0"/>
      </a:spcAft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4605338" algn="l" rtl="0" eaLnBrk="0" fontAlgn="base" hangingPunct="0">
      <a:spcBef>
        <a:spcPct val="30000"/>
      </a:spcBef>
      <a:spcAft>
        <a:spcPct val="0"/>
      </a:spcAft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5757434" algn="l" defTabSz="2302974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6908920" algn="l" defTabSz="2302974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8060408" algn="l" defTabSz="2302974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9211894" algn="l" defTabSz="2302974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ABCA73-1EEB-422D-88D1-A294F037C026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8FDBD2A-6C68-4F30-9902-494E3C45DAD4}" type="datetime1">
              <a:rPr lang="it-IT" smtClean="0"/>
              <a:t>11/12/2015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defRPr/>
            </a:pPr>
            <a:endParaRPr lang="it-IT" dirty="0">
              <a:ea typeface="Calibri"/>
              <a:cs typeface="Times New Roman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FF81EF-A3A9-4177-9239-1AB868E1D1BA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FBB37333-235A-4840-A494-75FB1684D8DC}" type="datetime1">
              <a:rPr lang="it-IT" smtClean="0"/>
              <a:t>11/12/2015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ABCA73-1EEB-422D-88D1-A294F037C026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  <p:sp>
        <p:nvSpPr>
          <p:cNvPr id="2" name="Segnaposto data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8FDBD2A-6C68-4F30-9902-494E3C45DAD4}" type="datetime1">
              <a:rPr lang="it-IT" smtClean="0"/>
              <a:t>11/12/2015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file:///C:\Users\Dario\Desktop\LAVORO\Crea\Snam\PPT%20Snam%2016_9\immagini%20ppt_16&#61474;9\Copertine\Marchi&#61474;logo\SNAM-08-08.png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lincecate\Desktop\SNAM\foto\IMG_010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3751" r="2562" b="67195"/>
          <a:stretch>
            <a:fillRect/>
          </a:stretch>
        </p:blipFill>
        <p:spPr bwMode="auto">
          <a:xfrm>
            <a:off x="606425" y="576263"/>
            <a:ext cx="2185987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/>
          <p:cNvSpPr/>
          <p:nvPr userDrawn="1"/>
        </p:nvSpPr>
        <p:spPr>
          <a:xfrm>
            <a:off x="606425" y="4927600"/>
            <a:ext cx="21856700" cy="7386638"/>
          </a:xfrm>
          <a:prstGeom prst="rect">
            <a:avLst/>
          </a:prstGeom>
          <a:solidFill>
            <a:srgbClr val="002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1" tIns="45709" rIns="91421" bIns="45709"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CasellaDiTesto 5"/>
          <p:cNvSpPr txBox="1">
            <a:spLocks noChangeArrowheads="1"/>
          </p:cNvSpPr>
          <p:nvPr userDrawn="1"/>
        </p:nvSpPr>
        <p:spPr bwMode="auto">
          <a:xfrm>
            <a:off x="4291013" y="11737975"/>
            <a:ext cx="17783175" cy="354013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2300" dirty="0" smtClean="0">
                <a:solidFill>
                  <a:schemeClr val="bg1"/>
                </a:solidFill>
              </a:rPr>
              <a:t>snam.it</a:t>
            </a:r>
            <a:endParaRPr lang="it-IT" sz="2300" dirty="0" smtClean="0">
              <a:solidFill>
                <a:schemeClr val="bg1"/>
              </a:solidFill>
            </a:endParaRPr>
          </a:p>
        </p:txBody>
      </p:sp>
      <p:pic>
        <p:nvPicPr>
          <p:cNvPr id="9" name="Immagine 7" descr="C:\Users\Dario\Desktop\LAVORO\Crea\Snam\PPT Snam 16_9\immagini ppt_169\Copertine\Marchilogo\SNAM-08-08.png"/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2" t="27472" r="81381" b="54703"/>
          <a:stretch>
            <a:fillRect/>
          </a:stretch>
        </p:blipFill>
        <p:spPr bwMode="auto">
          <a:xfrm>
            <a:off x="1781175" y="3560763"/>
            <a:ext cx="2509838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>
            <a:spLocks noGrp="1"/>
          </p:cNvSpPr>
          <p:nvPr>
            <p:ph type="ctrTitle"/>
          </p:nvPr>
        </p:nvSpPr>
        <p:spPr>
          <a:xfrm>
            <a:off x="4310094" y="8065145"/>
            <a:ext cx="17771602" cy="60869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4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8" name="Sottotitolo 2"/>
          <p:cNvSpPr>
            <a:spLocks noGrp="1"/>
          </p:cNvSpPr>
          <p:nvPr>
            <p:ph type="subTitle" idx="1"/>
          </p:nvPr>
        </p:nvSpPr>
        <p:spPr>
          <a:xfrm>
            <a:off x="4302615" y="8924632"/>
            <a:ext cx="17782850" cy="508667"/>
          </a:xfrm>
          <a:prstGeom prst="rect">
            <a:avLst/>
          </a:prstGeom>
        </p:spPr>
        <p:txBody>
          <a:bodyPr lIns="91421" tIns="45709" rIns="91421" bIns="45709"/>
          <a:lstStyle>
            <a:lvl1pPr marL="0" indent="0" algn="l">
              <a:buNone/>
              <a:defRPr sz="2800" i="1" u="none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1151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302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454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605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757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908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060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211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4291013" y="9864725"/>
            <a:ext cx="17783175" cy="504825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45356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295063"/>
            <a:ext cx="230409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lincecate\Desktop\SNAM\foto\IMG_0100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83"/>
          <a:stretch>
            <a:fillRect/>
          </a:stretch>
        </p:blipFill>
        <p:spPr bwMode="auto">
          <a:xfrm>
            <a:off x="0" y="0"/>
            <a:ext cx="230568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gnaposto titolo 1"/>
          <p:cNvSpPr>
            <a:spLocks noGrp="1"/>
          </p:cNvSpPr>
          <p:nvPr>
            <p:ph type="title"/>
          </p:nvPr>
        </p:nvSpPr>
        <p:spPr bwMode="auto">
          <a:xfrm>
            <a:off x="3641346" y="504305"/>
            <a:ext cx="16736920" cy="127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4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dirty="0" smtClean="0"/>
              <a:t>Fare clic per modificare lo stile del titolo</a:t>
            </a:r>
          </a:p>
        </p:txBody>
      </p:sp>
      <p:sp>
        <p:nvSpPr>
          <p:cNvPr id="11" name="Segnaposto contenuto 3"/>
          <p:cNvSpPr>
            <a:spLocks noGrp="1"/>
          </p:cNvSpPr>
          <p:nvPr>
            <p:ph sz="half" idx="2"/>
          </p:nvPr>
        </p:nvSpPr>
        <p:spPr>
          <a:xfrm>
            <a:off x="3600400" y="2528321"/>
            <a:ext cx="18290033" cy="7337026"/>
          </a:xfrm>
          <a:prstGeom prst="rect">
            <a:avLst/>
          </a:prstGeom>
        </p:spPr>
        <p:txBody>
          <a:bodyPr lIns="91421" tIns="45709" rIns="91421" bIns="45709"/>
          <a:lstStyle>
            <a:lvl1pPr marL="0" indent="0" algn="l" defTabSz="0">
              <a:lnSpc>
                <a:spcPct val="100000"/>
              </a:lnSpc>
              <a:spcBef>
                <a:spcPts val="0"/>
              </a:spcBef>
              <a:buFont typeface="Wingdings" pitchFamily="2" charset="2"/>
              <a:buNone/>
              <a:tabLst>
                <a:tab pos="0" algn="l"/>
              </a:tabLst>
              <a:defRPr sz="3200">
                <a:solidFill>
                  <a:srgbClr val="002F5F"/>
                </a:solidFill>
              </a:defRPr>
            </a:lvl1pPr>
            <a:lvl2pPr marL="0" indent="0" algn="l" defTabSz="0">
              <a:lnSpc>
                <a:spcPts val="3600"/>
              </a:lnSpc>
              <a:spcBef>
                <a:spcPts val="0"/>
              </a:spcBef>
              <a:buFont typeface="Wingdings" pitchFamily="2" charset="2"/>
              <a:buNone/>
              <a:tabLst>
                <a:tab pos="0" algn="l"/>
              </a:tabLst>
              <a:defRPr sz="1800"/>
            </a:lvl2pPr>
            <a:lvl3pPr marL="0" indent="0" algn="l" defTabSz="0">
              <a:lnSpc>
                <a:spcPts val="3600"/>
              </a:lnSpc>
              <a:spcBef>
                <a:spcPts val="0"/>
              </a:spcBef>
              <a:buFont typeface="Wingdings" pitchFamily="2" charset="2"/>
              <a:buNone/>
              <a:tabLst>
                <a:tab pos="0" algn="l"/>
              </a:tabLst>
              <a:defRPr sz="1800">
                <a:solidFill>
                  <a:schemeClr val="tx1"/>
                </a:solidFill>
              </a:defRPr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20774025" y="11593513"/>
            <a:ext cx="1116013" cy="414337"/>
          </a:xfrm>
          <a:prstGeom prst="rect">
            <a:avLst/>
          </a:prstGeom>
        </p:spPr>
        <p:txBody>
          <a:bodyPr lIns="91421" tIns="45709" rIns="91421" bIns="45709"/>
          <a:lstStyle>
            <a:lvl1pPr algn="r">
              <a:defRPr sz="2100">
                <a:solidFill>
                  <a:srgbClr val="002F5F"/>
                </a:solidFill>
              </a:defRPr>
            </a:lvl1pPr>
          </a:lstStyle>
          <a:p>
            <a:pPr>
              <a:defRPr/>
            </a:pPr>
            <a:fld id="{E0BB3DAB-3D1C-4FEF-A561-9C65081AFA97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74717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295063"/>
            <a:ext cx="230409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Users\lincecate\Desktop\SNAM\foto\IMG_0100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83"/>
          <a:stretch>
            <a:fillRect/>
          </a:stretch>
        </p:blipFill>
        <p:spPr bwMode="auto">
          <a:xfrm>
            <a:off x="0" y="0"/>
            <a:ext cx="230568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gnaposto contenuto 3"/>
          <p:cNvSpPr>
            <a:spLocks noGrp="1"/>
          </p:cNvSpPr>
          <p:nvPr>
            <p:ph sz="half" idx="2"/>
          </p:nvPr>
        </p:nvSpPr>
        <p:spPr>
          <a:xfrm>
            <a:off x="3672410" y="2517814"/>
            <a:ext cx="8928992" cy="8029809"/>
          </a:xfrm>
          <a:prstGeom prst="rect">
            <a:avLst/>
          </a:prstGeom>
        </p:spPr>
        <p:txBody>
          <a:bodyPr lIns="91421" tIns="45709" rIns="91421" bIns="45709"/>
          <a:lstStyle>
            <a:lvl1pPr marL="453340" indent="-453340" algn="l" defTabSz="0">
              <a:lnSpc>
                <a:spcPct val="100000"/>
              </a:lnSpc>
              <a:spcBef>
                <a:spcPts val="0"/>
              </a:spcBef>
              <a:buSzPct val="100000"/>
              <a:buFont typeface="Arial" pitchFamily="34" charset="0"/>
              <a:buChar char="•"/>
              <a:tabLst>
                <a:tab pos="0" algn="l"/>
              </a:tabLst>
              <a:defRPr sz="3200" baseline="0">
                <a:solidFill>
                  <a:srgbClr val="002F5F"/>
                </a:solidFill>
              </a:defRPr>
            </a:lvl1pPr>
            <a:lvl2pPr marL="1353600" indent="-453340" algn="l" defTabSz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SzPct val="90000"/>
              <a:buFont typeface="Courier New" pitchFamily="49" charset="0"/>
              <a:buChar char="o"/>
              <a:tabLst>
                <a:tab pos="0" algn="l"/>
              </a:tabLst>
              <a:defRPr sz="2800">
                <a:solidFill>
                  <a:srgbClr val="686663"/>
                </a:solidFill>
              </a:defRPr>
            </a:lvl2pPr>
            <a:lvl3pPr marL="0" indent="-453340" algn="l" defTabSz="0">
              <a:lnSpc>
                <a:spcPct val="100000"/>
              </a:lnSpc>
              <a:spcBef>
                <a:spcPts val="0"/>
              </a:spcBef>
              <a:buSzPct val="145000"/>
              <a:buFont typeface="Wingdings" pitchFamily="2" charset="2"/>
              <a:buNone/>
              <a:tabLst>
                <a:tab pos="0" algn="l"/>
              </a:tabLst>
              <a:defRPr sz="1300">
                <a:solidFill>
                  <a:schemeClr val="tx1"/>
                </a:solidFill>
              </a:defRPr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</p:txBody>
      </p:sp>
      <p:sp>
        <p:nvSpPr>
          <p:cNvPr id="17" name="Segnaposto titolo 1"/>
          <p:cNvSpPr>
            <a:spLocks noGrp="1"/>
          </p:cNvSpPr>
          <p:nvPr>
            <p:ph type="title"/>
          </p:nvPr>
        </p:nvSpPr>
        <p:spPr bwMode="auto">
          <a:xfrm>
            <a:off x="3641346" y="504305"/>
            <a:ext cx="16736920" cy="127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4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it-IT" dirty="0" smtClean="0"/>
              <a:t>Fare clic per modificare lo stile del titolo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0"/>
          </p:nvPr>
        </p:nvSpPr>
        <p:spPr>
          <a:xfrm>
            <a:off x="20774025" y="11593513"/>
            <a:ext cx="1116013" cy="431800"/>
          </a:xfrm>
          <a:prstGeom prst="rect">
            <a:avLst/>
          </a:prstGeom>
        </p:spPr>
        <p:txBody>
          <a:bodyPr lIns="91421" tIns="45709" rIns="91421" bIns="45709"/>
          <a:lstStyle>
            <a:lvl1pPr algn="r">
              <a:defRPr sz="2100">
                <a:solidFill>
                  <a:srgbClr val="002F5F"/>
                </a:solidFill>
              </a:defRPr>
            </a:lvl1pPr>
          </a:lstStyle>
          <a:p>
            <a:pPr>
              <a:defRPr/>
            </a:pPr>
            <a:fld id="{D499B3E1-429A-4A65-A2CF-A789FD52586B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  <p:sp>
        <p:nvSpPr>
          <p:cNvPr id="11" name="Segnaposto contenuto 3"/>
          <p:cNvSpPr>
            <a:spLocks noGrp="1"/>
          </p:cNvSpPr>
          <p:nvPr>
            <p:ph sz="half" idx="11"/>
          </p:nvPr>
        </p:nvSpPr>
        <p:spPr>
          <a:xfrm>
            <a:off x="12817425" y="2520529"/>
            <a:ext cx="8928992" cy="8029809"/>
          </a:xfrm>
          <a:prstGeom prst="rect">
            <a:avLst/>
          </a:prstGeom>
        </p:spPr>
        <p:txBody>
          <a:bodyPr lIns="91421" tIns="45709" rIns="91421" bIns="45709"/>
          <a:lstStyle>
            <a:lvl1pPr marL="453340" indent="-453340" algn="l" defTabSz="0">
              <a:lnSpc>
                <a:spcPct val="100000"/>
              </a:lnSpc>
              <a:spcBef>
                <a:spcPts val="0"/>
              </a:spcBef>
              <a:buSzPct val="100000"/>
              <a:buFont typeface="Arial" pitchFamily="34" charset="0"/>
              <a:buChar char="•"/>
              <a:tabLst>
                <a:tab pos="0" algn="l"/>
              </a:tabLst>
              <a:defRPr sz="3200" baseline="0">
                <a:solidFill>
                  <a:srgbClr val="002F5F"/>
                </a:solidFill>
              </a:defRPr>
            </a:lvl1pPr>
            <a:lvl2pPr marL="1353600" indent="-453340" algn="l" defTabSz="0">
              <a:lnSpc>
                <a:spcPct val="10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SzPct val="90000"/>
              <a:buFont typeface="Courier New" pitchFamily="49" charset="0"/>
              <a:buChar char="o"/>
              <a:tabLst>
                <a:tab pos="0" algn="l"/>
              </a:tabLst>
              <a:defRPr sz="2800">
                <a:solidFill>
                  <a:srgbClr val="686663"/>
                </a:solidFill>
              </a:defRPr>
            </a:lvl2pPr>
            <a:lvl3pPr marL="0" indent="-453340" algn="l" defTabSz="0">
              <a:lnSpc>
                <a:spcPct val="100000"/>
              </a:lnSpc>
              <a:spcBef>
                <a:spcPts val="0"/>
              </a:spcBef>
              <a:buSzPct val="145000"/>
              <a:buFont typeface="Wingdings" pitchFamily="2" charset="2"/>
              <a:buNone/>
              <a:tabLst>
                <a:tab pos="0" algn="l"/>
              </a:tabLst>
              <a:defRPr sz="13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</p:txBody>
      </p:sp>
    </p:spTree>
    <p:extLst>
      <p:ext uri="{BB962C8B-B14F-4D97-AF65-F5344CB8AC3E}">
        <p14:creationId xmlns:p14="http://schemas.microsoft.com/office/powerpoint/2010/main" val="1716149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6000" kern="1200">
          <a:solidFill>
            <a:srgbClr val="002F5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002F5F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002F5F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002F5F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000">
          <a:solidFill>
            <a:srgbClr val="002F5F"/>
          </a:solidFill>
          <a:latin typeface="Calibri" pitchFamily="34" charset="0"/>
        </a:defRPr>
      </a:lvl5pPr>
      <a:lvl6pPr marL="1151488" algn="ctr" rtl="0" eaLnBrk="1" fontAlgn="base" hangingPunct="1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Calibri" pitchFamily="34" charset="0"/>
        </a:defRPr>
      </a:lvl6pPr>
      <a:lvl7pPr marL="2302974" algn="ctr" rtl="0" eaLnBrk="1" fontAlgn="base" hangingPunct="1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Calibri" pitchFamily="34" charset="0"/>
        </a:defRPr>
      </a:lvl7pPr>
      <a:lvl8pPr marL="3454460" algn="ctr" rtl="0" eaLnBrk="1" fontAlgn="base" hangingPunct="1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Calibri" pitchFamily="34" charset="0"/>
        </a:defRPr>
      </a:lvl8pPr>
      <a:lvl9pPr marL="4605946" algn="ctr" rtl="0" eaLnBrk="1" fontAlgn="base" hangingPunct="1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Calibri" pitchFamily="34" charset="0"/>
        </a:defRPr>
      </a:lvl9pPr>
    </p:titleStyle>
    <p:bodyStyle>
      <a:lvl1pPr marL="862013" indent="-862013" algn="l" rtl="0" eaLnBrk="1" fontAlgn="base" hangingPunct="1">
        <a:spcBef>
          <a:spcPct val="20000"/>
        </a:spcBef>
        <a:spcAft>
          <a:spcPct val="0"/>
        </a:spcAft>
        <a:buFont typeface="Arial" charset="0"/>
        <a:defRPr sz="4700" kern="1200">
          <a:solidFill>
            <a:srgbClr val="002F5F"/>
          </a:solidFill>
          <a:latin typeface="Arial" pitchFamily="34" charset="0"/>
          <a:ea typeface="+mn-ea"/>
          <a:cs typeface="Arial" pitchFamily="34" charset="0"/>
        </a:defRPr>
      </a:lvl1pPr>
      <a:lvl2pPr marL="1868488" indent="-717550" algn="l" rtl="0" eaLnBrk="1" fontAlgn="base" hangingPunct="1">
        <a:spcBef>
          <a:spcPct val="20000"/>
        </a:spcBef>
        <a:spcAft>
          <a:spcPct val="0"/>
        </a:spcAft>
        <a:buFont typeface="Arial" charset="0"/>
        <a:defRPr sz="4700" kern="1200">
          <a:solidFill>
            <a:srgbClr val="C0C0C0"/>
          </a:solidFill>
          <a:latin typeface="Arial" pitchFamily="34" charset="0"/>
          <a:ea typeface="+mn-ea"/>
          <a:cs typeface="Arial" pitchFamily="34" charset="0"/>
        </a:defRPr>
      </a:lvl2pPr>
      <a:lvl3pPr marL="2876550" indent="-573088" algn="l" rtl="0" eaLnBrk="1" fontAlgn="base" hangingPunct="1">
        <a:spcBef>
          <a:spcPct val="20000"/>
        </a:spcBef>
        <a:spcAft>
          <a:spcPct val="0"/>
        </a:spcAft>
        <a:buFont typeface="Arial" charset="0"/>
        <a:defRPr sz="6000" kern="1200">
          <a:solidFill>
            <a:srgbClr val="002F5F"/>
          </a:solidFill>
          <a:latin typeface="Arial" pitchFamily="34" charset="0"/>
          <a:ea typeface="+mn-ea"/>
          <a:cs typeface="Arial" pitchFamily="34" charset="0"/>
        </a:defRPr>
      </a:lvl3pPr>
      <a:lvl4pPr marL="4029075" indent="-573088" algn="l" rtl="0" eaLnBrk="1" fontAlgn="base" hangingPunct="1">
        <a:spcBef>
          <a:spcPct val="20000"/>
        </a:spcBef>
        <a:spcAft>
          <a:spcPct val="0"/>
        </a:spcAft>
        <a:buFont typeface="Arial" charset="0"/>
        <a:defRPr sz="4900" kern="1200">
          <a:solidFill>
            <a:srgbClr val="002F5F"/>
          </a:solidFill>
          <a:latin typeface="Arial" pitchFamily="34" charset="0"/>
          <a:ea typeface="+mn-ea"/>
          <a:cs typeface="Arial" pitchFamily="34" charset="0"/>
        </a:defRPr>
      </a:lvl4pPr>
      <a:lvl5pPr marL="5180013" indent="-573088" algn="l" rtl="0" eaLnBrk="1" fontAlgn="base" hangingPunct="1">
        <a:spcBef>
          <a:spcPct val="20000"/>
        </a:spcBef>
        <a:spcAft>
          <a:spcPct val="0"/>
        </a:spcAft>
        <a:buFont typeface="Arial" charset="0"/>
        <a:defRPr sz="4900" kern="1200">
          <a:solidFill>
            <a:srgbClr val="002F5F"/>
          </a:solidFill>
          <a:latin typeface="Arial" pitchFamily="34" charset="0"/>
          <a:ea typeface="+mn-ea"/>
          <a:cs typeface="Arial" pitchFamily="34" charset="0"/>
        </a:defRPr>
      </a:lvl5pPr>
      <a:lvl6pPr marL="6333178" indent="-575744" algn="l" defTabSz="2302974" rtl="0" eaLnBrk="1" latinLnBrk="0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6pPr>
      <a:lvl7pPr marL="7484664" indent="-575744" algn="l" defTabSz="2302974" rtl="0" eaLnBrk="1" latinLnBrk="0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7pPr>
      <a:lvl8pPr marL="8636150" indent="-575744" algn="l" defTabSz="2302974" rtl="0" eaLnBrk="1" latinLnBrk="0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8pPr>
      <a:lvl9pPr marL="9787636" indent="-575744" algn="l" defTabSz="2302974" rtl="0" eaLnBrk="1" latinLnBrk="0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151488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2302974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3pPr>
      <a:lvl4pPr marL="3454460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4pPr>
      <a:lvl5pPr marL="4605946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5pPr>
      <a:lvl6pPr marL="5757434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6pPr>
      <a:lvl7pPr marL="6908920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7pPr>
      <a:lvl8pPr marL="8060408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8pPr>
      <a:lvl9pPr marL="9211894" algn="l" defTabSz="2302974" rtl="0" eaLnBrk="1" latinLnBrk="0" hangingPunct="1">
        <a:defRPr sz="4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2.wdp"/><Relationship Id="rId7" Type="http://schemas.openxmlformats.org/officeDocument/2006/relationships/hyperlink" Target="WHP_alimentazione%20corretta%20v4-2.mp4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5.jpeg"/><Relationship Id="rId10" Type="http://schemas.openxmlformats.org/officeDocument/2006/relationships/image" Target="../media/image37.png"/><Relationship Id="rId4" Type="http://schemas.openxmlformats.org/officeDocument/2006/relationships/hyperlink" Target="http://energie.snamretegas.priv/ambientelavoro/Pagine/WHP.html" TargetMode="External"/><Relationship Id="rId9" Type="http://schemas.openxmlformats.org/officeDocument/2006/relationships/hyperlink" Target="WHP_ALCOL_V9_sound.mo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olo 1"/>
          <p:cNvSpPr>
            <a:spLocks noGrp="1"/>
          </p:cNvSpPr>
          <p:nvPr>
            <p:ph type="ctrTitle"/>
          </p:nvPr>
        </p:nvSpPr>
        <p:spPr bwMode="auto">
          <a:xfrm>
            <a:off x="4295439" y="7921129"/>
            <a:ext cx="17772062" cy="608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Autofit/>
          </a:bodyPr>
          <a:lstStyle/>
          <a:p>
            <a:r>
              <a:rPr lang="it-IT" sz="6000" b="1" dirty="0" smtClean="0">
                <a:latin typeface="Arial" charset="0"/>
                <a:cs typeface="Arial" charset="0"/>
              </a:rPr>
              <a:t>Progetto WHP nel Gruppo Snam</a:t>
            </a:r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4320481" y="9001992"/>
            <a:ext cx="17772062" cy="6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5pPr>
            <a:lvl6pPr marL="1151488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6pPr>
            <a:lvl7pPr marL="2302974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7pPr>
            <a:lvl8pPr marL="3454460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8pPr>
            <a:lvl9pPr marL="4605946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4000" i="1" dirty="0" err="1">
                <a:latin typeface="Arial" charset="0"/>
                <a:cs typeface="Arial" charset="0"/>
              </a:rPr>
              <a:t>Workplace</a:t>
            </a:r>
            <a:r>
              <a:rPr lang="it-IT" sz="4000" i="1" dirty="0">
                <a:latin typeface="Arial" charset="0"/>
                <a:cs typeface="Arial" charset="0"/>
              </a:rPr>
              <a:t> </a:t>
            </a:r>
            <a:r>
              <a:rPr lang="it-IT" sz="4000" i="1" dirty="0" err="1">
                <a:latin typeface="Arial" charset="0"/>
                <a:cs typeface="Arial" charset="0"/>
              </a:rPr>
              <a:t>Health</a:t>
            </a:r>
            <a:r>
              <a:rPr lang="it-IT" sz="4000" i="1" dirty="0">
                <a:latin typeface="Arial" charset="0"/>
                <a:cs typeface="Arial" charset="0"/>
              </a:rPr>
              <a:t> </a:t>
            </a:r>
            <a:r>
              <a:rPr lang="it-IT" sz="4000" i="1" dirty="0" smtClean="0">
                <a:latin typeface="Arial" charset="0"/>
                <a:cs typeface="Arial" charset="0"/>
              </a:rPr>
              <a:t>Program</a:t>
            </a:r>
          </a:p>
        </p:txBody>
      </p:sp>
      <p:sp>
        <p:nvSpPr>
          <p:cNvPr id="21" name="Titolo 1"/>
          <p:cNvSpPr txBox="1">
            <a:spLocks/>
          </p:cNvSpPr>
          <p:nvPr/>
        </p:nvSpPr>
        <p:spPr bwMode="auto">
          <a:xfrm>
            <a:off x="4320481" y="10481469"/>
            <a:ext cx="17772062" cy="60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5pPr>
            <a:lvl6pPr marL="1151488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6pPr>
            <a:lvl7pPr marL="2302974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7pPr>
            <a:lvl8pPr marL="3454460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8pPr>
            <a:lvl9pPr marL="4605946" algn="ctr" rtl="0" fontAlgn="base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it-IT" sz="2400" dirty="0" smtClean="0">
                <a:latin typeface="Arial" charset="0"/>
                <a:cs typeface="Arial" charset="0"/>
              </a:rPr>
              <a:t>San Donato Milanese (Mi) , 15.12.2015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egnaposto numero diapositiva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21001475" y="11449522"/>
            <a:ext cx="1321006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5740" tIns="102870" rIns="205740" bIns="102870"/>
          <a:lstStyle>
            <a:lvl1pPr eaLnBrk="0" hangingPunct="0"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1671638" indent="-642938" eaLnBrk="0" hangingPunct="0"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2571750" indent="-514350" eaLnBrk="0" hangingPunct="0"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3600450" indent="-514350" eaLnBrk="0" hangingPunct="0"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4629150" indent="-514350" eaLnBrk="0" hangingPunct="0"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5657850" indent="-514350" defTabSz="10287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6686550" indent="-514350" defTabSz="10287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7715250" indent="-514350" defTabSz="10287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8743950" indent="-514350" defTabSz="10287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5A228DFF-FC45-452F-ADC5-FD9CD6F3C564}" type="slidenum">
              <a:rPr lang="it-IT" sz="2500">
                <a:solidFill>
                  <a:srgbClr val="00366C"/>
                </a:solidFill>
                <a:latin typeface="Arial" charset="0"/>
              </a:rPr>
              <a:pPr eaLnBrk="1" hangingPunct="1"/>
              <a:t>10</a:t>
            </a:fld>
            <a:endParaRPr lang="it-IT" sz="2500" dirty="0">
              <a:solidFill>
                <a:srgbClr val="00366C"/>
              </a:solidFill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2161" y="9604080"/>
            <a:ext cx="2088232" cy="16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42EE21A7-136F-44EF-8933-5F4CAFE802C0" descr="Descrizione: D7D2B720-FB9E-4F3A-8E39-3963B420ADF9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9" y="2232497"/>
            <a:ext cx="8568156" cy="9063383"/>
          </a:xfrm>
          <a:prstGeom prst="rect">
            <a:avLst/>
          </a:prstGeom>
          <a:noFill/>
          <a:ln w="34925">
            <a:noFill/>
          </a:ln>
          <a:effectLst>
            <a:innerShdw blurRad="685800">
              <a:schemeClr val="accent1">
                <a:lumMod val="90000"/>
                <a:lumOff val="10000"/>
                <a:alpha val="68000"/>
              </a:scheme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olo 1"/>
          <p:cNvSpPr>
            <a:spLocks noGrp="1"/>
          </p:cNvSpPr>
          <p:nvPr>
            <p:ph type="title"/>
          </p:nvPr>
        </p:nvSpPr>
        <p:spPr>
          <a:xfrm>
            <a:off x="1008113" y="288281"/>
            <a:ext cx="16736920" cy="1271231"/>
          </a:xfrm>
        </p:spPr>
        <p:txBody>
          <a:bodyPr/>
          <a:lstStyle/>
          <a:p>
            <a:r>
              <a:rPr lang="it-IT" dirty="0" smtClean="0"/>
              <a:t>Informativa a tutti i dipendenti</a:t>
            </a:r>
            <a:endParaRPr lang="it-IT" dirty="0"/>
          </a:p>
        </p:txBody>
      </p:sp>
      <p:sp>
        <p:nvSpPr>
          <p:cNvPr id="14" name="Rettangolo 3"/>
          <p:cNvSpPr>
            <a:spLocks noChangeArrowheads="1"/>
          </p:cNvSpPr>
          <p:nvPr/>
        </p:nvSpPr>
        <p:spPr bwMode="auto">
          <a:xfrm>
            <a:off x="8560169" y="2163167"/>
            <a:ext cx="5904657" cy="28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357188" lvl="1" algn="ctr">
              <a:lnSpc>
                <a:spcPct val="115000"/>
              </a:lnSpc>
            </a:pPr>
            <a:r>
              <a:rPr lang="it-IT" sz="7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Video</a:t>
            </a:r>
            <a:endParaRPr lang="it-IT" sz="72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357188" lvl="1" algn="ctr">
              <a:lnSpc>
                <a:spcPct val="115000"/>
              </a:lnSpc>
            </a:pPr>
            <a:endParaRPr lang="it-IT" sz="2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407194" algn="ctr"/>
            <a:r>
              <a:rPr lang="it-IT" sz="44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Visibili nell’intranet aziendale</a:t>
            </a:r>
            <a:endParaRPr lang="it-IT" sz="44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7585" y="2131004"/>
            <a:ext cx="8370028" cy="44984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033" y="7057033"/>
            <a:ext cx="8358060" cy="45680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6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3672409" y="6264945"/>
            <a:ext cx="17771602" cy="608692"/>
          </a:xfrm>
        </p:spPr>
        <p:txBody>
          <a:bodyPr/>
          <a:lstStyle/>
          <a:p>
            <a:r>
              <a:rPr lang="it-IT" i="1" dirty="0">
                <a:latin typeface="Arial" charset="0"/>
                <a:cs typeface="Arial" charset="0"/>
              </a:rPr>
              <a:t>Grazie per </a:t>
            </a:r>
            <a:r>
              <a:rPr lang="it-IT" i="1" dirty="0" smtClean="0">
                <a:latin typeface="Arial" charset="0"/>
                <a:cs typeface="Arial" charset="0"/>
              </a:rPr>
              <a:t>l’attenzione</a:t>
            </a:r>
            <a:r>
              <a:rPr lang="it-IT" dirty="0">
                <a:latin typeface="Arial" charset="0"/>
                <a:cs typeface="Arial" charset="0"/>
              </a:rPr>
              <a:t/>
            </a:r>
            <a:br>
              <a:rPr lang="it-IT" dirty="0">
                <a:latin typeface="Arial" charset="0"/>
                <a:cs typeface="Arial" charset="0"/>
              </a:rPr>
            </a:b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6768753" y="7777113"/>
            <a:ext cx="1060778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18000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rush Script MT" pitchFamily="66" charset="0"/>
              </a:rPr>
              <a:t>Buona salute!</a:t>
            </a:r>
            <a:endParaRPr lang="it-IT" sz="18000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ttangolo 9"/>
          <p:cNvSpPr/>
          <p:nvPr/>
        </p:nvSpPr>
        <p:spPr>
          <a:xfrm>
            <a:off x="1738759" y="9227876"/>
            <a:ext cx="20583721" cy="2221645"/>
          </a:xfrm>
          <a:prstGeom prst="rect">
            <a:avLst/>
          </a:prstGeom>
          <a:solidFill>
            <a:srgbClr val="0300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7251" tIns="93625" rIns="187251" bIns="93625" rtlCol="0" anchor="ctr"/>
          <a:lstStyle/>
          <a:p>
            <a:pPr algn="ctr"/>
            <a:endParaRPr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2</a:t>
            </a:fld>
            <a:endParaRPr lang="it-IT" dirty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743277" y="312738"/>
            <a:ext cx="16736920" cy="1271231"/>
          </a:xfrm>
        </p:spPr>
        <p:txBody>
          <a:bodyPr/>
          <a:lstStyle/>
          <a:p>
            <a:r>
              <a:rPr lang="it-IT" dirty="0" smtClean="0"/>
              <a:t>Il Gruppo Snam  dal 1° gennaio 2012</a:t>
            </a:r>
            <a:endParaRPr lang="it-IT" dirty="0"/>
          </a:p>
        </p:txBody>
      </p:sp>
      <p:pic>
        <p:nvPicPr>
          <p:cNvPr id="7" name="Immagin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76" y="2344280"/>
            <a:ext cx="20594288" cy="8604523"/>
          </a:xfrm>
          <a:prstGeom prst="rect">
            <a:avLst/>
          </a:prstGeom>
        </p:spPr>
      </p:pic>
      <p:sp>
        <p:nvSpPr>
          <p:cNvPr id="3" name="AutoShape 2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36" name="AutoShape 4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37" name="AutoShape 6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38" name="AutoShape 8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40" name="AutoShape 10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41" name="AutoShape 12" descr="data:image/jpeg;base64,/9j/4AAQSkZJRgABAQAAAQABAAD/2wCEAAkGBxQTEhQUEBQWFhUVFxgbFBgXFxsVFRkbFxUcHBoYFhgYKCggHxslHhcUIjEhJSorLi4uFx80ODMsNyotLisBCgoKDg0OGxAQGywmICQsNCwvLzU0LCwsLCwsLCwsNDQsLCwsLCwsLCwsLCwsLCwsLCwsLCwsLCwsLCwsLCwsLP/AABEIAHIBuwMBEQACEQEDEQH/xAAcAAEAAwEBAQEBAAAAAAAAAAAABQYHBAMCAQj/xABPEAABAwIDAgoECgcFBgcAAAABAAIDBBEFEiEGMQcTFyJBUVRhcZIUMoGRFSM1QlJyc4Kh0TM0YpOxsrMkNlPCwxZjdKK08CUmQ4OjwdL/xAAZAQEAAwEBAAAAAAAAAAAAAAAAAQMEAgX/xAAyEQACAgAEBQIEBgIDAQAAAAAAAQIDBBESMRMUIVFiMkEiM3HwIzRhgZGhUsGx0eFC/9oADAMBAAIRAxEAPwDcUAQBAEAQBAEAQBAEAQBAEAQBAEAQBAEAQBAEAQBAEAQBAEAQBAEAQBAEAQBAEAQBAEAQBAEAQBAEAQBAEAQBAEAQBAEAQBAEAQBAEB8yPABLiABvJNgPagK7W7dUERymoa930YmumP8A8YP4q5Yex9cip3QXueA27hOraetcOsUshHvsp4Eu6/lDirs/4P2LhBob2kkfCeqaKSP3uIsPaUeHs9uo40PcsVFXRzNzQyMkb1scHD3hUuLj0ZYpJ9UdCgkIAgCAIDznnaxpc9zWtG8uIaB4kqUs9iG8jlpcYp5DlinieepsjXH3AqXCS3RCknszskeGglxAABJJNgAN5J6lydHlSVkcoJikY8A2JY4OAPUSFLTW5Caex7qCTndXRB4jMjBIdzC4Zz4N39anS8syM1nkdCgk8aqqZG3NK9rG9b3Bo950UpN7ENpbnqCoJDnAC5NgN5O5AeNJWxygmKRkgGhLHBwB6jZS01uQmnse6gk8qmpZG3NI9rGjpc4NGveVKTexDaW5+wTNe0OY4OadzmkOB8CNEay3JzzPRQDmq8QiisJZY477s72tvbfa5UqLeyIbS3PymxKGQ2iljeepr2uP4FS4tboKSezOpcknJVYnDGcss0bHWvZ72tNuuxO7QrpRb2RDkluePw9S9pg/es/NNEuzI1R7nRNXxMY175GNY62VzngNNxcWJ0NxqoUW+mROaOf4epe0wfvWfmp0S7MjVHuPh6l7TB+9Z+aaJdmNUe50yV0bWCR0jBGbEPLgGEHcQ46aqMnnkTmtzm+HqXtMH71n5qdEuzI1R7nTSV0ctzFIyQDfkcHW8bKHFrclNPY6FBIQHDV4vBGbSzxMPU57Wn3ErpQk9kcuSW7PelrI5BeKRjx1scHD8FDTW5Kaex7qCTyqKhkbS6RzWNG9ziGtFzYXJ03kKUm9iG8j7jeHAFpBBFwQbgg9IKgk+kBzVlfFEAZpGRg7s7g2/hdSot7IhtLcUdfFKLxSMeP2HB38EcWtwmnsdKgkIAgCAIAgCAIAgKvjO1R400uHx+kVI9fW0MPfM/380a6dCvhT01TeS/t/QplZ10x6v+kVjHxSwnNjdW+qmtcU0WkLekWiFvM8i6ur1y6VRyXcqm4R62PN9j72L23jnrI6alpI4IiHm4sHc1pO5gAGvil2HcYapSzYpvUpaYrJELtZwi1sFZPDE6MMjeWtvGCbWG83VlWFhKCbKrcTOE2kclLwtVW6ohgmZ0jK5jvfct/5V08HD2bRysZL3RJ4bi2FVTwY+Mw2pO58bhE0nqJbzCO5wF7lcShdBdfiRbGyqb6dGWtmP1NCQ3EgJYCQGVkTdBfd6QwerfTnN01Cz8ONny9+3/RdrlD17d/+y4Qyte0OYQ5rhdpBuCDuII6FnayL08z7QBAEBj+NQHE8adSVErmQQg5GNNicrATlvcZjcm9vVaV6EHwqdcV1ZhmuLdpb6IsFfwS0bh8Q6WF43EPzi46SHa+4hVRxk1v1LJYSD26Fs2p/Uqr/AIeb+k5Z6vWvqX2+h/QwvYfHpcPkZOQTTTOMcoGoOQA3H7bcwI6xcL1L61atPujzKJut6vZn9B0tQ2RjXxuDmPALXDUEEXBC8lpp5M9VNNZoy/Gf7y0/1G/05Fth+WZjn+YRqqwm0yjhiq31E0FDAMzg10zx3hjso8cokP3gt+ESinN/Qw4puTUF9S18GONek0ERcbvi+Lf9z1T7W5T71nxMNFjL8PPVBFixX9BL9m/+UqmO6LpbMwDg+2hfQTNlcD6PK7i5erQA5h+00OB7wSvWvrViy90eXRY65ZvZn9DRyBwDmkEOAII1BB3ELyH0PVMT4V9onVUzoINYKXWUjcX5spJ7mkho7ye5enhatC1Pdnm4qxyelbI0rg4+TKX7P/MVixHzGbaPlosqpLTKOGWASVeHsdueXNNt9nSRg29634R5Qk197mPFLOUUz62q4L4IKeSopJJWyQsMlnOBBDBmNiACHWBsQVFWLlKSjL3IswsYxbi9iy8FuNyVVCHTHM+N5jLjvcGgEE99nWJ6bXVOKrUJ9C7Dzc4Zsp/CPQMnxqkhkvkkjia6xsbGWTcVow8nGhtGa+KlckyxjgloP99+8H5KnnLP0L+UrLHtFszBWQshmzBjHBzQw5SC1paOg6WJVNdsoPNFtlUZrJmVcJuxdNQwRSU/GZnyZTncHC2Rx00HSAt+GvlZJqRixFEYRTRa6HgqoXxxudx13MaT8YN5aCehUSxdifsXLC1tZnXwsQNZhTmMFmtdC1o6AGuAA9y5wrztzZ1iVlV0ITZHg2o6mjgml43PIy7srwBe53CystxU4zcUV1YaEoJsvuzWzsNDEYqcOylxcS43cSQBqdOgBZbLJWPORqrrUFkiXVZ2ZhtptFU1VYMNw52TomkBIO67hmGoY0HW2pOnjtprjCHEn+xjuslKfDgd2HcElG1vx7pZnn1jmyNv0kBuvvJXMsZN7dDqOEgt+p74ZwaQ01VFUUssjcjiXMdZwcC0iwIsRqQdb7lEsVKcHGSOo4aMZaosvSymgzThgrHymmoINZJ3ZnN7gbMB7icx+4tmEilnY/Yx4pt5QW7JPghxnj6ERu9enPFnry2uw+67furjFw02Z9yzCz1Qy7Fyq5skb32vla51uuwvb8FnSzeRe3kszHdg9nmYs+eqr5HvcHgZA7KOcL794aNwAtuK9G+10pQgYKa1a3KZdcJ4Oqelqo6mmfI3LmBY4hzSHNI0PrDWx1J3LNPEynDTI0Rw8Yy1RLmsxoCAIAgCAIAgCAqO0mKyzz+gULsshANTMN0EZ6B/vHDcPb3i+uCiuJPb2Xf/AMKZycnoj+/6FG2n2ujoWGhwnm5SRNOLOcXfOyuO928F3RuHWNVVLseuz+DLbeq1ogZq95JJcSSTckm5JO8kneVuMLeZcOCL5Ti+rL/TKzYv5TNWE+YRvCB8o1f2p/gF3h/lorxHzGV9XFIQFw2L26ko/iprzUrtHRnUtB35L9H7J0Pcs12HU+q6M004hw6PqjQqOqbh5ZNTv4zC6gjdd3oznH1gTqIidCD6p9xyNO3OMvUv7/8ATYno6r0v+jQGuBAINwdxG5ZDSfqAIDO9vthZZphWUDslQ2xc2+XMW6BzHdDraWOht4310YhRjonsZLqG5a4bnJsxwkvZIKbFmGKQG3GkZNeuVu4A/SGncBqurMKmtVbzRFeJaemwve1H6lVf8PN/ScstXrX1NFvof0M+4NcEjrMJmgmGjpnZSN7XBjMrm94Pv1HSteJscLlJdjNh4KdTTPPYHG5MPqXYbXGzc3xLj6oc7cAT8x+8dR06Tab61ZHiQIpm65cOR6Yz/eWn+o3+m9RD8syZ/mEalLIGgucbAAkk7gALklYTazMeDNvplbWYjJuJMcQPQDY+8MEY+8VuxPwQjWjHh/jnKxnhsS/0DGKmiOkcxvH1XAL47fdc5viApuXEpU+xzT8Frh3NOxX9BL9m/wDlKwx3RtlszJuDbAGVuF1UL9CZrxu+g8RNyu/Gx6wSvQxNjrtUl2MNFanU0+5wUG2lRRUdRQSNcKiN3FwHeWhxOYeze09OYdAC6lRGyasWxxG6UIOt7+xJ4jsx6FgUxkHx8xidLfePjG5Y/u3N+8lcRt4l6y2R1KrRQ892Xrg4+TKX7P8AzFZcR8xmuj5aLKqS0yfhmlLKrD3hpcWlzg0b3FskZDR3m1lvwazjJffuYsU8pRZx7Q7dVVZahbTikdOQxxmeQbO6Oc1uUHdexvewXVeHhD4888jid85/BllmaTsfs+2hpWQNOYi7pHbsz3byB1bgO4BYrbOJLUbKq+HHSZxwlyStxmldTtD5RHEY2ncXcbJYHUfxW3DJOl6tjHiG1ctO5NQ43jpc0Ooog24udNBfX5/UqnXh8ukvv+C1Tvz6x+/5NIWM1macO36pB9t/puW3Bet/Qx4z0r6mgYT+gi+zZ/KFkl6mao7IqvDB8mSfXj/nCvwnzUU4r5bKrsti2MMpIW0tJG+EN+LcbXIudTzx39CvthQ5vVLqUVzuUVlHoaRstUVMlOHV0YjmzOu1u6wPNO89HesdqipfA+hrrcnH4tyXVZYZFwNnPWV0j/0hHTvGeVxd+Ib7l6GM6QikYMJ1nJs11eebyvY7tbDS1ENPI2QvntkLQC0Zn5edcg71bCmU4uS9iqdyhJRfuWAlVFpl2xh9OxeqrXaxwXZCejW7GkfcDz99brvw6VDvuYqvxLXPseGFv+D8ekivaGr9XqvIczT7Hh7fvKZfi0J+6Ij+He17M1ghYDcZHjOyFZh07qrCSXRm5dGBmcBe+Qs+ewdFucPxXoQvhbHTYYZ0zrlqrLRsPwgR1p4mVvFVAB5t7tfbfkJ1v+ydfHVUXYZ19V1RdTiFPo+jLqsxoCAIAgCAIAgIjavGhSUsk1szgLRt+k9xs1vv/AFWVQ1zSOLJ6Y5md7TVzsLoBAHXrazM+pkvzxm9Y3HVfK3wcQtdUVbPP/5WxktlwoZe7MnXoHnhAXLgi+U4vqy/0ys2L+UzVhPmEbwgfKNX9qf4Bd4f5aK8R8xlfVxSEAQF84L9oGskdRVPOpqm7QHahr3aD2O3eNj1rLia81rjujXhrcnolszStiah8L5sPmJLqaxgcd74Hk5PEt9U+xYbkpJWL3/5NtTybg/b/gtqoLggIiDaakfLJC2ePjI3ZXtJym432zWvbdpfVWOqaSeRWrYN5ZmecNdbSvjhaxzH1Af8yznCPK64cR+1lsD39614KM023t/sy4uUWkluXWaJ7cIe2b9I2icH333EBvdZk07s1tn/ALNDTVXXt/oguBH9Rf8Abu/kYrcb8z9ivB/LJDhI2QFbBniH9oiBMZ3F43mMnv3jqPiVxh7uHLJ7M6xFOuOa3M12RxSWoxejdP8ApGDi3E6OPFxvF3A/O6D3hbbYKNMlHbcx1TcrY57mj8LeM+j0DmNNnzni29eXe8+UEfeCx4WGqzPsbMTPTD6kFhXBMwwxmSpnY9zWl7WZQ0OI1A06N3sVksY8+iRXDCrLdkJtrsacMEFXTyySFkrcxfa7SLFliOg2cD4hW038XOEkVXU8LKaNYFe2eiMzPVkgLh96O9j3jcsGlxnk+5u1aoZ/oUngK/VJ/t/9Ji1Y71r6GfB+h/Ut9fslSzVTKqSO8sdrG/NJb6pc3cSOg9w6lnjdOMdKfQvdUXLU9yJ4W/kyb60f9Rq7wnzUVYr5TO3g4+TKX7P/ADFc4j5rO6PlosqpLjLOFv8AXsM+v/rRLdhfRP77mTEeuH1J/hP2W9Lp+MiHx8ALmW3ubvcz/wCx3jvVWGu0SyezO8RVrjmt0ffBltT6ZTZZD8fDZsl97h81/ttY94KjE1cOXTZjD2649d0VfbmVrceoXPIa0NhJJNgBxsmpJV9Kzw8sv1KLnlfE0b/aCl7TB+9Z+ax8OfZmzXHuSEMoc0OaQWuALSDcEEXBB6QuMsjtPMzfh1/VIPtv9Ny24L1P6GPGelfU0DCf0EX2bP5Qskt2ao7IqvDB8mSfXj/nCvwnzUU4r5bPvYHGqdmHUzXzxNcI9WukaCOcd4JUXwk7HkhTOKrXUtNFXxS34mRklt+Rwda+69lQ4tbovUk9jpUEmM4mZMGxV1RkLqaoLt3S15DntHRna7UDpHibejHK+rT7o8+WdNurLozTsM2opJ2B8VRGQeguDHDuLXWIKxSqnF5NGyNsJLNMznhBro5cWoOKkY/K6MOyODgDx17G3StmHi1VLP76GS+Sdsci68JWM+i0ErgbPkHFx9d3ggkeDcx9izYeGuxGnET0wZT9m+CxslNDJJUTRvkY17mMsAMwuBrrexC0WYtqTSSKK8MtKbbI3brYH0GBtVBNLI6ORubPa7R81wI6nZfMu6MRxJaZJHF9Ghak2apgeOMno46okNaY8zz0NLb57+BDvcsM63GbibITUoaj9w3aSlqGB8M8bgRfVwa4fWa6xB8QolVOLyaJjZGXVMy3HnxTY7THDyHOzxGZzPVLmvJe640IyWuRv1G9b6840PWYZ5SvWg2heaeiEAQBAEAQBAU3aEekYpRUx1ZA11VIOgkEsi9zrrRX8NUpd+hRP4rFHt1KZQYYzGMUqpZnHiIbABpsXNaS1oB6GnK9xI15y0ym6KopbszqKutbeyOHFajA3xzMgimjla13FPObK5wGnS7QkfOA3ruKxCabayOJOhppIlNk9gKerwwS2IqHiTK/M7KHNcQ27d1tACq7cRKFuXsd1YeE68/cguCuB0eLMZIC1zBK1wO8EMcCFbimnVmivCpq3JkftlSulxaoiZ60k4a3xdYD+K7paVSb7HF0dVzRNcKOxkVE2CSmBDHEsku4u59rtOu64D/cqsNfKxtSLMTQoJOJ0cHuxVPXUUz5A4TB7mxvDiA3mAtJbuOpUYi+Vc0lsTRRGyDb3KXR4BNJVijy2l4wsN9zct8zvqgAm/SFpdiUNfsZlU3PQWvhQ2XgoBTGlDmudnzOLiSSzLYi+46k6KjDWysz1GjE1RrycS2uxTP8E4kN7z6PUW3Hjebr3NkYT7Vn0Za6/wB1+3/hp1Z6Z/szRljNIQFRxng5oahxe6MxucSXGJ2S5O8lurb+xXwxNkVlmUTw8JdT6wHg8oqV4kZG572+q6V2ax6wAA2/fZJ4myaybEMPCHVFmrKZssb436tka5rtbGzhY6+BKpTaeaLms1kzh2ewCGjjMVMC1hcXEFxcbkAbz4BdTslN5yOYQUFkiUK4OyBOyFL6X6YIyJ73uHENJy5blu65H5q3jT0aM+hXwoatWXU9Mb2Xp6uSKSoa5xhN2DMQ3eDq0aG9hv6lELZQTUfcTrjJ5smlWWHFjGFx1MLoZ25o32zC9joQQQRuNwF1Cbg9SOZRUlkzywvBIqen9HiDuKs4AFxcQHXuATr0lJTcpanuIwUVpR5bObOQUTHMpmlrXOzOBcXa2A3nuAU2WSseciIVxgskS64OzgxvCI6qF0M4JjcQSAS0803Go13hdQm4PUjmcFNZM9MJw5lPCyGEEMjFmgkk2vfefFJScnmxGKiskda5OiGxvZmnqpIZJ2uLoTeMhxaAcwOoG/Vo3qyFsoJpe5xKuMmm/YmCqzsgcO2QpoKl1TC1zJH5s1nuyHPqRk3WvrbrVsrpyjpexXGqMXqR57QbFUlZKJaljnPDQ0EPc0WBJGg73FK75wWUSJ0wm85IjOSzDv8ACf8AvX/mrObt7nPLV9i30FI2GKOKMWZGxrGAm5DWNAFyd+gCzttttlyWSyI/aPZyCtY1lS0ua12YWcW62I3juJXVdkq3nE5nXGfRkpBEGta1u5oAHgBYLhvPqdJZdDix3BoquEwzglhIJAJabtNxqF3Cbg80ROCksmVrksw7/Cf+9f8Amrubt7lPLV9ic2b2Yp6EPFM1zRIQXXcXere2/wASqrLZWeoshXGHpJlVlhzYhQRzsMczGyMdva4XHj496mMnF5oiUVJZMptVwT0D3XAlZ3Nk08OeCfxWlYyxdjO8JWyUwXYKhpnB8cIc9pu10hLyD1i+gPeAq54iyXRs7hRCPVI7todmYK3ixUtc4RkloDy0XNtSBv3dPWetc12yr9J3OuM/UTDRYWCrOzmxOgZPE+GUZmSNLXDdoeo9B71MZOLzREkmsmcWE7N09PA6njZeFxOZjyZAc28c7oPUupWSlLU9zmNcYrStiu1vBTh8jswbJH3Mfzfc8G3sV8cXYil4Wtk7s5snS0V/R47OIs57jmeR1ZjuHcLKqy6dnqZbXVGHpROKosCAIAgCAIAgKLTz/wDiOKy63gpomNPVzHPNvaGrS1+HBd2Z0/jl+hlGw+1T8PmLw3PG8BsrL2JANwWn6Q18bnxHoX0q2ORgpu4ci74zs7RYpBLV4ackzAXSR2tc2uQ9nzXGxs5uhPXvWWFs6pKFmxpnVC2LlDc9MKxR9NgEM8XrRygjqI9IsWnuIJHtSUFPEOL++hMZOFCf3uTNFhsc2IUmJ0usdQx4lt0PETgCe/mlp72jrVUpONbql7FsYpzVkfcr+A4Xx20NS8+rA97z4loa38XX+6rpz04dLuVQhniG+x3txD4WocRi0c+KV74PqjnRW8cr2+1caeDZF99zrVxoSRw7A1b4sErJYzZ7Hvc09RaxhC6vSd8Uzih5UtolqzHKVlK7GI2gVMsIiDbg2lvqLdYO89LWBcKublwXsnmWOyKjxVvkQfDE4mnw8k3JY65O88yPUqzB7yKsZ6YnhgcmfZ6oHTBOHN7rSRv097veuprLEL9URW86H+hs0D7taesA+8LzWb0faEhAEAQBAEAQBAEAQBAEAQBAEAQBAEAQBAEAQBAEAQBAEAQBAEAQBAEAQBAEAQBAEAQBAEAQBAUOni/t+MR9MsETmj/2nNNvbZam/wAOD7MzpfHP9TJtj5qAPf8ACTZHMcyzCzc03uXGxzX0FrX3m69C1WZfhmCnh5vWXBm1eG0FPM3CxI+WYWLn3sLAgFxdbQZnEADXpWbg22SXE2Ro4tdcXw9yDftVD8DChs/jQ4G9hktxubfe+7uVvBlxtfsVO1OnR7nTwb7eNoWyRVAe6J3OZlsS13SACRoRr4jvXOIw7sycdycPfoWUtjrptu6aL4SkjbJx1W48UbCzRks3Mb6aucdO5Q8PN6U9kd8xFamt2QHB5tO2gqTJJmMb2Frw2xO8FpsSBoRb7xVuIq4kcluU4e3hyzZLwbX0kdHX00bZP7RJI6HmgBrXgWDtdLWI6dAFW6ZucZP2LeNBQlFe5QS7S11rMfUuW3u1cNZFSMhDwYWkPzAAXLWjSxP0Ss1FMq22/c04i1TSSJfAGZNnqt3+LMGjvu+Nn5+5VzeeIX6IsrWVD/U2ambZjQehoHuC817m9bHohIQBAEAQBAEAQBAEAQBAEAQBAEAQBAEAQBAEAQBAEAQBAEAQBAEAQBAEAQBAEAQBAEAQBAEAQFMxf+z4xSzHRlVC6ncejO052X7zu9i0Q+Klrs8yiXw2p9+hVtp9un0lVLAaKmOR3NJaRmaRdp9xHtur6sOpwUtTKLcRolp0kVypO7DTe4qzlF/kyvnPFFuftMBhIr/RYM5dbJl5v6XJv37tVn4X43DzZo4v4XEyKm3hQeSAKGmJOgFjqT0LRyi/yZQsXm8tJbdu9pW4eynApoHyytJeC2zW5QL20v6xO/qWeiriN9Xki+61VpdCoHhSd2Gm9xWjlF/kzPzfii5bWbRCno6erp6aCSOa2bM31c7bt3DucD7Fmqq1TcJN9DTbZpgpJFNPCm7sNN7itPKL/Jmfm/FFu232mFFFSvZSwPM7SXBzbWs1p0t9YrPRVxG02+hfdbw0nlufu1sTqmPD6EtEUlS7jJhGNI2xszOt33cLX6WlKmoOU98ibU5KMNsz85Lh2+r8yc34oj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clw7fV+ZOb8UOW8mOS4dvq/MnN+KHLeTHJcO31fmTm/FDlvJjkuHb6vzJzfihy3kxyXDt9X5k5vxQ5byY5Lh2+r8yc34oct5MvGFUXEwxxZnP4tjW5nes7KLXd3lZpS1Ns0xWSyOtckhAEAQEBtxgpqqVzIzaZhEkB6RIzVtvHUe1W0z0Tze3uV2w1R6bmeba0gxKhjxCFtpoQWVTB6wDfWuP2Tc/Vd3LZTLhTdb2exkvjxYa1utzLluMBqE392W/aD/qFhX5r77G9/lvvuVTg6wv0jEIGkXax3GP8I+cL9xdlHtV+InprbM+GhqsR2cLGJcdiMgBu2ENjHVcau9uZxHsXOFhprX6nWLlnZl2KctJmNY2H/t2D1NEdXw34u/7RMkf/OHDwWC78O5T7noU/iUuBk7hvvot55/uf0BiWACpdh0spAgpozJISbAkNYWg92hJPU23SvIjZpUkt2evOvU4t7IbGg1dTPiLwQx/xNID0RMccz/vuF/Yl3wRVa+r+oq+KTm/2Lms5eEAQBAEAQBAEAQBAEAQBAEAQBAEAQBAEAQBAEAQBAEAQBAEAQBAEAQBAEAQBAEAQBAEAQBAEAQBAUTaCkfh9Q+upmF9PL+vQjot/wCuwdY1v4nrJGqtqyOiW62f+jNNOuWtbe5R9s9imlnpuF/G00gzOYzUx335Rvy9bd7fDdqpv66LNzNdRn8dexITH/yy37Qf9QuF+a++x2/y333PvgapRFFWVsmjWNyg9zG55P8AJ7lGMebjBDCRyi5szKsqTJI+R3rSPc93i5xJ/ErdFZLIwylqeZ4qSC7cEeLcTXtYTzZ2lh+t6zD7wR95ZcXDVXn2NWEnlPLuSOKcHM02JzMjGSnc7jDKRzWtkuS1vW4HMAOiwuuI4qMak3v2O5YZytfYtlfOcReKCjcfRIcraucH1w0W4iMjQk6XO72b88Vwlrlu9l/s0SfEeiO3uy90tO2NjWRtDWMAa0DQAAWACzNtvNmhJJZI9VBIQBAEAQBAEAQBAEAQBAEAQBAEAQBAEAQBAEAQBAEAQBAEAQBAEAQBAEAQBAEAQBAEAQBAEAQBAEB+EIClVuzM9JI6owgtAcbzUrz8U89cZ+Y73D2aLSrYzWmz+fczutwedf8ABH12MUddTvoqguw+VzgSyVoYMwdmu0mzXAnwJXcYTrlrj8SOZShZFwfRnVV7MSw4MaOjtLI64c4ENDg+TM8i5+jzd/UuVapXa5dEdOpxq0RMuPB/iPZX+aP/APS3czV3MHLWdjsoeDHEJN8TYx1ySAfgzMfwXMsXWvc6jhLGT9HsrQYc9klfV8ZMwtcyGL1swN281t3nUC18oVUrrLVlBdO5dGmup5yfUs7463E9HtdRUR3tOlVMOo/Qaf8Au6o/Dp26y/pF/wAdm/Rf2XDC8Oip4mxQMDI2CzWj+JO8k9ZWeUnJ5sujFRWSOtcnQQBAEAQBAEAQBAEAQBAEAQBAEAQBAEAQBAEAQBAEAQBAEAQBAEAQBAEAQBAEAQBAEAQBAEAQBAEAQBAEBxYnhMNQ3LURMkHRmaDbwO8exdRnKPWLOZQUt0Vo8HkLDekqKqm7opnZPc66u5mT9STKuAl6W0fv+ylaN2LTW74mE+9OLX/ghw5/5H47YV0n6ziFZKOlok4ph+61OYy9MUOC3vJkxguylJS6wQMDvpnnyed1yq53TnuzuNUY7ImlWWBAEAQBAEAQBAEAQBAEAQBAEAQBAEAQBAEAQBAEAQBAEAQBAEAQBAEAQBAEAQBAEAQBAEAQBAEAQBAEAQBAEAQBAEAQBAEAQBAEAQBAEAQBAEAQBAEAQBAEAQBAEAQBAEAQBAEAQBAEAQBAEAQBAEAQBAEAQBAEAQBAEAQBAEAQBAEAQBAEAQBAEAQBAEAQBAEAQBAEAQBAEAQBAEAQBAEAQBAEAQBAEAQBAEAQBAEAQBAEAQBAEAQBAEAQBAEAQBAEAQBAf//Z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3" name="Picture 13"/>
          <p:cNvPicPr>
            <a:picLocks noChangeAspect="1" noChangeArrowheads="1"/>
          </p:cNvPicPr>
          <p:nvPr/>
        </p:nvPicPr>
        <p:blipFill rotWithShape="1">
          <a:blip r:embed="rId3"/>
          <a:srcRect l="52310" t="38570" r="37267" b="52165"/>
          <a:stretch/>
        </p:blipFill>
        <p:spPr bwMode="auto">
          <a:xfrm>
            <a:off x="8496945" y="9793453"/>
            <a:ext cx="2310700" cy="115535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4" name="Picture 13"/>
          <p:cNvPicPr>
            <a:picLocks noChangeAspect="1" noChangeArrowheads="1"/>
          </p:cNvPicPr>
          <p:nvPr/>
        </p:nvPicPr>
        <p:blipFill rotWithShape="1">
          <a:blip r:embed="rId3"/>
          <a:srcRect l="70073" t="38570" r="22935" b="52165"/>
          <a:stretch/>
        </p:blipFill>
        <p:spPr bwMode="auto">
          <a:xfrm>
            <a:off x="18650073" y="9721402"/>
            <a:ext cx="2160240" cy="1296071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5" name="Picture 13"/>
          <p:cNvPicPr>
            <a:picLocks noChangeAspect="1" noChangeArrowheads="1"/>
          </p:cNvPicPr>
          <p:nvPr/>
        </p:nvPicPr>
        <p:blipFill rotWithShape="1">
          <a:blip r:embed="rId3"/>
          <a:srcRect l="38134" t="61934" r="55612" b="28591"/>
          <a:stretch/>
        </p:blipFill>
        <p:spPr bwMode="auto">
          <a:xfrm>
            <a:off x="13897545" y="9760951"/>
            <a:ext cx="1440160" cy="1184441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6" name="Picture 13"/>
          <p:cNvPicPr>
            <a:picLocks noChangeAspect="1" noChangeArrowheads="1"/>
          </p:cNvPicPr>
          <p:nvPr/>
        </p:nvPicPr>
        <p:blipFill rotWithShape="1">
          <a:blip r:embed="rId3"/>
          <a:srcRect l="53074" t="61514" r="38449" b="28590"/>
          <a:stretch/>
        </p:blipFill>
        <p:spPr bwMode="auto">
          <a:xfrm>
            <a:off x="3384377" y="9718107"/>
            <a:ext cx="1759585" cy="115535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088233" y="2664545"/>
            <a:ext cx="5852956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it-IT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Leader in Europa nel sistema delle infrastrutture del gas  </a:t>
            </a:r>
            <a:endParaRPr lang="it-IT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9129442" y="5638939"/>
            <a:ext cx="58529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000" dirty="0" smtClean="0">
                <a:solidFill>
                  <a:schemeClr val="bg1"/>
                </a:solidFill>
              </a:rPr>
              <a:t>CORPORATE</a:t>
            </a:r>
            <a:endParaRPr lang="it-IT" sz="3000" dirty="0">
              <a:solidFill>
                <a:schemeClr val="bg1"/>
              </a:solidFill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260" y="2852956"/>
            <a:ext cx="2936245" cy="293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91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olo 1"/>
          <p:cNvSpPr>
            <a:spLocks noGrp="1"/>
          </p:cNvSpPr>
          <p:nvPr>
            <p:ph type="title"/>
          </p:nvPr>
        </p:nvSpPr>
        <p:spPr>
          <a:xfrm>
            <a:off x="796726" y="288281"/>
            <a:ext cx="16736920" cy="12712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it-IT" dirty="0" smtClean="0">
                <a:latin typeface="Arial" charset="0"/>
                <a:cs typeface="Arial" charset="0"/>
              </a:rPr>
              <a:t>La presenza del Gruppo Snam in Italia</a:t>
            </a:r>
          </a:p>
        </p:txBody>
      </p:sp>
      <p:sp>
        <p:nvSpPr>
          <p:cNvPr id="10243" name="Segnaposto numero diapositiva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FD71B74-11E7-4931-9E13-EC27E7C87511}" type="slidenum">
              <a:rPr lang="it-IT" smtClean="0">
                <a:solidFill>
                  <a:srgbClr val="002F5F"/>
                </a:solidFill>
              </a:rPr>
              <a:pPr eaLnBrk="1" hangingPunct="1"/>
              <a:t>3</a:t>
            </a:fld>
            <a:endParaRPr lang="it-IT" smtClean="0">
              <a:solidFill>
                <a:srgbClr val="002F5F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3" r="28577" b="36481"/>
          <a:stretch/>
        </p:blipFill>
        <p:spPr bwMode="auto">
          <a:xfrm>
            <a:off x="216025" y="4752777"/>
            <a:ext cx="4464496" cy="228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t="2593" r="3377"/>
          <a:stretch/>
        </p:blipFill>
        <p:spPr bwMode="auto">
          <a:xfrm>
            <a:off x="11161241" y="2038877"/>
            <a:ext cx="11648446" cy="957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84077" y="8404383"/>
            <a:ext cx="3528392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6.000</a:t>
            </a:r>
          </a:p>
          <a:p>
            <a:pPr algn="ctr"/>
            <a:r>
              <a:rPr lang="it-IT" b="1" dirty="0" smtClean="0"/>
              <a:t>Dipendenti circa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773" y="239157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uppo 8"/>
          <p:cNvGrpSpPr/>
          <p:nvPr/>
        </p:nvGrpSpPr>
        <p:grpSpPr>
          <a:xfrm>
            <a:off x="5119680" y="2448521"/>
            <a:ext cx="2457100" cy="2040982"/>
            <a:chOff x="0" y="0"/>
            <a:chExt cx="3240000" cy="2876400"/>
          </a:xfrm>
        </p:grpSpPr>
        <p:sp>
          <p:nvSpPr>
            <p:cNvPr id="11" name="Rettangolo 10"/>
            <p:cNvSpPr/>
            <p:nvPr/>
          </p:nvSpPr>
          <p:spPr>
            <a:xfrm>
              <a:off x="0" y="0"/>
              <a:ext cx="3240000" cy="28764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832" y="2210463"/>
              <a:ext cx="2862469" cy="604299"/>
            </a:xfrm>
            <a:prstGeom prst="rect">
              <a:avLst/>
            </a:prstGeom>
          </p:spPr>
        </p:pic>
        <p:pic>
          <p:nvPicPr>
            <p:cNvPr id="15" name="Immagine 14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80" t="24711" r="36868" b="37644"/>
            <a:stretch/>
          </p:blipFill>
          <p:spPr bwMode="auto">
            <a:xfrm>
              <a:off x="166978" y="95416"/>
              <a:ext cx="2918129" cy="197987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6" name="Gruppo 15"/>
          <p:cNvGrpSpPr/>
          <p:nvPr/>
        </p:nvGrpSpPr>
        <p:grpSpPr>
          <a:xfrm>
            <a:off x="5112569" y="6921549"/>
            <a:ext cx="2464212" cy="2032449"/>
            <a:chOff x="0" y="0"/>
            <a:chExt cx="3239770" cy="2875915"/>
          </a:xfrm>
        </p:grpSpPr>
        <p:sp>
          <p:nvSpPr>
            <p:cNvPr id="17" name="Rettangolo 16"/>
            <p:cNvSpPr/>
            <p:nvPr/>
          </p:nvSpPr>
          <p:spPr>
            <a:xfrm>
              <a:off x="0" y="0"/>
              <a:ext cx="3239770" cy="287591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56" y="2178658"/>
              <a:ext cx="1963972" cy="628153"/>
            </a:xfrm>
            <a:prstGeom prst="rect">
              <a:avLst/>
            </a:prstGeom>
          </p:spPr>
        </p:pic>
        <p:pic>
          <p:nvPicPr>
            <p:cNvPr id="19" name="Immagine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15" t="26327" r="34919" b="35797"/>
            <a:stretch/>
          </p:blipFill>
          <p:spPr bwMode="auto">
            <a:xfrm>
              <a:off x="159027" y="95416"/>
              <a:ext cx="2934031" cy="19798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20" name="Gruppo 19"/>
          <p:cNvGrpSpPr/>
          <p:nvPr/>
        </p:nvGrpSpPr>
        <p:grpSpPr>
          <a:xfrm>
            <a:off x="5112569" y="9145265"/>
            <a:ext cx="2447682" cy="2073328"/>
            <a:chOff x="0" y="0"/>
            <a:chExt cx="3239770" cy="2875915"/>
          </a:xfrm>
        </p:grpSpPr>
        <p:sp>
          <p:nvSpPr>
            <p:cNvPr id="21" name="Rettangolo 20"/>
            <p:cNvSpPr/>
            <p:nvPr/>
          </p:nvSpPr>
          <p:spPr>
            <a:xfrm>
              <a:off x="0" y="0"/>
              <a:ext cx="3239770" cy="287591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pic>
          <p:nvPicPr>
            <p:cNvPr id="22" name="Immagine 2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33" t="23095" r="19071" b="34873"/>
            <a:stretch/>
          </p:blipFill>
          <p:spPr bwMode="auto">
            <a:xfrm>
              <a:off x="166978" y="127221"/>
              <a:ext cx="2926080" cy="197987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3" name="Segnaposto contenuto 20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07" y="2178658"/>
              <a:ext cx="2083242" cy="628153"/>
            </a:xfrm>
            <a:prstGeom prst="rect">
              <a:avLst/>
            </a:prstGeom>
          </p:spPr>
        </p:pic>
      </p:grpSp>
      <p:grpSp>
        <p:nvGrpSpPr>
          <p:cNvPr id="24" name="Gruppo 23"/>
          <p:cNvGrpSpPr/>
          <p:nvPr/>
        </p:nvGrpSpPr>
        <p:grpSpPr>
          <a:xfrm>
            <a:off x="5112569" y="4665669"/>
            <a:ext cx="2464212" cy="2031324"/>
            <a:chOff x="0" y="0"/>
            <a:chExt cx="3239770" cy="2875915"/>
          </a:xfrm>
        </p:grpSpPr>
        <p:grpSp>
          <p:nvGrpSpPr>
            <p:cNvPr id="25" name="Gruppo 24"/>
            <p:cNvGrpSpPr/>
            <p:nvPr/>
          </p:nvGrpSpPr>
          <p:grpSpPr>
            <a:xfrm>
              <a:off x="0" y="0"/>
              <a:ext cx="3239770" cy="2875915"/>
              <a:chOff x="0" y="0"/>
              <a:chExt cx="3239770" cy="2875915"/>
            </a:xfrm>
          </p:grpSpPr>
          <p:sp>
            <p:nvSpPr>
              <p:cNvPr id="27" name="Rettangolo 26"/>
              <p:cNvSpPr/>
              <p:nvPr/>
            </p:nvSpPr>
            <p:spPr>
              <a:xfrm>
                <a:off x="0" y="0"/>
                <a:ext cx="3239770" cy="287591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it-IT"/>
              </a:p>
            </p:txBody>
          </p:sp>
          <p:pic>
            <p:nvPicPr>
              <p:cNvPr id="28" name="Immagine 27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75" t="26328" r="47910" b="35797"/>
              <a:stretch/>
            </p:blipFill>
            <p:spPr bwMode="auto">
              <a:xfrm>
                <a:off x="159027" y="119270"/>
                <a:ext cx="2926080" cy="1995777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26" name="Immagine 25"/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614" y="2194560"/>
              <a:ext cx="2464905" cy="628153"/>
            </a:xfrm>
            <a:prstGeom prst="rect">
              <a:avLst/>
            </a:prstGeom>
          </p:spPr>
        </p:pic>
      </p:grpSp>
      <p:sp>
        <p:nvSpPr>
          <p:cNvPr id="29" name="CasellaDiTesto 28"/>
          <p:cNvSpPr txBox="1"/>
          <p:nvPr/>
        </p:nvSpPr>
        <p:spPr>
          <a:xfrm>
            <a:off x="7776865" y="2973703"/>
            <a:ext cx="2448272" cy="1031051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endParaRPr lang="it-IT" sz="1400" dirty="0" smtClean="0"/>
          </a:p>
          <a:p>
            <a:pPr algn="ctr"/>
            <a:r>
              <a:rPr lang="it-IT" b="1" dirty="0" smtClean="0"/>
              <a:t>32.277 Km</a:t>
            </a:r>
          </a:p>
          <a:p>
            <a:pPr algn="ctr"/>
            <a:r>
              <a:rPr lang="it-IT" b="1" dirty="0" smtClean="0"/>
              <a:t>di rete di trasporto</a:t>
            </a:r>
          </a:p>
          <a:p>
            <a:pPr algn="ctr"/>
            <a:endParaRPr lang="it-IT" sz="1100" b="1" dirty="0"/>
          </a:p>
        </p:txBody>
      </p:sp>
      <p:sp>
        <p:nvSpPr>
          <p:cNvPr id="3" name="Rettangolo 2"/>
          <p:cNvSpPr/>
          <p:nvPr/>
        </p:nvSpPr>
        <p:spPr>
          <a:xfrm>
            <a:off x="7704857" y="2468737"/>
            <a:ext cx="2592288" cy="204098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 smtClean="0"/>
          </a:p>
        </p:txBody>
      </p:sp>
      <p:sp>
        <p:nvSpPr>
          <p:cNvPr id="30" name="CasellaDiTesto 29"/>
          <p:cNvSpPr txBox="1"/>
          <p:nvPr/>
        </p:nvSpPr>
        <p:spPr>
          <a:xfrm>
            <a:off x="7704857" y="5105846"/>
            <a:ext cx="2664296" cy="1092607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b="1" dirty="0" smtClean="0"/>
              <a:t>1</a:t>
            </a:r>
          </a:p>
          <a:p>
            <a:pPr algn="ctr"/>
            <a:r>
              <a:rPr lang="it-IT" b="1" dirty="0" smtClean="0"/>
              <a:t> impianto di </a:t>
            </a:r>
            <a:r>
              <a:rPr lang="it-IT" b="1" smtClean="0"/>
              <a:t>rigassificazione</a:t>
            </a:r>
            <a:endParaRPr lang="it-IT" b="1" dirty="0" smtClean="0"/>
          </a:p>
          <a:p>
            <a:pPr algn="ctr"/>
            <a:endParaRPr lang="it-IT" sz="1100" b="1" dirty="0"/>
          </a:p>
        </p:txBody>
      </p:sp>
      <p:sp>
        <p:nvSpPr>
          <p:cNvPr id="31" name="Rettangolo 30"/>
          <p:cNvSpPr/>
          <p:nvPr/>
        </p:nvSpPr>
        <p:spPr>
          <a:xfrm>
            <a:off x="7704857" y="4665669"/>
            <a:ext cx="2592288" cy="204098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  <p:sp>
        <p:nvSpPr>
          <p:cNvPr id="32" name="CasellaDiTesto 31"/>
          <p:cNvSpPr txBox="1"/>
          <p:nvPr/>
        </p:nvSpPr>
        <p:spPr>
          <a:xfrm>
            <a:off x="7704857" y="7610342"/>
            <a:ext cx="2664296" cy="646331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b="1" dirty="0" smtClean="0"/>
              <a:t>8 campi </a:t>
            </a:r>
          </a:p>
          <a:p>
            <a:pPr algn="ctr"/>
            <a:r>
              <a:rPr lang="it-IT" b="1" dirty="0" smtClean="0"/>
              <a:t>di stoccaggio attivi</a:t>
            </a:r>
            <a:endParaRPr lang="it-IT" b="1" dirty="0"/>
          </a:p>
        </p:txBody>
      </p:sp>
      <p:sp>
        <p:nvSpPr>
          <p:cNvPr id="33" name="Rettangolo 32"/>
          <p:cNvSpPr/>
          <p:nvPr/>
        </p:nvSpPr>
        <p:spPr>
          <a:xfrm>
            <a:off x="7704857" y="6921550"/>
            <a:ext cx="2592288" cy="204098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  <p:sp>
        <p:nvSpPr>
          <p:cNvPr id="34" name="CasellaDiTesto 33"/>
          <p:cNvSpPr txBox="1"/>
          <p:nvPr/>
        </p:nvSpPr>
        <p:spPr>
          <a:xfrm>
            <a:off x="7704857" y="9670080"/>
            <a:ext cx="2664296" cy="92333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it-IT" b="1" dirty="0" smtClean="0"/>
              <a:t>57.776 km</a:t>
            </a:r>
          </a:p>
          <a:p>
            <a:pPr algn="ctr"/>
            <a:r>
              <a:rPr lang="it-IT" b="1" dirty="0" smtClean="0"/>
              <a:t> di rete di distribuzione </a:t>
            </a:r>
            <a:endParaRPr lang="it-IT" b="1" dirty="0"/>
          </a:p>
        </p:txBody>
      </p:sp>
      <p:sp>
        <p:nvSpPr>
          <p:cNvPr id="35" name="Rettangolo 34"/>
          <p:cNvSpPr/>
          <p:nvPr/>
        </p:nvSpPr>
        <p:spPr>
          <a:xfrm>
            <a:off x="7704857" y="9145265"/>
            <a:ext cx="2592288" cy="204098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4</a:t>
            </a:fld>
            <a:endParaRPr lang="it-IT" dirty="0"/>
          </a:p>
        </p:txBody>
      </p:sp>
      <p:sp>
        <p:nvSpPr>
          <p:cNvPr id="9" name="Titolo 1"/>
          <p:cNvSpPr txBox="1">
            <a:spLocks/>
          </p:cNvSpPr>
          <p:nvPr/>
        </p:nvSpPr>
        <p:spPr bwMode="auto">
          <a:xfrm>
            <a:off x="1316539" y="432297"/>
            <a:ext cx="20901933" cy="10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800" kern="12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6000">
                <a:solidFill>
                  <a:srgbClr val="002F5F"/>
                </a:solidFill>
                <a:latin typeface="Calibri" pitchFamily="34" charset="0"/>
              </a:defRPr>
            </a:lvl5pPr>
            <a:lvl6pPr marL="1151488" algn="ctr" rtl="0" eaLnBrk="1" fontAlgn="base" hangingPunct="1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6pPr>
            <a:lvl7pPr marL="2302974" algn="ctr" rtl="0" eaLnBrk="1" fontAlgn="base" hangingPunct="1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7pPr>
            <a:lvl8pPr marL="3454460" algn="ctr" rtl="0" eaLnBrk="1" fontAlgn="base" hangingPunct="1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8pPr>
            <a:lvl9pPr marL="4605946" algn="ctr" rtl="0" eaLnBrk="1" fontAlgn="base" hangingPunct="1">
              <a:spcBef>
                <a:spcPct val="0"/>
              </a:spcBef>
              <a:spcAft>
                <a:spcPct val="0"/>
              </a:spcAft>
              <a:defRPr sz="1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dirty="0" err="1">
                <a:latin typeface="Arial" charset="0"/>
                <a:cs typeface="Arial" charset="0"/>
              </a:rPr>
              <a:t>ee</a:t>
            </a:r>
            <a:r>
              <a:rPr lang="it-IT" dirty="0">
                <a:latin typeface="Arial" charset="0"/>
                <a:cs typeface="Arial" charset="0"/>
              </a:rPr>
              <a:t> di intervento programma WHP</a:t>
            </a:r>
            <a:r>
              <a:rPr lang="it-IT" b="1" dirty="0" smtClean="0"/>
              <a:t>				</a:t>
            </a:r>
            <a:endParaRPr lang="it-IT" b="1" dirty="0"/>
          </a:p>
        </p:txBody>
      </p:sp>
      <p:sp>
        <p:nvSpPr>
          <p:cNvPr id="10" name="Rettangolo 9"/>
          <p:cNvSpPr/>
          <p:nvPr/>
        </p:nvSpPr>
        <p:spPr>
          <a:xfrm>
            <a:off x="389030" y="1989968"/>
            <a:ext cx="22264504" cy="2177519"/>
          </a:xfrm>
          <a:prstGeom prst="rect">
            <a:avLst/>
          </a:prstGeom>
        </p:spPr>
        <p:txBody>
          <a:bodyPr wrap="square" lIns="205740" tIns="102870" rIns="205740" bIns="102870">
            <a:spAutoFit/>
          </a:bodyPr>
          <a:lstStyle/>
          <a:p>
            <a:pPr algn="ctr" defTabSz="1028700"/>
            <a:r>
              <a:rPr lang="it-IT" sz="3200" dirty="0">
                <a:solidFill>
                  <a:srgbClr val="002F5F"/>
                </a:solidFill>
                <a:ea typeface="MS PGothic" pitchFamily="34" charset="-128"/>
              </a:rPr>
              <a:t>Il Gruppo Snam ha </a:t>
            </a:r>
            <a:r>
              <a:rPr lang="it-IT" sz="3200" dirty="0" smtClean="0">
                <a:solidFill>
                  <a:srgbClr val="002F5F"/>
                </a:solidFill>
                <a:ea typeface="MS PGothic" pitchFamily="34" charset="-128"/>
              </a:rPr>
              <a:t>accreditato alle Rete WHP </a:t>
            </a:r>
            <a:r>
              <a:rPr lang="it-IT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</a:rPr>
              <a:t>14 sedi in Regione Lombardia</a:t>
            </a:r>
          </a:p>
          <a:p>
            <a:pPr algn="ctr" defTabSz="1028700"/>
            <a:endParaRPr lang="it-IT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itchFamily="34" charset="-128"/>
            </a:endParaRPr>
          </a:p>
          <a:p>
            <a:pPr algn="ctr" defTabSz="1028700"/>
            <a:r>
              <a:rPr lang="it-IT" sz="3200" dirty="0" smtClean="0">
                <a:solidFill>
                  <a:srgbClr val="002F5F"/>
                </a:solidFill>
                <a:ea typeface="MS PGothic" pitchFamily="34" charset="-128"/>
              </a:rPr>
              <a:t>dove </a:t>
            </a:r>
            <a:r>
              <a:rPr lang="it-IT" sz="3200" dirty="0">
                <a:solidFill>
                  <a:srgbClr val="002F5F"/>
                </a:solidFill>
                <a:ea typeface="MS PGothic" pitchFamily="34" charset="-128"/>
              </a:rPr>
              <a:t>possibile vengono applicate </a:t>
            </a:r>
            <a:r>
              <a:rPr lang="it-IT" sz="3200" dirty="0">
                <a:solidFill>
                  <a:srgbClr val="0000FF"/>
                </a:solidFill>
                <a:ea typeface="MS PGothic" pitchFamily="34" charset="-128"/>
              </a:rPr>
              <a:t>su tutte le sedi del territori </a:t>
            </a:r>
            <a:r>
              <a:rPr lang="it-IT" sz="3200" dirty="0" smtClean="0">
                <a:solidFill>
                  <a:srgbClr val="0000FF"/>
                </a:solidFill>
                <a:ea typeface="MS PGothic" pitchFamily="34" charset="-128"/>
              </a:rPr>
              <a:t>italiano</a:t>
            </a:r>
          </a:p>
          <a:p>
            <a:pPr algn="ctr" defTabSz="1028700"/>
            <a:r>
              <a:rPr lang="it-IT" sz="3200" dirty="0" smtClean="0">
                <a:solidFill>
                  <a:srgbClr val="002F5F"/>
                </a:solidFill>
                <a:ea typeface="MS PGothic" pitchFamily="34" charset="-128"/>
              </a:rPr>
              <a:t> </a:t>
            </a:r>
            <a:r>
              <a:rPr lang="it-IT" sz="3200" dirty="0">
                <a:solidFill>
                  <a:srgbClr val="002F5F"/>
                </a:solidFill>
                <a:ea typeface="MS PGothic" pitchFamily="34" charset="-128"/>
              </a:rPr>
              <a:t>le «Buone Pratiche» delle sei Aree Tematiche previste dal Programma </a:t>
            </a:r>
            <a:r>
              <a:rPr lang="it-IT" sz="3200" dirty="0" smtClean="0">
                <a:solidFill>
                  <a:srgbClr val="002F5F"/>
                </a:solidFill>
                <a:ea typeface="MS PGothic" pitchFamily="34" charset="-128"/>
              </a:rPr>
              <a:t>WHP</a:t>
            </a:r>
            <a:endParaRPr lang="it-IT" sz="3200" dirty="0">
              <a:solidFill>
                <a:srgbClr val="002F5F"/>
              </a:solidFill>
              <a:ea typeface="MS PGothic" pitchFamily="34" charset="-128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8788" y="4536753"/>
            <a:ext cx="16364988" cy="6834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e 12"/>
          <p:cNvSpPr/>
          <p:nvPr/>
        </p:nvSpPr>
        <p:spPr>
          <a:xfrm>
            <a:off x="3541748" y="4933517"/>
            <a:ext cx="3184228" cy="4512671"/>
          </a:xfrm>
          <a:prstGeom prst="ellipse">
            <a:avLst/>
          </a:prstGeom>
          <a:solidFill>
            <a:schemeClr val="tx1">
              <a:lumMod val="50000"/>
              <a:lumOff val="50000"/>
              <a:alpha val="25000"/>
            </a:scheme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it-IT" sz="2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sedi dal </a:t>
            </a:r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</a:p>
          <a:p>
            <a:pPr algn="ctr" defTabSz="1028700"/>
            <a:r>
              <a:rPr lang="it-IT" sz="4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+ 5 </a:t>
            </a:r>
            <a:r>
              <a:rPr lang="it-IT" sz="25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sedi dal </a:t>
            </a:r>
            <a:r>
              <a:rPr lang="it-IT" sz="45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</a:p>
        </p:txBody>
      </p:sp>
      <p:sp>
        <p:nvSpPr>
          <p:cNvPr id="14" name="Ovale 13"/>
          <p:cNvSpPr/>
          <p:nvPr/>
        </p:nvSpPr>
        <p:spPr>
          <a:xfrm>
            <a:off x="11435943" y="4901505"/>
            <a:ext cx="2721563" cy="4512671"/>
          </a:xfrm>
          <a:prstGeom prst="ellipse">
            <a:avLst/>
          </a:prstGeom>
          <a:solidFill>
            <a:srgbClr val="FFC000">
              <a:alpha val="25000"/>
            </a:srgb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</a:p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sedi dal 2015</a:t>
            </a:r>
          </a:p>
        </p:txBody>
      </p:sp>
      <p:sp>
        <p:nvSpPr>
          <p:cNvPr id="15" name="Ovale 14"/>
          <p:cNvSpPr/>
          <p:nvPr/>
        </p:nvSpPr>
        <p:spPr>
          <a:xfrm>
            <a:off x="6443386" y="4917508"/>
            <a:ext cx="2773643" cy="4511163"/>
          </a:xfrm>
          <a:prstGeom prst="ellipse">
            <a:avLst/>
          </a:prstGeom>
          <a:solidFill>
            <a:srgbClr val="FF00FF">
              <a:alpha val="25000"/>
            </a:srgb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sedi dal 2016</a:t>
            </a:r>
          </a:p>
        </p:txBody>
      </p:sp>
      <p:sp>
        <p:nvSpPr>
          <p:cNvPr id="16" name="Ovale 15"/>
          <p:cNvSpPr/>
          <p:nvPr/>
        </p:nvSpPr>
        <p:spPr>
          <a:xfrm>
            <a:off x="8939660" y="4949520"/>
            <a:ext cx="2752306" cy="4512671"/>
          </a:xfrm>
          <a:prstGeom prst="ellipse">
            <a:avLst/>
          </a:prstGeom>
          <a:solidFill>
            <a:srgbClr val="FF00FF">
              <a:alpha val="25000"/>
            </a:srgb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</a:p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sedi dal 2016</a:t>
            </a:r>
          </a:p>
        </p:txBody>
      </p:sp>
      <p:sp>
        <p:nvSpPr>
          <p:cNvPr id="17" name="Ovale 16"/>
          <p:cNvSpPr/>
          <p:nvPr/>
        </p:nvSpPr>
        <p:spPr>
          <a:xfrm>
            <a:off x="13996227" y="4901505"/>
            <a:ext cx="2721563" cy="4512671"/>
          </a:xfrm>
          <a:prstGeom prst="ellipse">
            <a:avLst/>
          </a:prstGeom>
          <a:solidFill>
            <a:srgbClr val="FFC000">
              <a:alpha val="25000"/>
            </a:srgb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</a:p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sedi dal 2015</a:t>
            </a:r>
          </a:p>
        </p:txBody>
      </p:sp>
      <p:sp>
        <p:nvSpPr>
          <p:cNvPr id="18" name="Ovale 17"/>
          <p:cNvSpPr/>
          <p:nvPr/>
        </p:nvSpPr>
        <p:spPr>
          <a:xfrm>
            <a:off x="16268220" y="4901501"/>
            <a:ext cx="3179518" cy="4512671"/>
          </a:xfrm>
          <a:prstGeom prst="ellipse">
            <a:avLst/>
          </a:prstGeom>
          <a:solidFill>
            <a:schemeClr val="tx1">
              <a:lumMod val="50000"/>
              <a:lumOff val="50000"/>
              <a:alpha val="25000"/>
            </a:schemeClr>
          </a:solidFill>
          <a:ln w="19050">
            <a:solidFill>
              <a:schemeClr val="tx1">
                <a:lumMod val="90000"/>
                <a:lumOff val="10000"/>
              </a:schemeClr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05740" tIns="102870" rIns="205740" bIns="102870" rtlCol="0" anchor="t"/>
          <a:lstStyle/>
          <a:p>
            <a:pPr algn="ctr" defTabSz="1028700"/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it-IT" sz="2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sedi dal </a:t>
            </a:r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</a:t>
            </a:r>
          </a:p>
          <a:p>
            <a:pPr algn="ctr" defTabSz="1028700"/>
            <a:r>
              <a:rPr lang="it-IT" sz="45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+ 5 </a:t>
            </a:r>
            <a:r>
              <a:rPr lang="it-IT" sz="2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sedi dal </a:t>
            </a:r>
            <a:r>
              <a:rPr lang="it-IT" sz="45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374998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64097" y="288281"/>
            <a:ext cx="16736920" cy="127123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r>
              <a:rPr lang="it-IT" dirty="0"/>
              <a:t>Gruppo di </a:t>
            </a:r>
            <a:r>
              <a:rPr lang="it-IT" dirty="0" smtClean="0"/>
              <a:t>Lavoro 2015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5</a:t>
            </a:fld>
            <a:endParaRPr lang="it-IT" dirty="0"/>
          </a:p>
        </p:txBody>
      </p:sp>
      <p:pic>
        <p:nvPicPr>
          <p:cNvPr id="10240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6" t="10927" r="8469" b="10952"/>
          <a:stretch/>
        </p:blipFill>
        <p:spPr bwMode="auto">
          <a:xfrm rot="20093186">
            <a:off x="18059619" y="7031194"/>
            <a:ext cx="3630437" cy="2098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4" descr="data:image/jpeg;base64,/9j/4AAQSkZJRgABAQAAAQABAAD/2wCEAAkGBxAQEBAQEBQQFBAOFhUUEBQPDxQPDxQQFBQXFxURFRYYHCggGBolGxUUITEhJSkrLi4uFx8zODMsNygtLisBCgoKDg0OGhAQGywkHyUsLCwsLCwsLCwsLCwsLCwsLCwsLCwsLCwsLCwsLCwsLCwsLCwsLCwsLCwsLCwsLCwsLP/AABEIALMBGQMBEQACEQEDEQH/xAAcAAEAAgMBAQEAAAAAAAAAAAAABAUBAwYCBwj/xABHEAABAwIDBAUIBQoEBwAAAAABAAIDBBEFEiEGMUFREyJhcZEHMkJSgaGxwRRTcpLRFhcjM2KTorLC4RWC0vAkQ1Rjg5TT/8QAGgEBAAMBAQEAAAAAAAAAAAAAAAMEBQIGAf/EADIRAQACAQMBBwMCBgIDAAAAAAABAgMEERIhBRMVMUFRUhQioTJhQnGBkbHhM2Ij0fD/2gAMAwEAAhEDEQA/APuKAgwgICAgICAgICAgICAgICAgICAgICAgICAgygICAgICAgICAgwUBAQEBAQEBAQEBAQEBAQEBAQEBAQEBAQEBAQEBBlAQEBAQEBBhAQEBBprKhsUb5HebG0uPc0XXVKza0Vj1c3tFazaXHDyk0/1M/8AB/qWv4Lm+Ufn/wBMjxrF8ZPzk0/1M/iz/Ungub5R+TxrF8ZPzk0/1M/iz8U8FzfKPyeNYvjJ+cin+pn8WfinguX5R+TxrF8ZPzkQfUzeLPxTwTL8o/J41i+Mn5yIPqZvFn4p4Jl+Ufk8axfGT85EH1M3iz8U8Ey/KPyeNYvjKZg23ENTPHA2OVrpLgFxaRcAngexQ6jsvJgxzeZhNp+1MebJFIierpqqbo43vtfI0usOwXWY00TD8YhncGxODjlzG3AaD5oLBAQEBAQEBAQEBAQEBAQEBBlAQEBAQYQEBAQc9t9U9Hh89t8mWMf53AO/hurvZ9Oeor/dS7Rvw09v7Pj9l7J47cshuICAgyAgZSj5utNl5MlbSO/7rW/fOT+pUu0I5ae/8l3s+/HUVn931baCqnjZ/wAOGF/FrwbuuQAG24+d4BeNeycHsjWQRlww5rWdMWvqC67w2PMGho9Wxk3croPqEZuAeYQekBAQEBBz0u2tA1zmmW5aS05Y3uF2mx1A5q7Ts7UXryiv5hRv2jp6W42n8Nf5dYf9Y79zJ+C78L1Xx/MOPFdN8vxKZhW09JUydFDJd9rgOY5hIG+2YaqHNos+GvK9eibDrsGa3Gk9VjX1jII3zSnLHGC5x32A7OJ7FXpWb2iIWb3ileUuf/L2g9eT9y5aHhWp9o/uz/FdN7/hj8vqD1pf3RX3wnU+0f3PFdN7z/Zd4PisNXH0sJu25BuLODhwI4cD7VSz4L4bcbx1XMGemavKkpyhTCAgICAgICAgICAg5LynQPfh8rmE5oC2Q24tBs7wBJ9iu6DL3eaJ9+ilr8UZMUw+JGvk9Y+5eh76/u8/GCns1uxGT1iuZz393UaensscKlc+PM4kkk7+QNla01ptTeVXVVil+MJisqwgqcUqnskAa4gEcDbVUNRktW+0NDTY62pvMNDa+T13feKjjLb3SThr7LDA8Qc2qpXPe4MbNEXEuNg0SNJJ7LLjLa1sc1j1h1jpSt4l9gxPaqlDi+OeF2RhLWi5cZADlsd3FYEaHP8AGW99dg+UOL2FqaOmnn6RxZHPG5pL27jmBAFhe+p8F19Bn+Mufr9P8od1h+2NEI2iWdmcedlZJa/Z1U8P1Hwl88Q0/wAlhh201HUSCKGUOkIJAyPbcDfqQAo8ukzY45XrtCTFq8OS3Gtt5XCrrIgIKzabEhS0dTUH/lRuLftnRg+8Qu8deV4hxktxrMvz9gc5LS0kkjXXUm+/3r1+jv04vJa2nXks1dUXuGVzHNewlr2G7XNNiCOK4vSL1mto3h3S80nlWdpWflB24dPQ08Fi2SR96kgWYRHYtAP7RINv2V522hnTZuX8Po9Fj1v1GLj6+qmiddoPMBeirO9YedvG1ph6X1y6PYfHPolQGvP6GezX8muv1ZPZx7Cs3tPSd9j5V84/w0uzdV3OTafKX18Lyj1f7iAgICAgICAgICAgiV1O2Rj43+bI0td3OFiuq2msxMObVi0bS/NFbTuhkkif50TnMd3tNifcvR1vyrEw89avGdpQp36Li89HdI6uiwZtoI+0X8VqaWNsUMrWT/5ZTVZVRBQY+f0jfs/NZes/XDV0X/HKAxyrxKzMJED+s3vHxUtJ6orR0XbXLQizOmGt1dE02L2gjeCdVHOopE7TLuNPkmN4hj/E4fXan1WP3dfS5fZabJ43EyupC14JMrW2AJuH9QjwcqetzY8mC1d1rRYMuPNW2z7fjWINpqeWdwuIm3y3y5juDb8LkgLzeHHOS8Uj1ejzZYx0m8+jij5Snf8ATD/2D/8ANbcdh/8Af8f7Ynjn/T8/6eHeUmThTs/fE/0LrwOPn+P9vnjc/D8qfyo7XxVGHQRxmz6mS8rCeswQ2cQezMWEHj7FRrpL4M0xb08p91+dVXPiia/1fNMMqMr2nhuPcVp6fJxtEs3UY+VZh062YYrxI/LYncdD38Fzadusu615dIYqadsjSxwuHe48wucmOMleMvuLJOO3KGKWMtYGHUsFr8wNxTHWa12n0fctotabR6vUrrWJ3Xt46fGy+2nbq5pG/R6XTl9V8nuO/SIegkP6WnAAvvdFua7vG4+zmvK9qaTucnOPKf8AL1PZeq73Hwt5x/h1qy2oICAgICAgICAgINMwQfCfKtQdDiD5B5tU1sg5ZgMrx4tv/mWxo8m+Pb2ZGrx7ZN/dwlQ9S3lHSrsKBlooxyaPgt3BG2OP5MHPO+S3829TIWUHPbR/rGdx+Kytd+uGtof0SrGuVOJW5htjdqO8KSs9XFo6LmEq/SWfeHo0kZJJYwk7yWglfe6pM7zEHfZIjaLS9Cji+rj+4PwX3ucftDnv8vylNwUxRVNPIWMtHLG49UDQOGqr6rFScNoiOqxpc14zVmZnZ9J8pOI/8PFADrM/MfsR2P8AMWLK7Hw8s3KfRqdr5eOGKx6vna9Q8uwj7si4hRNmYWnf6J4gqHPhjJXb1T6fNOK2/o5PK6OQxv0I9/aFibTjvxs3J45Kcqusw2bPGObdD7Ft6e/KjC1FON5b5Yw5padzhYqS1eVdpR0txtEwhYZVkl0L/wBZFp9ocCq+ny7zNLecLOpw7bZK+Up6tKjRXxl0TwN+U27xqPeFFniZxym09ojJEy14XViaJruPpd640+WMlIn1danFOLJMLfB8RfSzRzM3sOo4OafOae8JqcEZ8c0n/wCk02ecOSLw+20FYyeNksZuyQXafke0bl4vJjtjtNbecPZYslclItXylIXCQQEBAQEBAQEBB4lGiD5f5Z8PzUsVQN9M/KT+xLYfzBnirmjvtaY91TV05V3fFXG5A5kK9vvMKcRtDvIm2aB2L0lI2rDzN53tMva6cCDnNp/OYsrtD9UNjs/9MqbpLLP5bL/HdMwpoku4+i63grGmjn1/dBqZ4dI9l2wLQiGbMoeIfScw6G+W2vWaNfaq2eMvL7FrBOHj9/miGKtPE/fHyUM49Qni+meBS1JIzvIbcZrPN8t9bdtrqO+LPt5pK5dPE9I/DvsbxltZKJGZujY3I3OLG9yXG3h4K52Zp5xUnfzlQ7U1EZckRHlCAtRmKaqxQRVTY3ea5gv2G5t8Fn5NTw1HCfJo49J3mm5x57rdX92eq8aw4StuNJGeaf6T2Klq9PGSN484XtHqe7nafKUbAZyHFjtCdCDwcFDo77TxlLrce8coXy1GWocfiMb2VDNPRd38D8ll6ys0vGSv9WrorRkpOK39FrQ1QlYHDfxHaruHLGSu6jmxTjvs3lSzMbIo3hzODTdDPJEfNzEd2uhWRpb93lmv7tnV4+9xRb12dJ0jeY8Vrc6sfjb2dbsPtaylbLDK68di+MN1IePOb2A/LtWF2vp62jva+fq3eyc9qz3Vo6ej6bRVQkY1+nX4A3Xn2+koCAgICAgICAgjVczmsc5oBy8CbbuCDm8ajZiFDM1u6dkjRfe2RpI9z2rqluNolzeN42fmqG4lYHaWeA4HeLHULUpMTaGfePtnb2dx/iLBwcvQ9/WHmp09p6sHE28in1EH01mP8Tb6p8V8+oh9+mn3Um0NRnyuAtbTes/W35bS0tDTjvCje5Z8y0Yha7LguZJYE2d8grmg61n+an2j0tX+S/bGeS0oZcvVu7xC+7w+bS1PeBxb94Lmb193UUt7IdRO23nNv9oKC+SvlusY8VvZdUkeVjRyC0MdeNYhm5bcrzLcpEaPLQxPdmcxjnbruaCbcrqG2DHaeVo6p6anLSvGtuje1oAsNyliNkUzMz1eXNSYIlWVdEc3SM3jfbef7qllwzE8qr2LPvHGyF9NcfSd4qv31vdPOCseiBilY42juetq7X0R/f4KtqM0z9u63psMR92yRSXDR2qbF0hDl62Kuq6Nhcd+4DmTuC+ZcvCu5hxc7bIWGRE3e7Uk69pVfT1mesrOpvH6YWV1cUnWUeAzQOZC6QMlroHmWPLqyF+jGvceJIJtb0d6w9bqO8txjyht6PT93XlPm+n7E4W+CP8ASva+QCwDHZmtHPvNlRXXUICAgICAgICDy94GpQcPtEa9pf0GUxSnMHF3VaD7boKfA8OqpIAWVQZkc9rmiN4IeHEkm0lje993FB8z2rp4aSsljmi6Rxs8PY4sDi/UuDb6a38Fax85iJiVe/GJmNmqKQOaHDc4XF963sduVYlgZK8bTD1dduC6CFi/6u/Ij4qtqf0rWl/WppToqNvJfrHVKweQhjrEjrHj2BS6a20Si1URMwml55nxVnlKrxh4c5czLqIaXuUcykiHvC4uknjbwBue4arrT055Yh81F+7xWs7heieaEFc/FmgkZT1SRv5KpOqiJmNlyNJMxE7tT8ZA9H3ridZt6O66Lf1T6KpErA4e0cirOLJGSu8K2bFOO20txCkRbqnFsP3yMGo1cAN45jtVHU4P46r+mz/wW/o5akaZZC48de4cAsfFHO+8trLMY6bQuAVfhnqmd5mlAHms0HIni5UbWnLfaPKF+sRhx7z5yto2hoAG4K7WIiNlGZmZ3l1ewmE9I99U6N0opRmjhaP1sw3XceqGjeb+9UdbqOEcI85XdHp+c858odhS4VHV1Qqqx/SzytaxkFIXNgjY3MQJH7yes4k39ixmw7nBMLZTNc1mjXG4aBo0cr7z3lBZICAgICAgICCBXPIQcVjFO3pGNdLURRSOJc6Il4YLeblsbAm2ttLoJOEYeynh6KCVs7cznZs7RNdxv1huPLhoAg+ceVHCpJXRVEbHuLM0cmVhJABuL9xLvFWMF9o2lBlrv1hyWEvvHlO9hIN9/NbOltyp/Jj6qu19/dNurKqXQQsX/Uu7NVBqv+OVnS/8kIMmGT2/Vv8AaLLMtlq04x29nnDmOaHBwsQ7ce4KbTTvE7IdVHWEu6sqrw4rmXUNMhXFpSVhYbOSBjnyEE+iPifkrOhtFbTZW11ZtSKQvjio9X+JaX1X7Mv6X93g4qfVHiVzOpn2dRpY91KZLkn1iT4lUOW8zLQ47RENFQ/hzUd7JKVTcPqHMuWm11PgvasdFfPjrbzSzXyet7gp++v7oO4p7NU+Iva0uLjYf7so8motWu8ykx6atrREQr6RpsXHznnMfbwVbFHTefVayz12jyhrxKpytyjzn+5vErnUZNo4x5y70+PeeU+UPWHU+Rt+J9wX3Bj413fM+TlOyyo6cyPDRe1xmPBoJAuTw3rrPmjHXlLjDinJbaH1yPAc1FKyB0hBjcIY2uyRtJBsDbV57XE3PBefvebTMy3qVisRELXYKGHozk1czR1wQW7wWWPIjXRcunXoCAgICAgICAgi1zBlJQcZj8+WzWdaU6tA1AF7HMeA5oKCGjEM7qmRjbSDo2SAi7Q4gm7dbAkN1vw3cUEyprZGNLWnq69Ui7bnfog4XaABxz5WNdfrFote/NaPZ+Ta8192f2hTekW9lLdbDILoIuKC8Mn2Soc8b45T6bplq7V0GZveF5x6BxWJQ9HM9vcf9+C0dH+mWfrP1Qjkq4ptbivkuoR5SorSmrCywoWjH7RJ+XyVrT9KKmp63S7qdA1VElmnt08Vxe21XeOu8ovSaKDfom49Ucvu5cb7yl22hZRCwAVqvSFS3WXu663c7IVW/O8M9FnWf9r0Qq2Wed+PpC1ijhTl6z5N5eGgk7hqVJMxWN0UVm07QrqVhlkMjt3y4NVbHHeX5St5ZjHTjC2Y0kgAEkmwA1JJ3BXJmIjdRiJmX0zZ3Zt8UNhYvkH6YEXDr+jfkNfErD1Oecl/2bWmwxjr+7t9lqN0ERa83seqDrZvK/H+yrLKNn+j1vSQjNDVuAkDGk5JLWJ00s7ffn3oOuQEBAQEBAQEBBU7RxTOiAiNtetYAutzFyEHOU+EPHCwPnl5zSOPDXggrKqlaMwfIwMO8Pdo7st80EVsRLNbkahhcOtkG6/49yDncapLteOz3jVTae/DJEos9OeOYcjdei3eeLoNNWLxvHNp+C4ydaSkxdLw+iUUN2MPNrfgF5uXoY8kTEdl4p3iRxeDaxyEAG3HUdqlx55xxtCLJhi87y1t2Mphv6U97x8gpPq7uI0tHr8kqQegT3yPPzXE6nJPq6jT09kCuwCnbe0bfbcrmctp9XcYqx6OckAaSGgBoJAA3WutzDvXHG7EzbTkmYanyWXdrbQ4rXdZbU7OT0YgdKY3R1AzMdE7ML2HVOm+xVOuojLOy3bBOON3PyusFJadoc1jeXijhc9wa3VziAOOpOiijpG6WesxDrNqKCkpzDFTSySyNafpRd5ok0s0aCx33Hcu9Ne943sj1NKVnaqhnnDGlx4bu08ArF78azKvjpztENFKyw1852rj2lR467R180uW289PJIxLDJjTtmDT0ReGk876A919PBQZssWv3cJ8GPjXnLbR0L8oDGPd9ljnXPsCsVmlY23VrRe877Po3k52Ne4/S6hpaBcQte2zuILyDu7FR1mo3+yq5pNPt91n1CKkAFgFnNFJjhQYhw+NhBA1b5vEDu5IJaAgICAgICAgIMEINEsIQc3WYBC4m8bL8HZAHjuc2xQeJMLAaANbC2qDm8Yw4gHRPI23h8wrYskj2eqT4cPcvRYb8qRLz+anG8w0XUm6LZh+oI5gr5brD7XpL6hhEN4ojzYz+ULzdvN6OPJaspl8fXv6Mg1SUyChx2LK1zuQJ8AuqRvaIc2nasy+cF3vXoY6RswJ6zu8FfH2HR7CyRVDp6GpdaOZv6IucbNe3g3keIA5LNzxxtzq0sE8q8LOSxKF0cj4nAh0bi03BB0O+x571Py5RCGK8Zl9S8jeytJURvqahvSSNfaJpcQ1ob6VgdTfnyVTUZbR9sLODHWfulT+VPDo6fEXiM6SsZIRvyuN2kfwg+1XNHbfGqayu2R72O2fErDJKwOEnmhwuMoO/wAfgq2szfdxr6LGjw/byn1d1R7P07BpFF+7b+CqTkvPrK3GOkei2hpAAAAABuAFgFxvPm62jbZKipk39zaFtTR6Acl8fUlrEHtAQEBAQEGUGEBAQEBAQaJYboIzoEEGtw4PBFkHxjb7C3U1ULiwmbdvaW6G3i1a+hv9m3sydbTa+/uoI6OV3mxyH7Mbj8Arc5K+6rwt7JUeBVj/ADaeoP8A4X2+C4nNj+UOow5J9JfXsCwl7YIQ8ZXBjAQd4IaNCsK+3KW5TyhbCiXLoNIg0yUiDkdu4ujpZHc+r97RT6aN8kIdRO2OXykuW1uxYhJw6jfPIyNgJzuAuASAOJ8FFlyRWsylx0m1oh9Ag2ZjiLS2Ngc3UEMAcCON+axpyWnzlsRjrHlDztvs+2rp2TRttVU9uldoGOhOlzxJ4juKkw5eHm4y4+Xk6jAsDfh0XRxsmkaW52vYA4F1ruB3Zddy4yZOdt5d46cI2hzGMbLy4jPBUtIZHJHGZulJEt8xvlDQQera1yFZw6mMdJifNWzafneJ9HfYfhjImNYwWa0ADuAVOZ3ndbiNo2TmU6+PreyFBvjhQS422Qe0BAQEBAQZQEGEBAQEBAQEGCEHksQaZ6YOGoBtuuLr7uIpohwCby+bQyykXx9begQY6FBgwoPJhQRK/DYpWZJGMe24NntDhcbjYr7W01neHyYiY2lXtweBnmRRN+zExvwC6nJafOXyKVjyhs+jgbgPBc7vuyLU06+PrncYDn3jZbq2Mml+rfRvdpqm4uaLaKV8XRAWFspcddOQPFBNwqmDQA0WA4BBdxxINzY0G1saDa1iD2gICAgICAgygICAgIMICAgICAgIMWQLIFkDKgxkCDBjQa3xoI0kSCO+JBEqWaHsQc9iFFlZTywue2ed5DtbtLdSdDusAgmUNI4m7nFzjxPJB0FFTWQWDI0G4MQekBAQEBAQEBAQZQEBAQEBAQEGEBAQEBAQEBAQEBBrexBHkjQV1dH1XdyCmBDnU7RmDoob5XsLDnkcBmF99gHahB0FJSDTRBYxxWQbAEGUBAQEBAQEBAQZQEBAQEBAQEBAQEBBhAQEBAQEBAQEHlzboKnG5mxxPzb3AgWBOtjyQbaenY9+ctBcxrWNPIWufigsmtAQZQEBAQEBAQEBAQEGUBAQEBAQEBAQEBAQEBBhAQEBAQEBAQVeO0TpGdUXI4d4sfigk4ewht3DKXG+Um5HYUEtAQEBAQEBAQEBAQEGUBAQEBAQEBAQEBAQEBAQEBBhAQEBAQEBAQEBAQEBAQEBAQEGUBAQEBAQEBAQEBAQEBAQEBAQEBAQEBAQEBAQEBAQEBAQEBAQEBAQEBAQEBAQEBAQEBAQEBAQEBAQEBAQEBAQEBAQEBAQEBAQEBAQE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8717679" y="2232497"/>
            <a:ext cx="6949122" cy="8640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HSEQ </a:t>
            </a:r>
            <a:endParaRPr lang="it-IT" sz="32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8717679" y="3337998"/>
            <a:ext cx="6949122" cy="83871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Medico Competente Coordinatore</a:t>
            </a:r>
            <a:endParaRPr lang="it-IT" sz="32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8717679" y="4464745"/>
            <a:ext cx="694912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Servizio Prevenzione e Protezione</a:t>
            </a:r>
            <a:endParaRPr lang="it-IT" sz="3200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8717678" y="6696993"/>
            <a:ext cx="6949123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Change Management e Comunicazione Interna </a:t>
            </a:r>
            <a:endParaRPr lang="it-IT" sz="32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8717678" y="5834638"/>
            <a:ext cx="6949123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Amministrazione Personale</a:t>
            </a:r>
            <a:endParaRPr lang="it-IT" sz="32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8676615" y="9001249"/>
            <a:ext cx="7093138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Sostenibilità</a:t>
            </a:r>
            <a:endParaRPr lang="it-IT" sz="3200" dirty="0"/>
          </a:p>
        </p:txBody>
      </p:sp>
      <p:grpSp>
        <p:nvGrpSpPr>
          <p:cNvPr id="23" name="Group 14"/>
          <p:cNvGrpSpPr>
            <a:grpSpLocks/>
          </p:cNvGrpSpPr>
          <p:nvPr/>
        </p:nvGrpSpPr>
        <p:grpSpPr bwMode="auto">
          <a:xfrm>
            <a:off x="1579218" y="9140946"/>
            <a:ext cx="3856422" cy="1904548"/>
            <a:chOff x="11752" y="-168"/>
            <a:chExt cx="2900" cy="1174"/>
          </a:xfrm>
        </p:grpSpPr>
        <p:pic>
          <p:nvPicPr>
            <p:cNvPr id="24" name="Picture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52" y="13"/>
              <a:ext cx="2900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23" y="-168"/>
              <a:ext cx="1879" cy="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CasellaDiTesto 16"/>
          <p:cNvSpPr txBox="1"/>
          <p:nvPr/>
        </p:nvSpPr>
        <p:spPr>
          <a:xfrm>
            <a:off x="8671905" y="10875198"/>
            <a:ext cx="7093138" cy="10783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b="1" dirty="0" smtClean="0">
                <a:solidFill>
                  <a:srgbClr val="FFFF00"/>
                </a:solidFill>
              </a:rPr>
              <a:t>unità operative </a:t>
            </a:r>
          </a:p>
          <a:p>
            <a:pPr algn="ctr"/>
            <a:r>
              <a:rPr lang="it-IT" sz="3200" b="1" dirty="0" smtClean="0">
                <a:solidFill>
                  <a:srgbClr val="FFFF00"/>
                </a:solidFill>
              </a:rPr>
              <a:t>per le varie sedi</a:t>
            </a:r>
            <a:endParaRPr lang="it-IT" sz="3200" b="1" dirty="0">
              <a:solidFill>
                <a:srgbClr val="FFFF00"/>
              </a:solidFill>
            </a:endParaRPr>
          </a:p>
        </p:txBody>
      </p:sp>
      <p:sp>
        <p:nvSpPr>
          <p:cNvPr id="5" name="AutoShape 4" descr="data:image/jpeg;base64,/9j/4AAQSkZJRgABAQAAAQABAAD/2wCEAAkGBxQSEhQUExQUFRUWFxwbGBcXGBccGxwcGxoZHB0dFhkYHCggHB0lHR0XIjEhJSkrLi4uGB8zODMsNygtLisBCgoKDg0OGhAQGzQkICQrLCwsLC8sMCwsLDcsLCwsLCwsLCwsLCwsLCwsLCwsLCwsLCwsLCwsLCwsLCwsLCwsLP/AABEIAMgAyAMBIgACEQEDEQH/xAAcAAEAAgMBAQEAAAAAAAAAAAAABgcEBQgBAwL/xABNEAABAgMEAwkMCQEHBAMAAAABAgMABBEFBgchEjFBEyJRUmFxgZGyFBcyM2Jyc4KTobHBIzVCQ1SSotPhNCVjdMLR4vAVRFODFiTS/8QAGQEAAwEBAQAAAAAAAAAAAAAAAAMEAQIF/8QAMBEAAgIBAwIFAgUEAwAAAAAAAAECAxESITEEQRMiMlFhcYEjQ0Sx8BQzocFSkfH/2gAMAwEAAhEDEQA/ALxhCEACEIQAIQhAAhCIzeW/UnJVDjmm4Pu26KX050T0kRsYuTwjG0uSTR4TTMxTbuI9oz6iiz5XRANNIDTI85RohJ5M4/Pe1tKdIVPTdPJUVOU5kgpQDDvAx63gX4mfSslmz97JJnxk0wk8GmCeoVjTTOKNmo+/KvMQtQ6wI1Nn4OSaPGOPOngqEDqSK++N0xhvZyP+2CvOUo/ExmKV3bNzN9jD77Vm8d32S/8ASMiWxRs1Zpuyk+e2tPxEZ3/wOzvwbP5Yx38OLNX/ANslPmlQ+BgzT8h+J8Gykb3SL3i5pkngKwO1SN0lQIqDUcIiup/B6RX4tT7R5FBQ6lgn3xoDhfPyZ05GcHMCpqvOKlCumNUK5cSx9UZqmuUXLCKaTiBalnkCflt0RUDTI0OpxIKCeQgRO7s3/k52iUObm4fu3aJV6udFdBjmVMorPK+DqNkWSqEIQo7EIQgAQhCABCEIAEIQgAQhCABGsvBb7Ek1uswsITsH2lHgSnWTGmv3flqzkUycfUKobrs4yyNSfjFfXdudNWu6Jy0FqS2fBGpShwIH3aOXWa9MOhVlapPC/cXKe+Fyezt77RthamJFtTLWpRCqGh/8jmpNeBOfPEjuthLLs0XNHuhzXo0o2OitVc56ok1pWrJWSwkK0WkAbxtA3yj5KdZPKYp+9WJ01N1Q1WWa1UQarI8pezmT1mHR1WLFaxEXLTHeW7Lctm9sjZ40FuISU6mmwCr8qdXTSIBa+M6zUS0slI2LdVU/kTkOsxVIEIfHpILncVK+T42LwwmvXNT7s13QsKCEtlISkJAKi5X4CNTj0+tLkmErUkFL1QlRAObWuhzj5YA+NnfMZ7Tse4/eNkvMe+LUKUUuox/OBmW6ssqvdFcZX5j/AKxkS9pPN5oeeR5rix8DGLCLsIlTZJ7Pv/aLPgzK1DgcAUPeK++JXZOMzyaCYl0ODjNKKVflVUHrEVbCFyprlyjtWSXc6SsO+8jPDQS4kKV906AknkorJXRWNNejCmVmQVMf/WcPAKtnzkfMUihSImV1cRpuSoknd2h9hwmoHkLzI6aiJ5dNKDzWxqtUtpokEveS0rEUlqcQX5cmiVFROXA24Rrp9lXui1bu3il55vdJdYUBTSSclJJ2KTsjX2FeKTtVlSU6KgR9Iy4BpCvCk6xyiIBeW40xZrvdtmLXopqVNjNSRrI/vEchzEIajN4l5Zf4Y1NxWVui5YRDcP7+tWinQUA3MJFVIrkocZs7RwjWPfEyhEouLwxqaayhCEI5NEIQgAQhCABESxDvmizmcqKfWPo0HUNhWryR7zlG5vLbjclLrfc1JGSa0KlHUkc5ipbiWC5a80ufnd80lWSaZLUNSUg/do+Jpww6qCw5y4X+Rc5P0rkzMPbjrml932hVemdJCF61njucmqif9AIlOIF/m7PTuTYDkwoZIrvUDjL+SdvII9xJvsLPaDbVDMODeDYhOrSV8htI4AY5+edUtSlrUVKUaqUcySdpMUV1u5658dkJnNVrSuT72naLsw4p15ZcWrWo/ADYOQRiwhFyWCYQhCNAtXAHxs75jPadj3H/AMbJeY98Wo8wB8bO+Yz2nY9x/wDGyXmPfFqIv1P2/wBFP5JVMIQi0mEIQgAQhCAD7yU2tlaXGlqQtJqlSdY/jk1GLzw8xETO0YmKNzH2T9lzzeBXCOqKFj0GhBBIINQRrBGog8IhNtKsW/J3CxwZcuIdw1JX3dIbx1B0ltoGddem3TUddU7fjIsN78JtFrRXRMwgDTSNShsWjkO0bDGBhffru1Pc75AmEDJX/kSNo8obR0xHsR7uuWfMJtKS3g0quJAySo7abULzBGzpyiw5fhz57Mpzjzx47lyQjTXSvAiflkPoyJyWmtdFY1pP/NREbmJmsPDHp5EIQjAEIRFcSrwdxSLikmjjn0bfIpQOfQAT0RsYuTwjG8LJXN851ds2m3JsKoy0SNIaqjxjnLTwR/MWbbE+xZMjpBICGkhLaNqlbBzk6zzxGMFLubhLGZUN+/QJ8ltNaU5zU9AiD4u3k7qm9xQfopclIpqK/tK6PB6+GK9KnNVr0oRnTHW+WRC1LRcmHVvOq0lrNSdnMBsA1AckYkIR6CWCQQhCNAQhCAC1cAfGzvmM9p2Pcf8Axsl5j3xajzAHxs75jPadj3H/AMbJeY98Woi/U/b/AEU/klUwhCLSYQhCABCEIAEIQgA+0pNLaWlxtRQtBBSoawRHR90rdatST0lJSagoebOYBpmOY6xzxzVEtwzvL3DOAqNGnqId5M96roJPQTE3U1a45XKG1T0vD4JBYb6rBtRTDij3M9QaR4pJ0FnlSapJ4KmLviBYvXcE1JlxI+ll6rHKj7aeoA+rGXhTeDuuRSFH6Rija+EgAaJ6U06QYjs88FZ34ZTDyy0/9EyhCETjRFKYorVP2rLySCQEUQSNhcopaucICerli6XFhIKiaACpPIIpTCJJnLSmZxYzAK+ZTyjojoSCOiKKNtU/ZfuKs3xH3LIvhaibPs9xbdElCA20OAnep6tfRHNTTZUQlIKlEgAAVJJ4ANZMWvjzaZKpaWByAU4scvgo/wA/XGLgXZCXH35hQBLISlHIpekSecAAesYopfh0ub7ibPPPSjFsjCCbdSFOuNy9fskFaukAgA9MZ8zgq8B9HNtqPAppSfeFn4RMMR78mzQ2htsOOuhRGkSEpCaCppmTU5DkMQGVxinEmq2mHBwUUjqUCadRjIyvmtSNaqi8MiF5buvyLobmAkFQqkpNQRWlRG8uxhzMT0uH2nGUpJUKL0q1SabBSMfEK9SLSdZdShTZQ1oqSog56RO9I1im2gi1sGPqxHpHO2YZbZONSlwziEIym12KfvhdB+zlNh4pUHAdFaK0qNYNQM8wYj0dO31u8mflVsmgV4Taj9lY1H5HkMcyvNKQpSFpKVJJSpJ1gjIg9MddPd4kd+UZbXpe3BaWAPjZ3zGe07HuP/jZLzHvi1HmAPjZ3zGe07HuP3jZLzHvi1Cv1P8APYZ+SVVEpuhcR+0W1uNLbQlC9Gq9LM0BNKA5ZiIqTHSmHNldzWfLoPhKTpq51775iG9Ra64rHIumCk9zny8FjOScwth2hUimaa0IIqCK/wDMo10WzjvZFFS80kZGrS+fwkHtDqipoZVPXBM4nHTLBLbo3BftBpTrTjSEpWUUXpVqADXIHhjW3ruy9Z7oae0TpJ0kqTXRUNRpXaMusRbGBX9C7/iFdhEb3Ea7Hd8oUpH0zdVtHlpmnmUMuqJX1Eo26ZcDlSnDK5Ob4Ew6xyHZyROsI7td1ze6rFWpeijUZKWfBT0U0urhiyc1CLkIjHVLCMmTwhnFoSsuMIKgDoq06iudDROuK/mGtFS0Gm9UUn1SQeiOtxHJ1o+Oe9KvtqibprpWN5HXVqKWDoTDO2u7JBsqNVt/ROV2lOQJ50064glyP7Mtt6UOTb1UJ5s1tdQKk9fDHxwKtPQmXmCcnUBQHlNk/FKv0iMvG6XUxMyc434WYr5bSkrRXnBV1QrRi2VfZnerMFL2LlhHylJgOIQ4nwVpChzKFRCIik0l/pzcbOml7dyUPzDR+cRPAiS0JN5ymbj1K8iEgD3lXXG0xle0bLcA+0ttPRpCvuEfbCZrRstjytNXWow9bUP5Yp72fYqHFOd3W05jgRooHqpz95Mb/A+2ktTD0usgbuElFeOjSqOcgj8sQa8j2nOTSuM+521CNcDtFQRmCMiCNoOyPQ8PVXo+CTXieo6Svxc9q0mkpUrQdbrubgFaVpUEZVSaCo5BFD3mutMyCqPookmiXE5oPMaZHkMTS6OLTjWi3OpLqNW7J8Mecn7fOM+eLZlZuXnmKpKH2V5HUQeRQOo8hiSM7On2ksoocY27rk5XjoHBf6sb9I52zFXYlXRFnzCdzqWHqluv2SKaSCeSoI5ItHBj6sb9I52jDOpkpVJoXTFxswzNsi8v9pTUi4cxoraJ2gpGmjoNFDnPBECxquzoOJnWxvXKJd5F6kq9YZc4HDGkxJnVsWw660rRW2UKSeUJGvkOoxclnzLNqyFSPo3kFK07Uq1Ec6T8IVh1OM1w0sjM68xfYrvAHxs55jXxdhj942S8x74tRm4O2UuUnbQYc8JtLQrsUKu0UOcZxhY/eNkvMe+LUMTz1Of5wY9qSu7t2X3VNMMbHFgK83Wr9IMdFXzt9MhKl8jIKQmnIVCtPVr1RVuBlmac28+RkygAHynK/BKT1xsMebTzlpcHLfOr9yUf54Ll4lygZX5K2ywL72UJyQebTQko00HXvk75NOenvjmVJrHReFdrd02c1U1U19Er1dVfV0YpW/1j9yT77YFEFWmjzV1NOg1Eb0r0ylBmXLKUi0sCv6F3/EK7CIkUveIC0npJZ1toca5ciFp9wPXEdwK/oXf8QrsIiHYsTi2LXDrZ0VtttqSeUaWvk2HkhThrulE7UtNcWfbF+6ZamUTDKSUzKgkpGx40AHr/ABBixrLlWrGswldDuadNwj7bh2DnNEjojbWBabU9LNPpAIVRVDnorTrHODFWY4Xi03USaDvW9+7TasjejoFTThUOCMi5WtVPtybJRhma7ls3dmVOyrDizVS20qVzqFTSOXbR8c96VfbVHTl0f6KV9C32RHMdo+Oe9KvtqhvSeqRxf6Ube4U7uNoyq+F0IPMve/MRb+NMlulnFW1pxC/ik+5RihGXihSVjWlQUOdJB+UdJ4iNadmzfoiR0UMddRtZCRlW8JI/OGc5utmSyiakI0CfMJT8o9jTYIu1s6nFeWOuivnCIrVibXyUweYpjG76u/8Acj5xtcMPqyV8z5mMHGZrSstyn2Vtn9Yr8Y+2Ej2lZbHIVp6lGGPej7nH5n2OfrQ8a76RfaMfmVlVuqCG0KWs1olIJJpmaARmXlY3OcmkcD7nVpkj3GJRhTbsnJvuLmdJK1JCW10qhI1qrTMEmmeqgj0ZScYZSzsRpZlhkFJoSDkQaEHIg8oOqLKwK3Xup7QruG5/SH7OlXecml4XRWLQVaVmzFFKck3OArLRP6s4+NoXys+UR45qg1Ia0VHmCUZRHZ1DnHQolEalF6skXx6UnuWXB8Iv5cwbVpfERtsGPqxv0jnbMVBfm9i7RfDik6DaAUtorUgE5lWzSNBXgpE/wyvnJykghp94IWFrJFCciokahGzrkqFHvkyM07c/BDMWPrSY5kdkRsMILz9yzJYcNGpggDgS5qSfW8HoEaTEK0m5mfeeZVptq0aKoc6JodcRsxTGGutRfsJcsTbR1ciz0h9T4yWpsIVyhKiU15tJXXFT4/eMkvMe+LUb+6OJ0sqVbE27oPpGiqoJ0qalZDaPfWIbi9b8tPOSvc7oUEBwLVQgJ0i3Qmo4Ek9ER9PCUbVlcFNkk4bFgYP2VuFnIURvn1Fw8xyT+kCKjxJtPui0ZhQ8FCtzTzIyP6qxbRxDs5iX0WXgott0bToqzKU0SNW2gjn6pOZNScyeEnWeuG9PF65TYu1rSkizcC7W0Jh6XJydQFpHlIrWnOk/pEbXHex6oYmk/YJbXzKzSeg6Q9aKvu5aZlZph8fduAnzdSv0kxct675WbNyj7HdKarQdHeq8IZp2cIEFsXC5TSCElKDiz54Ff0Lv+IV2ERBsZ/rNXom/80bzCS9spJyjjcw6ELU8VAUJyKUCuQ5DEVxPtdmbni6wsLQW0CtCMxWuvngri/6hvBkmvCSMa6t9Jmz0rQyUFK1BRCwSAQKVTnlUUrzCNDOzKnVrcWSpa1FSidpOcfKBitRSbaW7EttrB1JdH+ilfQt9kRzHaPjnvSr7aovS7uINntSrDa5gBSGkJUNFWRCQDsiip5YU64oalLURzFRI90SdKmpSyh9zTSMZzUeaOnr3fVsxX8OrsxzPLsFxaUDWtSUjnUQI6SxGd0LMmz/dEDpoI3qvVBBRxIjeAwPcL1fxBp7Nr51jyMrBBqlnV4zyz1UT8oRHe/xJfUor9CJDiBJ7rZ00ga9yUfy775REMCJ7SlH2trbtaci01HvSqLMdbCklKhUEEEchyMUlhE4ZO0n5Rw5qCm+dTSjQ9KSo9Md1+aqS+jOZ7TTMu+2Gs3MTrzzAb3NwhQ0l0NaAHKnCI0feltHis+0/iLUxBvW5ZrbTqGA8lailVVlOiaVTqSa1zGzUOGIN37HPwSPbn9qHVzvlFY4FThWnuaM4SWhxWPafxHveltDis+0/iN337XPwSPbn9qHftc/BI9uf2oZq6j2Rzpq9zSd6a0eKz7T+Id6a0eKz7T+I3nftc/BI9uf2osS5F4TPyqZhTYbKlKGiFaXgmmug+ELnbfBZaR1GFcnhFP8AemtDis+0/iHemtHis+0/iJpe/FFclNuS4lUuBFN8XSmtRXwdzPxjTd+1z8Ej25/ajpT6iSzhGONSeMmk70tocVn2n8Q701ocVn2n+2N537XPwSPbn9qLDuPeBc/LCYW0GdJRCUhZXUDKtSkbaxllt8FlmxhXJ4TKg701o8DPtP4h3prR4rPtP4ic31xPMjNKl0S6XdFIKlF0pzOdKBB2U27Y0Pftc/BI9uf2o2M+okk0jHGpbZNJ3pbR4rPtP4gcJrR4rPtP4jd9+1z8Ej25/aiR3FxKNoTBYWwlk6BUkhwrqRSooUJpl8IJT6iKbaBRqbwmQHvS2hxWfaf7Yd6a0eKz7T+Ity/V43LPlt3QyHgFgKBWUUByrUJVXOg6Yr7v2ufgke3P7UcwtvmspI2UK4vDZpO9LaPFZ9p/EO9NaPFZ9p/Ebvv2ufgke3P7UDja5+CR7c/tR3q6j2Rzpq9zSd6a0eKz7T+Id6a0eKz7T/bF52PPbuw06Ro7ohKtGtaaQrSsVZM40OIWtHcSDorUmu7nPRURq3LLVC4X3TbSS2O5V1pZZg3bwvnWpthx4NBttxK1UXU701FBThAiYY1T252cU7XXEp6BVR9yYysPb6uWnuxVLpZQ1oiocK9JSqmmaBSgA/MIhuN8yp+alJRvNQBNPLdUlKa8wB64xOc7kp9jWoxrenuT7DKT3KzJYUoVI0z65KvnHsSKTlw22htPgoSEjmSAB8IRJJ5bY9LCwfaKPxTZVIWqzOtjw6OUG1TdErTXlSU9cXhESxOu/wB2SKwkVca+kb4apBqBzpqOqGUTUZ78HFkcxMq9FmptGQWhBB3RAW2fKyUn3xzNQ7RQ7Qdh21i7cErx7swqVWd+zm35TauDzT7imIljDdvuaaEwgfRTBJPAHB4Q6RvuhUV9O/Dm62JtWuKkV/CEItJhHQODH1Yj0jnbMc/R0Dgx9WI9I52zEnWf219R3T+sq3Ff60mPU7IiIRL8V/rSY9TsiIhD6vQvojiz1MGuzM7By7I6ou/Z4lZVlnIBpsAnlA3x66xz9hrZXdNosJI3qDuiuZGY/VSLtxItTuezphY8JSdBPOve/MxJ1b1SjBDqNouRzzbtpGZmHnz96tShyJJ3o6EgRgwEIuxjYmEbG7tqGVmmX9jawVcqdSv0kxroQNJ7MMnVNvWcmblnWTSjrZAPOMj10jlhaCklKhRSSQocBBoR1iOisLrX7ps9kk1U1VpXOjIdadE9MVNi1ZHc9oLUBRL4Dg5zkr3ivTEPStxnKtlNy1RUkQyBhAxeSnUl0f6KV9C32RHMdqH6Z70i+2qOnLo/0Ur6FvsiKWw/u13baTqlirLDqlrqMirTVop6SK9Eef08lFzbK7Y5UUWth3YwkrPbSveqUC45XYVCufMKDoivLjD/AKnbTs2fFtEuJrweA0OoFXQYluMN4+5pTcEn6WYqnmQPDPvCenkjLwlu73JJJUoUdfo4rhCabxJ5knrUYWm1CU3zLY6xmSiuxNoQhEw8QhCACib7SDljWkibl0/ROKKkjUmv3jR4AdY5+SLUnJeXtaRpWrbyapVtSrYfOSdkZl6bBbnpZbDmWlmlW1KhqUOb4Vin7j3gcsebck5zetFVFcCFbHE+Qoa+g8MVZdscr1RENaHh8Mg9tWU5KPLYeFFoPQRsUnhBjBjorEG5yLSZCkFIfQKtr2EHPRURrSdh2HOOe5uWW0tTbiShaDRSTrB/58otou8SPyT2V6X8HxjoHBj6sR6RztmOfo6BwY+rEekc7ZhXWf219Trp/WVbiv8AWkx6nZERCJfiv9aTHqdkRECaZw+r0L6I4s9TLfwFsvKZmTtKWkdG+X7ygerHmPVp5S0sDrKnV9FEo+K+qJ1h/Zfc1ny7dKKKAtXOvfH4xSOJ1qd0Wi+QapbIbT6mR/VpdUR1/iXuXsPn5asEVhCEegSiEIQAWdgVauhMPS5OTqQtI8pGR60kfliTY3WNusoh9I3zC8/MXQK6iEnoinbuWqZSaYmNjawVeaclfpJjpy05NEyw40rNDqCmvIoZH4GPPv8Aw7VNFVXmg4nKUeGPrNSymlrbWKLQopUOVJoY/DbSlkJSCpSjRKQKkk5AAbTHoZ7kvwdRXR/opX0LfZEfCx7NYs2VXVQSkFbrrh2kkkk/ADkEZl3ZdTUqw2sUUhpCVDgISAYqbEa8zlpTCLPkt+jSoog5OLHLxE5muddezPyIQdkmlx3L5S0pe5jWBLLt21FPupIl2qFSTnRAJ0Gzsqogk9MXrGkufd1EhLIZRQq1uKp4SzrPNsHIBG7jLZqT24XBtcdK35EIQhR2IQhAAiHYi3JTaLQUiiZhsbxR1KHEXyHYdh6YmMI6jJxeUY0msMpPD2/K5FfcM/VCEHRSpWto8VfkaqHZyg5Tq/VyGrSQFpIQ+BvHRmFDYF01p5dY2R+r/XEatFOmkhuYSN65sUOK5wjgOse6K4u3e+asd3uScbUppP2Sd8gcZonJSOSv+kVL8R669pewj0+WXBCLasd6UdLT6ChY6lDhSdoi88GPqxv0jnbMbl1mStaXz0H2zqI8JJ5NqVR97o3eTIS4YSsrSFqUCoAGijWhprpwxzbfrhpa3yFdWmWVwUbiv9aTHqdkRprq2V3VOMMbFrGl5ozV7gR0xucVz/akx6nZEb/Aqy9OZffIyaQEpPlLJr1BPvEV6tNOfgTjVZgt+2Z8S8u68dTaCrqGqOU1LKiVKNVKNVHhJzJ64vrGq09ykA2Dvn1hPqp3yvgB0xQkL6OOIuXuddQ/NgQhCLBAhCEAAiOjsLrX7ps5kk1U39GrnRkK84oY5x+PBy8FIuzBWxpuWS+Xmy206ElAVkrSFRXR1gFJGviiJesSde/KHUN6iM4pXXcVaaQw2VmaTpADjJolZJ1AeAanhieYf3AbkBurpDkyRmr7KBwN196tsS60p9qXQXXlpQhIzUrLoHCTwRTd6L8zFqOdxyCFhtdQaZLcG0q4iPjXPgiaMrLYqK2S5Y5xjB55ZsMRb+qfUZGQqsrOgtxGZUTloNU2cKv5MSnDW4ybPb3Ryiplwb4jUhPER8ztpyR7h7cBuz07o5ouTKhmqmSBxW6+87eSJtHFliS0Q4/c6jFt6pf+CEIQgaIQhAAhCEACEIQAI1N47uy883ucwjSA8FQyUknalWyNtCNTa3QNZKJta5toWQ4ZiTcW43tUgb6g2PN6lAcI90SO6+MDTlETiNyVscRvkHnGtPvHLFpxFLy4fSU7VSm9ycP3jVEmvlClFdIihWxntYvv3FaHH0GTaFiyNpIC1IaeBGTiCNIcy05x9rq3bas9pTTJUUqWVkrIJqaDWBsAA6IqqbwytGSUXJJ7T5W1FpZGzSQSUq64/LeJVpyRCJtkKOr6ZBbJ5lpyPQDG+C5LEJZXsZrSeZLBvcXruTs48yphrdG2kECik10lEFR0SRsSmKwmLsTqPClJgczaj2QYtGz8aWFD6aWdQfIUlY9+ifdG8ZxVs5Q8atPnNr/0hkJ3VrTpFyjCbzkof/pMx+Hf9k5/+YyZe7U4vwZWYP8A61D4gRfHfLs38QPyq/0jHexTs1P3q1czaz8o7/qLO0DPCh/yKqkMM7Rd+5DY/vFpHuBJiWWTgvnWZmcuI0mn61n/ACxnz2M8ukHcpd5w7NIpQOvfH3RHncULRnFbnKMJSTlRtKnVDnJFBzkCMcuol8AlUvks6yrtSNno00IbboM3XCCr86tXREXvRi5Ls1TKp3dfHJ0Wx00qroy5YjbGHNpz6gude0B/endFDh0W0nRT1iLBu1hzJSdFaG7OD7x2hNfJTTRT1QhquO8nqY1anwsFbyF2LRttxL00sts/ZUtNBQ69xbqNfGPJri3rs3Zl5BvQYRQnwlnNayNqj8tUbmELnbKW3C9juFaj9RCEIUdiEIQAIQhAAhCEACEIQAIQhAAhCEACPy4gKBCgCDrBFR0iEIANFPXLkHjVcqzXhCQns0jTPYU2ao13NxPmurA6qwhHasmuGcuKfKPj3orP4Hvaqj7NYUWakg7m4rndXTqrCEb41nuzNEfY3ElciQaNUSjNeFSdLtVjetNhIokBIGoAUHUIQjhtvk6SwfuEIRhohCEACEIQAIQhAAhCEA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403" y="2376513"/>
            <a:ext cx="2512854" cy="251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87" y="4709397"/>
            <a:ext cx="3488962" cy="230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CasellaDiTesto 18"/>
          <p:cNvSpPr txBox="1"/>
          <p:nvPr/>
        </p:nvSpPr>
        <p:spPr>
          <a:xfrm>
            <a:off x="8640961" y="9939094"/>
            <a:ext cx="7093138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 smtClean="0"/>
              <a:t>Automezzi</a:t>
            </a:r>
            <a:endParaRPr lang="it-IT" sz="3200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8671905" y="8137153"/>
            <a:ext cx="7093138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it-IT" sz="3200" dirty="0"/>
              <a:t>Welfare </a:t>
            </a:r>
            <a:r>
              <a:rPr lang="it-IT" sz="3200" dirty="0" smtClean="0"/>
              <a:t>e Servizi alle </a:t>
            </a:r>
            <a:r>
              <a:rPr lang="it-IT" sz="3200" dirty="0"/>
              <a:t>Persone</a:t>
            </a:r>
          </a:p>
        </p:txBody>
      </p:sp>
      <p:pic>
        <p:nvPicPr>
          <p:cNvPr id="6" name="Picture 2" descr="E:\CONVEGNO WHP ENI 2015\2 CONVEGNO WHP\LOGHI WHP effettivi\logoENWHP_2015_IT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441" y="6119682"/>
            <a:ext cx="3600400" cy="235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54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0081" y="360289"/>
            <a:ext cx="16736920" cy="1271231"/>
          </a:xfrm>
        </p:spPr>
        <p:txBody>
          <a:bodyPr/>
          <a:lstStyle/>
          <a:p>
            <a:r>
              <a:rPr lang="it-IT" dirty="0" smtClean="0"/>
              <a:t>Formazione e-learning 2015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6</a:t>
            </a:fld>
            <a:endParaRPr lang="it-IT" dirty="0"/>
          </a:p>
        </p:txBody>
      </p:sp>
      <p:sp>
        <p:nvSpPr>
          <p:cNvPr id="12" name="Rettangolo 3"/>
          <p:cNvSpPr>
            <a:spLocks noChangeArrowheads="1"/>
          </p:cNvSpPr>
          <p:nvPr/>
        </p:nvSpPr>
        <p:spPr bwMode="auto">
          <a:xfrm>
            <a:off x="5184577" y="1599548"/>
            <a:ext cx="11962730" cy="351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357188" lvl="1" algn="ctr">
              <a:lnSpc>
                <a:spcPct val="115000"/>
              </a:lnSpc>
            </a:pPr>
            <a:r>
              <a:rPr lang="it-IT" sz="60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Formazione lavoratori</a:t>
            </a:r>
          </a:p>
          <a:p>
            <a:pPr marL="357188" lvl="1" algn="ctr">
              <a:lnSpc>
                <a:spcPct val="115000"/>
              </a:lnSpc>
            </a:pPr>
            <a:r>
              <a:rPr lang="it-IT" sz="66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it-IT" sz="66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407194" algn="ctr"/>
            <a:endParaRPr lang="it-IT" sz="9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407194" algn="ctr"/>
            <a:endParaRPr lang="it-IT" sz="54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892583" y="4248722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  <p:pic>
        <p:nvPicPr>
          <p:cNvPr id="9" name="Immagine 8"/>
          <p:cNvPicPr/>
          <p:nvPr/>
        </p:nvPicPr>
        <p:blipFill>
          <a:blip r:embed="rId2"/>
          <a:stretch>
            <a:fillRect/>
          </a:stretch>
        </p:blipFill>
        <p:spPr>
          <a:xfrm>
            <a:off x="931404" y="3024585"/>
            <a:ext cx="10157829" cy="6048672"/>
          </a:xfrm>
          <a:prstGeom prst="rect">
            <a:avLst/>
          </a:prstGeom>
        </p:spPr>
      </p:pic>
      <p:pic>
        <p:nvPicPr>
          <p:cNvPr id="10" name="Immagine 9"/>
          <p:cNvPicPr/>
          <p:nvPr/>
        </p:nvPicPr>
        <p:blipFill>
          <a:blip r:embed="rId3"/>
          <a:stretch>
            <a:fillRect/>
          </a:stretch>
        </p:blipFill>
        <p:spPr>
          <a:xfrm>
            <a:off x="11948628" y="5472857"/>
            <a:ext cx="10157829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0081" y="360289"/>
            <a:ext cx="16736920" cy="1271231"/>
          </a:xfrm>
        </p:spPr>
        <p:txBody>
          <a:bodyPr/>
          <a:lstStyle/>
          <a:p>
            <a:r>
              <a:rPr lang="it-IT" dirty="0" smtClean="0"/>
              <a:t>Formazione Guida Sicura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7</a:t>
            </a:fld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2376265" y="9577313"/>
            <a:ext cx="7560840" cy="714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  <p:sp>
        <p:nvSpPr>
          <p:cNvPr id="7" name="Rettangolo 6"/>
          <p:cNvSpPr/>
          <p:nvPr/>
        </p:nvSpPr>
        <p:spPr>
          <a:xfrm>
            <a:off x="3892583" y="4248722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500" b="1" dirty="0" smtClean="0"/>
          </a:p>
        </p:txBody>
      </p:sp>
      <p:pic>
        <p:nvPicPr>
          <p:cNvPr id="8" name="Immagin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368153" y="5184825"/>
            <a:ext cx="6874689" cy="5256584"/>
          </a:xfrm>
          <a:prstGeom prst="rect">
            <a:avLst/>
          </a:prstGeom>
        </p:spPr>
      </p:pic>
      <p:sp>
        <p:nvSpPr>
          <p:cNvPr id="10" name="Rettangolo 3"/>
          <p:cNvSpPr>
            <a:spLocks noChangeArrowheads="1"/>
          </p:cNvSpPr>
          <p:nvPr/>
        </p:nvSpPr>
        <p:spPr bwMode="auto">
          <a:xfrm>
            <a:off x="871446" y="2475159"/>
            <a:ext cx="4749329" cy="354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0" lvl="1" indent="0" defTabSz="223838">
              <a:lnSpc>
                <a:spcPct val="115000"/>
              </a:lnSpc>
            </a:pPr>
            <a:r>
              <a:rPr lang="it-IT" sz="28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2015 - IN AULA</a:t>
            </a:r>
          </a:p>
          <a:p>
            <a:pPr marL="0" lvl="1" indent="0" defTabSz="223838">
              <a:lnSpc>
                <a:spcPct val="115000"/>
              </a:lnSpc>
            </a:pP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In </a:t>
            </a:r>
            <a:r>
              <a:rPr lang="it-IT" sz="28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collaborazione </a:t>
            </a: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con:</a:t>
            </a:r>
          </a:p>
          <a:p>
            <a:pPr marL="0" lvl="1" indent="0">
              <a:lnSpc>
                <a:spcPct val="115000"/>
              </a:lnSpc>
              <a:buFont typeface="Arial" pitchFamily="34" charset="0"/>
              <a:buChar char="•"/>
            </a:pP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Automobile </a:t>
            </a:r>
            <a:r>
              <a:rPr lang="it-IT" sz="28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Club </a:t>
            </a: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Milano;</a:t>
            </a:r>
          </a:p>
          <a:p>
            <a:pPr marL="0" lvl="1" indent="0">
              <a:lnSpc>
                <a:spcPct val="115000"/>
              </a:lnSpc>
              <a:buFont typeface="Arial" pitchFamily="34" charset="0"/>
              <a:buChar char="•"/>
            </a:pPr>
            <a:r>
              <a:rPr lang="it-IT" sz="28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INAIL;</a:t>
            </a:r>
            <a:endParaRPr lang="it-IT" sz="28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0" lvl="1" indent="0">
              <a:lnSpc>
                <a:spcPct val="115000"/>
              </a:lnSpc>
              <a:buFont typeface="Arial" pitchFamily="34" charset="0"/>
              <a:buChar char="•"/>
            </a:pP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Regione </a:t>
            </a:r>
            <a:r>
              <a:rPr lang="it-IT" sz="28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Lombardia.  </a:t>
            </a:r>
          </a:p>
          <a:p>
            <a:endParaRPr lang="it-IT" sz="28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407194"/>
            <a:endParaRPr lang="it-IT" sz="280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3" name="Rettangolo 3"/>
          <p:cNvSpPr>
            <a:spLocks noChangeArrowheads="1"/>
          </p:cNvSpPr>
          <p:nvPr/>
        </p:nvSpPr>
        <p:spPr bwMode="auto">
          <a:xfrm>
            <a:off x="11809313" y="2648253"/>
            <a:ext cx="9073008" cy="218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0" lvl="1" indent="0" defTabSz="223838">
              <a:lnSpc>
                <a:spcPct val="115000"/>
              </a:lnSpc>
            </a:pPr>
            <a:r>
              <a:rPr lang="it-IT" sz="28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Programma 2016  – PRATICA</a:t>
            </a:r>
          </a:p>
          <a:p>
            <a:pPr marL="0" lvl="1" indent="0" defTabSz="223838">
              <a:lnSpc>
                <a:spcPct val="115000"/>
              </a:lnSpc>
            </a:pPr>
            <a:r>
              <a:rPr lang="it-IT" sz="28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it-IT" sz="28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Corso </a:t>
            </a:r>
            <a:r>
              <a:rPr lang="it-IT" sz="2800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di formazione Guida Sicura Preventiva per i lavoratori</a:t>
            </a:r>
          </a:p>
          <a:p>
            <a:pPr marL="0" lvl="1" indent="0" defTabSz="223838">
              <a:lnSpc>
                <a:spcPct val="115000"/>
              </a:lnSpc>
            </a:pPr>
            <a:endParaRPr lang="it-IT" sz="28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0" lvl="1" indent="0" defTabSz="223838">
              <a:lnSpc>
                <a:spcPct val="115000"/>
              </a:lnSpc>
            </a:pPr>
            <a:endParaRPr lang="it-IT" sz="28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885" y="4838083"/>
            <a:ext cx="974371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70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08113" y="288281"/>
            <a:ext cx="16736920" cy="1271231"/>
          </a:xfrm>
        </p:spPr>
        <p:txBody>
          <a:bodyPr/>
          <a:lstStyle/>
          <a:p>
            <a:r>
              <a:rPr lang="it-IT" dirty="0" smtClean="0"/>
              <a:t>Informativa a tutti i dipendenti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8</a:t>
            </a:fld>
            <a:endParaRPr lang="it-IT" dirty="0"/>
          </a:p>
        </p:txBody>
      </p:sp>
      <p:sp>
        <p:nvSpPr>
          <p:cNvPr id="12" name="Rettangolo 3"/>
          <p:cNvSpPr>
            <a:spLocks noChangeArrowheads="1"/>
          </p:cNvSpPr>
          <p:nvPr/>
        </p:nvSpPr>
        <p:spPr bwMode="auto">
          <a:xfrm>
            <a:off x="10995954" y="2088481"/>
            <a:ext cx="11710921" cy="401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357188" lvl="1">
              <a:lnSpc>
                <a:spcPct val="115000"/>
              </a:lnSpc>
            </a:pPr>
            <a:r>
              <a:rPr lang="it-IT" sz="7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Brochure</a:t>
            </a:r>
            <a:endParaRPr lang="it-IT" sz="72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357188" lvl="1">
              <a:lnSpc>
                <a:spcPct val="115000"/>
              </a:lnSpc>
            </a:pPr>
            <a:endParaRPr lang="it-IT" sz="200" b="1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1092994" indent="-685800">
              <a:buFont typeface="Arial" pitchFamily="34" charset="0"/>
              <a:buChar char="•"/>
            </a:pPr>
            <a:r>
              <a:rPr lang="it-IT" sz="54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distribuita in tutte le sedi di lavoro;</a:t>
            </a:r>
          </a:p>
          <a:p>
            <a:pPr marL="1092994" indent="-685800">
              <a:buFont typeface="Arial" pitchFamily="34" charset="0"/>
              <a:buChar char="•"/>
            </a:pPr>
            <a:r>
              <a:rPr lang="it-IT" sz="54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ogni lavoratore ha ricevuto al proprio indirizzo di casa. </a:t>
            </a:r>
            <a:endParaRPr lang="it-IT" sz="9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064" y="6098810"/>
            <a:ext cx="5823831" cy="5754123"/>
          </a:xfrm>
          <a:prstGeom prst="rect">
            <a:avLst/>
          </a:prstGeom>
          <a:noFill/>
          <a:ln w="9525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729" y="6098810"/>
            <a:ext cx="5870300" cy="5857497"/>
          </a:xfrm>
          <a:prstGeom prst="rect">
            <a:avLst/>
          </a:prstGeom>
          <a:noFill/>
          <a:ln w="9525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137" y="2549491"/>
            <a:ext cx="7635865" cy="7560840"/>
          </a:xfrm>
          <a:prstGeom prst="rect">
            <a:avLst/>
          </a:prstGeom>
          <a:noFill/>
          <a:ln w="9525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6282">
            <a:off x="443781" y="3515906"/>
            <a:ext cx="7656378" cy="7547718"/>
          </a:xfrm>
          <a:prstGeom prst="rect">
            <a:avLst/>
          </a:prstGeom>
          <a:noFill/>
          <a:ln w="9525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79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>
          <a:xfrm>
            <a:off x="21746417" y="12385625"/>
            <a:ext cx="1116013" cy="414337"/>
          </a:xfrm>
        </p:spPr>
        <p:txBody>
          <a:bodyPr/>
          <a:lstStyle/>
          <a:p>
            <a:pPr>
              <a:defRPr/>
            </a:pPr>
            <a:fld id="{E0BB3DAB-3D1C-4FEF-A561-9C65081AFA97}" type="slidenum">
              <a:rPr lang="it-IT" smtClean="0"/>
              <a:pPr>
                <a:defRPr/>
              </a:pPr>
              <a:t>9</a:t>
            </a:fld>
            <a:endParaRPr lang="it-IT" dirty="0"/>
          </a:p>
        </p:txBody>
      </p:sp>
      <p:sp>
        <p:nvSpPr>
          <p:cNvPr id="7" name="Rettangolo 3"/>
          <p:cNvSpPr>
            <a:spLocks noChangeArrowheads="1"/>
          </p:cNvSpPr>
          <p:nvPr/>
        </p:nvSpPr>
        <p:spPr bwMode="auto">
          <a:xfrm>
            <a:off x="16345817" y="4127537"/>
            <a:ext cx="5225522" cy="303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205740" tIns="102870" rIns="205740" bIns="102870">
            <a:spAutoFit/>
          </a:bodyPr>
          <a:lstStyle/>
          <a:p>
            <a:pPr marL="357188" lvl="1" indent="-357188" algn="ctr">
              <a:lnSpc>
                <a:spcPct val="115000"/>
              </a:lnSpc>
            </a:pPr>
            <a:r>
              <a:rPr lang="it-IT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REVISIONE </a:t>
            </a:r>
          </a:p>
          <a:p>
            <a:pPr marL="357188" lvl="1" indent="-357188" algn="ctr">
              <a:lnSpc>
                <a:spcPct val="115000"/>
              </a:lnSpc>
            </a:pPr>
            <a:r>
              <a:rPr lang="it-IT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PROCEDURE DI GRUPPO</a:t>
            </a:r>
          </a:p>
          <a:p>
            <a:pPr marL="357188" lvl="1" indent="-357188" algn="ctr">
              <a:lnSpc>
                <a:spcPct val="115000"/>
              </a:lnSpc>
            </a:pPr>
            <a:endParaRPr lang="it-IT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Times New Roman" pitchFamily="18" charset="0"/>
            </a:endParaRPr>
          </a:p>
          <a:p>
            <a:pPr marL="357188" lvl="1" indent="-357188" algn="ctr">
              <a:lnSpc>
                <a:spcPct val="115000"/>
              </a:lnSpc>
            </a:pPr>
            <a:r>
              <a:rPr lang="it-IT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CON ANCHE INDICAZIONI DAL PROGRAMMA WHP</a:t>
            </a:r>
            <a:r>
              <a:rPr lang="it-IT" sz="320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	</a:t>
            </a:r>
            <a:endParaRPr lang="it-IT" sz="3200" dirty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256" y="2245314"/>
            <a:ext cx="6319029" cy="89209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olo 1"/>
          <p:cNvSpPr txBox="1">
            <a:spLocks/>
          </p:cNvSpPr>
          <p:nvPr/>
        </p:nvSpPr>
        <p:spPr bwMode="auto">
          <a:xfrm>
            <a:off x="648073" y="974083"/>
            <a:ext cx="16736920" cy="127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480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eaLnBrk="1" hangingPunct="1">
              <a:defRPr sz="6000">
                <a:solidFill>
                  <a:srgbClr val="002F5F"/>
                </a:solidFill>
                <a:latin typeface="Calibri" pitchFamily="34" charset="0"/>
              </a:defRPr>
            </a:lvl2pPr>
            <a:lvl3pPr eaLnBrk="1" hangingPunct="1">
              <a:defRPr sz="6000">
                <a:solidFill>
                  <a:srgbClr val="002F5F"/>
                </a:solidFill>
                <a:latin typeface="Calibri" pitchFamily="34" charset="0"/>
              </a:defRPr>
            </a:lvl3pPr>
            <a:lvl4pPr eaLnBrk="1" hangingPunct="1">
              <a:defRPr sz="6000">
                <a:solidFill>
                  <a:srgbClr val="002F5F"/>
                </a:solidFill>
                <a:latin typeface="Calibri" pitchFamily="34" charset="0"/>
              </a:defRPr>
            </a:lvl4pPr>
            <a:lvl5pPr eaLnBrk="1" hangingPunct="1">
              <a:defRPr sz="6000">
                <a:solidFill>
                  <a:srgbClr val="002F5F"/>
                </a:solidFill>
                <a:latin typeface="Calibri" pitchFamily="34" charset="0"/>
              </a:defRPr>
            </a:lvl5pPr>
            <a:lvl6pPr marL="1151488" algn="ctr" fontAlgn="base">
              <a:spcBef>
                <a:spcPct val="0"/>
              </a:spcBef>
              <a:spcAft>
                <a:spcPct val="0"/>
              </a:spcAft>
              <a:defRPr sz="11200">
                <a:latin typeface="Calibri" pitchFamily="34" charset="0"/>
              </a:defRPr>
            </a:lvl6pPr>
            <a:lvl7pPr marL="2302974" algn="ctr" fontAlgn="base">
              <a:spcBef>
                <a:spcPct val="0"/>
              </a:spcBef>
              <a:spcAft>
                <a:spcPct val="0"/>
              </a:spcAft>
              <a:defRPr sz="11200">
                <a:latin typeface="Calibri" pitchFamily="34" charset="0"/>
              </a:defRPr>
            </a:lvl7pPr>
            <a:lvl8pPr marL="3454460" algn="ctr" fontAlgn="base">
              <a:spcBef>
                <a:spcPct val="0"/>
              </a:spcBef>
              <a:spcAft>
                <a:spcPct val="0"/>
              </a:spcAft>
              <a:defRPr sz="11200">
                <a:latin typeface="Calibri" pitchFamily="34" charset="0"/>
              </a:defRPr>
            </a:lvl8pPr>
            <a:lvl9pPr marL="4605946" algn="ctr" fontAlgn="base">
              <a:spcBef>
                <a:spcPct val="0"/>
              </a:spcBef>
              <a:spcAft>
                <a:spcPct val="0"/>
              </a:spcAft>
              <a:defRPr sz="11200">
                <a:latin typeface="Calibri" pitchFamily="34" charset="0"/>
              </a:defRPr>
            </a:lvl9pPr>
          </a:lstStyle>
          <a:p>
            <a:r>
              <a:rPr lang="it-IT" dirty="0"/>
              <a:t>Procedure interne Gruppo Snam</a:t>
            </a:r>
            <a:br>
              <a:rPr lang="it-IT" dirty="0"/>
            </a:br>
            <a:endParaRPr lang="it-IT" dirty="0"/>
          </a:p>
        </p:txBody>
      </p:sp>
      <p:pic>
        <p:nvPicPr>
          <p:cNvPr id="11" name="Immagin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512169" y="2245314"/>
            <a:ext cx="6048672" cy="877215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963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SNM_16.9_modello">
  <a:themeElements>
    <a:clrScheme name="Gruppo Snam">
      <a:dk1>
        <a:srgbClr val="002F5F"/>
      </a:dk1>
      <a:lt1>
        <a:sysClr val="window" lastClr="FFFFFF"/>
      </a:lt1>
      <a:dk2>
        <a:srgbClr val="747678"/>
      </a:dk2>
      <a:lt2>
        <a:srgbClr val="ADAFAF"/>
      </a:lt2>
      <a:accent1>
        <a:srgbClr val="002F5F"/>
      </a:accent1>
      <a:accent2>
        <a:srgbClr val="747678"/>
      </a:accent2>
      <a:accent3>
        <a:srgbClr val="822433"/>
      </a:accent3>
      <a:accent4>
        <a:srgbClr val="FFA100"/>
      </a:accent4>
      <a:accent5>
        <a:srgbClr val="006643"/>
      </a:accent5>
      <a:accent6>
        <a:srgbClr val="3F9C35"/>
      </a:accent6>
      <a:hlink>
        <a:srgbClr val="0065BD"/>
      </a:hlink>
      <a:folHlink>
        <a:srgbClr val="5E9CAE"/>
      </a:folHlink>
    </a:clrScheme>
    <a:fontScheme name="Istituzionale Gruppo Sn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5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SNM_16.9_modello</Template>
  <TotalTime>2597</TotalTime>
  <Words>287</Words>
  <Application>Microsoft Office PowerPoint</Application>
  <PresentationFormat>Personalizzato</PresentationFormat>
  <Paragraphs>87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ppt SNM_16.9_modello</vt:lpstr>
      <vt:lpstr>Progetto WHP nel Gruppo Snam</vt:lpstr>
      <vt:lpstr>Il Gruppo Snam  dal 1° gennaio 2012</vt:lpstr>
      <vt:lpstr>La presenza del Gruppo Snam in Italia</vt:lpstr>
      <vt:lpstr>Presentazione standard di PowerPoint</vt:lpstr>
      <vt:lpstr>Gruppo di Lavoro 2015</vt:lpstr>
      <vt:lpstr>Formazione e-learning 2015</vt:lpstr>
      <vt:lpstr>Formazione Guida Sicura</vt:lpstr>
      <vt:lpstr>Informativa a tutti i dipendenti</vt:lpstr>
      <vt:lpstr>Presentazione standard di PowerPoint</vt:lpstr>
      <vt:lpstr>Informativa a tutti i dipendenti</vt:lpstr>
      <vt:lpstr>Grazie per l’attenzione </vt:lpstr>
    </vt:vector>
  </TitlesOfParts>
  <Company>Snam Rete Gas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(Arial 39, grassetto)</dc:title>
  <dc:creator>Malandrini Giulia</dc:creator>
  <cp:lastModifiedBy>CARLO SALAMONE</cp:lastModifiedBy>
  <cp:revision>246</cp:revision>
  <cp:lastPrinted>2015-01-09T12:18:39Z</cp:lastPrinted>
  <dcterms:created xsi:type="dcterms:W3CDTF">2013-04-12T09:07:58Z</dcterms:created>
  <dcterms:modified xsi:type="dcterms:W3CDTF">2015-12-11T09:11:14Z</dcterms:modified>
</cp:coreProperties>
</file>